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96"/>
  </p:notesMasterIdLst>
  <p:handoutMasterIdLst>
    <p:handoutMasterId r:id="rId97"/>
  </p:handoutMasterIdLst>
  <p:sldIdLst>
    <p:sldId id="338" r:id="rId2"/>
    <p:sldId id="496" r:id="rId3"/>
    <p:sldId id="495" r:id="rId4"/>
    <p:sldId id="478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2" r:id="rId19"/>
    <p:sldId id="493" r:id="rId20"/>
    <p:sldId id="427" r:id="rId21"/>
    <p:sldId id="346" r:id="rId22"/>
    <p:sldId id="349" r:id="rId23"/>
    <p:sldId id="497" r:id="rId24"/>
    <p:sldId id="428" r:id="rId25"/>
    <p:sldId id="347" r:id="rId26"/>
    <p:sldId id="418" r:id="rId27"/>
    <p:sldId id="356" r:id="rId28"/>
    <p:sldId id="409" r:id="rId29"/>
    <p:sldId id="410" r:id="rId30"/>
    <p:sldId id="413" r:id="rId31"/>
    <p:sldId id="414" r:id="rId32"/>
    <p:sldId id="362" r:id="rId33"/>
    <p:sldId id="360" r:id="rId34"/>
    <p:sldId id="412" r:id="rId35"/>
    <p:sldId id="423" r:id="rId36"/>
    <p:sldId id="367" r:id="rId37"/>
    <p:sldId id="368" r:id="rId38"/>
    <p:sldId id="369" r:id="rId39"/>
    <p:sldId id="415" r:id="rId40"/>
    <p:sldId id="416" r:id="rId41"/>
    <p:sldId id="433" r:id="rId42"/>
    <p:sldId id="395" r:id="rId43"/>
    <p:sldId id="396" r:id="rId44"/>
    <p:sldId id="397" r:id="rId45"/>
    <p:sldId id="398" r:id="rId46"/>
    <p:sldId id="432" r:id="rId47"/>
    <p:sldId id="419" r:id="rId48"/>
    <p:sldId id="426" r:id="rId49"/>
    <p:sldId id="420" r:id="rId50"/>
    <p:sldId id="429" r:id="rId51"/>
    <p:sldId id="430" r:id="rId52"/>
    <p:sldId id="431" r:id="rId53"/>
    <p:sldId id="434" r:id="rId54"/>
    <p:sldId id="435" r:id="rId55"/>
    <p:sldId id="436" r:id="rId56"/>
    <p:sldId id="437" r:id="rId57"/>
    <p:sldId id="438" r:id="rId58"/>
    <p:sldId id="439" r:id="rId59"/>
    <p:sldId id="440" r:id="rId60"/>
    <p:sldId id="441" r:id="rId61"/>
    <p:sldId id="442" r:id="rId62"/>
    <p:sldId id="443" r:id="rId63"/>
    <p:sldId id="444" r:id="rId64"/>
    <p:sldId id="445" r:id="rId65"/>
    <p:sldId id="447" r:id="rId66"/>
    <p:sldId id="448" r:id="rId67"/>
    <p:sldId id="449" r:id="rId68"/>
    <p:sldId id="450" r:id="rId69"/>
    <p:sldId id="451" r:id="rId70"/>
    <p:sldId id="452" r:id="rId71"/>
    <p:sldId id="453" r:id="rId72"/>
    <p:sldId id="454" r:id="rId73"/>
    <p:sldId id="455" r:id="rId74"/>
    <p:sldId id="456" r:id="rId75"/>
    <p:sldId id="458" r:id="rId76"/>
    <p:sldId id="459" r:id="rId77"/>
    <p:sldId id="460" r:id="rId78"/>
    <p:sldId id="461" r:id="rId79"/>
    <p:sldId id="462" r:id="rId80"/>
    <p:sldId id="463" r:id="rId81"/>
    <p:sldId id="464" r:id="rId82"/>
    <p:sldId id="465" r:id="rId83"/>
    <p:sldId id="466" r:id="rId84"/>
    <p:sldId id="467" r:id="rId85"/>
    <p:sldId id="468" r:id="rId86"/>
    <p:sldId id="469" r:id="rId87"/>
    <p:sldId id="470" r:id="rId88"/>
    <p:sldId id="471" r:id="rId89"/>
    <p:sldId id="472" r:id="rId90"/>
    <p:sldId id="473" r:id="rId91"/>
    <p:sldId id="474" r:id="rId92"/>
    <p:sldId id="476" r:id="rId93"/>
    <p:sldId id="477" r:id="rId94"/>
    <p:sldId id="475" r:id="rId9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mittenberg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D4D4D"/>
    <a:srgbClr val="FF6565"/>
    <a:srgbClr val="CC6600"/>
    <a:srgbClr val="CC3300"/>
    <a:srgbClr val="993300"/>
    <a:srgbClr val="FFFF66"/>
    <a:srgbClr val="CC9900"/>
    <a:srgbClr val="FF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2" autoAdjust="0"/>
    <p:restoredTop sz="95246" autoAdjust="0"/>
  </p:normalViewPr>
  <p:slideViewPr>
    <p:cSldViewPr>
      <p:cViewPr varScale="1">
        <p:scale>
          <a:sx n="72" d="100"/>
          <a:sy n="72" d="100"/>
        </p:scale>
        <p:origin x="168" y="54"/>
      </p:cViewPr>
      <p:guideLst>
        <p:guide orient="horz" pos="431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4206"/>
    </p:cViewPr>
  </p:sorterViewPr>
  <p:notesViewPr>
    <p:cSldViewPr>
      <p:cViewPr varScale="1">
        <p:scale>
          <a:sx n="62" d="100"/>
          <a:sy n="62" d="100"/>
        </p:scale>
        <p:origin x="-2874" y="-78"/>
      </p:cViewPr>
      <p:guideLst>
        <p:guide orient="horz" pos="3024"/>
        <p:guide pos="230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6T17:15:26.687" idx="1">
    <p:pos x="3926" y="141"/>
    <p:text>Ant is not used anymore!
New screen shot
Explanation of binsc folder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011" y="1"/>
            <a:ext cx="3169920" cy="4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920"/>
            <a:ext cx="3169920" cy="4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011" y="9118920"/>
            <a:ext cx="3169920" cy="4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E9B341-F8BB-44C4-9420-F1C482DBC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50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011" y="1"/>
            <a:ext cx="3169920" cy="4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920"/>
            <a:ext cx="3169920" cy="4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011" y="9118920"/>
            <a:ext cx="3169920" cy="4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8901BE-E3F8-43FC-BE62-5669BC93D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34830" y="4835424"/>
            <a:ext cx="5852508" cy="400726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273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901BE-E3F8-43FC-BE62-5669BC93DA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5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731347" y="4560302"/>
            <a:ext cx="5852508" cy="43207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r>
              <a:rPr lang="fr-FR" sz="2000" dirty="0" err="1" smtClean="0"/>
              <a:t>Attributes</a:t>
            </a:r>
            <a:r>
              <a:rPr lang="fr-FR" sz="2000" dirty="0" smtClean="0"/>
              <a:t> :</a:t>
            </a:r>
          </a:p>
          <a:p>
            <a:pPr lvl="1"/>
            <a:r>
              <a:rPr lang="fr-FR" sz="2000" dirty="0" err="1" smtClean="0"/>
              <a:t>Language</a:t>
            </a:r>
            <a:r>
              <a:rPr lang="fr-FR" sz="2000" dirty="0" smtClean="0"/>
              <a:t> </a:t>
            </a:r>
            <a:r>
              <a:rPr lang="fr-FR" sz="1600" i="1" dirty="0" smtClean="0"/>
              <a:t>(force extractions in the </a:t>
            </a:r>
            <a:r>
              <a:rPr lang="fr-FR" sz="1600" i="1" dirty="0" err="1" smtClean="0"/>
              <a:t>defined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language</a:t>
            </a:r>
            <a:r>
              <a:rPr lang="fr-FR" sz="1600" i="1" dirty="0" smtClean="0"/>
              <a:t>)</a:t>
            </a:r>
          </a:p>
          <a:p>
            <a:pPr lvl="1"/>
            <a:r>
              <a:rPr lang="fr-FR" sz="2000" dirty="0" err="1" smtClean="0"/>
              <a:t>Variants</a:t>
            </a:r>
            <a:r>
              <a:rPr lang="fr-FR" sz="2000" dirty="0" smtClean="0"/>
              <a:t> </a:t>
            </a:r>
            <a:r>
              <a:rPr lang="fr-FR" sz="1600" i="1" dirty="0" smtClean="0"/>
              <a:t>(</a:t>
            </a:r>
            <a:r>
              <a:rPr lang="fr-FR" sz="1600" i="1" dirty="0" err="1" smtClean="0"/>
              <a:t>synonyms</a:t>
            </a:r>
            <a:r>
              <a:rPr lang="fr-FR" sz="1600" i="1" dirty="0" smtClean="0"/>
              <a:t>, …).</a:t>
            </a:r>
            <a:endParaRPr lang="fr-FR" sz="2000" dirty="0" smtClean="0"/>
          </a:p>
          <a:p>
            <a:r>
              <a:rPr lang="fr-FR" dirty="0" smtClean="0"/>
              <a:t>(expression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delt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later</a:t>
            </a:r>
            <a:r>
              <a:rPr lang="fr-FR" baseline="0" dirty="0" smtClean="0"/>
              <a:t>)</a:t>
            </a:r>
          </a:p>
          <a:p>
            <a:endParaRPr lang="fr-F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 smtClean="0"/>
              <a:t>In the </a:t>
            </a:r>
            <a:r>
              <a:rPr lang="fr-FR" sz="1200" i="1" dirty="0" err="1" smtClean="0"/>
              <a:t>screenshot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ckill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cartridges</a:t>
            </a:r>
            <a:r>
              <a:rPr lang="fr-FR" sz="1200" i="1" dirty="0" smtClean="0"/>
              <a:t> are not </a:t>
            </a:r>
            <a:r>
              <a:rPr lang="fr-FR" sz="1200" i="1" dirty="0" err="1" smtClean="0"/>
              <a:t>assigned</a:t>
            </a:r>
            <a:r>
              <a:rPr lang="fr-FR" sz="1200" i="1" dirty="0" smtClean="0"/>
              <a:t> to </a:t>
            </a:r>
            <a:r>
              <a:rPr lang="fr-FR" sz="1200" i="1" baseline="0" dirty="0" smtClean="0"/>
              <a:t> t</a:t>
            </a:r>
            <a:r>
              <a:rPr lang="fr-FR" sz="1200" i="1" dirty="0" smtClean="0"/>
              <a:t>he </a:t>
            </a:r>
            <a:r>
              <a:rPr lang="fr-FR" sz="1200" i="1" dirty="0" err="1" smtClean="0"/>
              <a:t>current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project</a:t>
            </a:r>
            <a:endParaRPr lang="fr-FR" sz="1400" i="1" dirty="0" smtClean="0"/>
          </a:p>
          <a:p>
            <a:endParaRPr lang="fr-FR" dirty="0" smtClean="0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87C2-210C-4840-AFDC-8ACC8FC660C9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1953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9625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7E328-9EF1-4F1E-B594-87CA60F3C96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" name="Espace réservé des commentaires 3"/>
          <p:cNvSpPr>
            <a:spLocks noGrp="1"/>
          </p:cNvSpPr>
          <p:nvPr>
            <p:ph type="body" idx="1"/>
          </p:nvPr>
        </p:nvSpPr>
        <p:spPr>
          <a:xfrm>
            <a:off x="731346" y="4560302"/>
            <a:ext cx="5852508" cy="43207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1200" i="1" dirty="0" smtClean="0"/>
              <a:t>It </a:t>
            </a:r>
            <a:r>
              <a:rPr lang="fr-FR" sz="1200" i="1" dirty="0" err="1" smtClean="0"/>
              <a:t>is</a:t>
            </a:r>
            <a:r>
              <a:rPr lang="fr-FR" sz="1200" i="1" dirty="0" smtClean="0"/>
              <a:t> possible to </a:t>
            </a:r>
            <a:r>
              <a:rPr lang="fr-FR" sz="1200" i="1" dirty="0" err="1" smtClean="0"/>
              <a:t>assign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several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skill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cartridges</a:t>
            </a:r>
            <a:r>
              <a:rPr lang="fr-FR" sz="1200" i="1" dirty="0" smtClean="0"/>
              <a:t> to a </a:t>
            </a:r>
            <a:r>
              <a:rPr lang="fr-FR" sz="1200" i="1" dirty="0" err="1" smtClean="0"/>
              <a:t>same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project</a:t>
            </a:r>
            <a:r>
              <a:rPr lang="fr-FR" sz="1200" i="1" dirty="0" smtClean="0"/>
              <a:t>):</a:t>
            </a:r>
            <a:r>
              <a:rPr lang="fr-FR" sz="1200" i="1" baseline="0" dirty="0" smtClean="0"/>
              <a:t> for instance CI and TM360 to manage </a:t>
            </a:r>
            <a:r>
              <a:rPr lang="fr-FR" sz="1200" i="1" baseline="0" dirty="0" err="1" smtClean="0"/>
              <a:t>common</a:t>
            </a:r>
            <a:r>
              <a:rPr lang="fr-FR" sz="1200" i="1" baseline="0" dirty="0" smtClean="0"/>
              <a:t> </a:t>
            </a:r>
            <a:r>
              <a:rPr lang="fr-FR" sz="1200" i="1" baseline="0" dirty="0" err="1" smtClean="0"/>
              <a:t>lexicon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0624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972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6231A-9821-46B2-B531-5AEFCB42BB23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9280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BB2372-F0CC-4705-9ED0-70EC7BCF82C8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1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64634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4C8654-0954-4F60-9335-D53CDFC70DEF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1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00063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0957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FCEE3-3DE1-4D65-9DD1-E84DDB90BAAC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4705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0445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C4BB7-D609-464E-9299-481ABBE1A6DB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7371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31346" y="4560302"/>
            <a:ext cx="5852508" cy="432077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901BE-E3F8-43FC-BE62-5669BC93DA5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54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31346" y="4560302"/>
            <a:ext cx="5852508" cy="43207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 err="1" smtClean="0"/>
              <a:t>Refer</a:t>
            </a:r>
            <a:r>
              <a:rPr lang="fr-FR" dirty="0" smtClean="0"/>
              <a:t> to STF User Guide for </a:t>
            </a:r>
            <a:r>
              <a:rPr lang="fr-FR" dirty="0" err="1" smtClean="0"/>
              <a:t>detailed</a:t>
            </a:r>
            <a:r>
              <a:rPr lang="fr-FR" dirty="0" smtClean="0"/>
              <a:t> info on </a:t>
            </a:r>
            <a:r>
              <a:rPr lang="fr-FR" dirty="0" err="1" smtClean="0"/>
              <a:t>parameters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901BE-E3F8-43FC-BE62-5669BC93DA5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03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95DCD-1E62-4D5B-B854-E4C38C7336EE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5658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EC943-C460-4ED3-882B-9E03721984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07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967B9-08C2-4139-8413-D77B5BB05226}" type="slidenum">
              <a:rPr lang="fr-FR" smtClean="0"/>
              <a:pPr/>
              <a:t>62</a:t>
            </a:fld>
            <a:endParaRPr lang="fr-FR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67418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95DCD-1E62-4D5B-B854-E4C38C7336EE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143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FF128-8BA6-4E19-97EC-0D740E1A3CE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54395" y="9439985"/>
            <a:ext cx="2949629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95" tIns="45798" rIns="91595" bIns="45798" anchor="b"/>
          <a:lstStyle/>
          <a:p>
            <a:pPr algn="r"/>
            <a:fld id="{80C3723C-A4AA-4A04-84B0-B477C3286EAE}" type="slidenum">
              <a:rPr lang="en-US" sz="1200"/>
              <a:pPr algn="r"/>
              <a:t>6</a:t>
            </a:fld>
            <a:endParaRPr lang="en-US" sz="1200" dirty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r>
              <a:rPr lang="en-US" smtClean="0"/>
              <a:t>Admin tool for editors SENTIMENT TONE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INTEROPERABILITY – within the DNA architecture natural fit</a:t>
            </a:r>
          </a:p>
        </p:txBody>
      </p:sp>
    </p:spTree>
    <p:extLst>
      <p:ext uri="{BB962C8B-B14F-4D97-AF65-F5344CB8AC3E}">
        <p14:creationId xmlns:p14="http://schemas.microsoft.com/office/powerpoint/2010/main" val="131336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27C91-1B98-4894-BA93-F7F4B9ED5EF4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1"/>
          </a:xfrm>
          <a:prstGeom prst="rect">
            <a:avLst/>
          </a:prstGeom>
          <a:noFill/>
          <a:ln/>
        </p:spPr>
        <p:txBody>
          <a:bodyPr lIns="91577" tIns="45789" rIns="91577" bIns="45789"/>
          <a:lstStyle/>
          <a:p>
            <a:pPr eaLnBrk="1" hangingPunct="1"/>
            <a:r>
              <a:rPr lang="en-US" dirty="0" smtClean="0"/>
              <a:t>Standalone tools</a:t>
            </a:r>
            <a:r>
              <a:rPr lang="en-US" baseline="0" dirty="0" smtClean="0"/>
              <a:t> on IDE Studio server: KE, SCB, AWB. </a:t>
            </a:r>
          </a:p>
          <a:p>
            <a:pPr eaLnBrk="1" hangingPunct="1"/>
            <a:r>
              <a:rPr lang="en-US" baseline="0" dirty="0" smtClean="0"/>
              <a:t>Build SC with KE and SCB, test on AWB, back to KE and/or SCB for dev. (Export manual annotations from AWB to KE if necessary)</a:t>
            </a:r>
          </a:p>
          <a:p>
            <a:pPr eaLnBrk="1" hangingPunct="1"/>
            <a:r>
              <a:rPr lang="en-US" baseline="0" dirty="0" smtClean="0"/>
              <a:t>Export SC to production IDE:</a:t>
            </a:r>
          </a:p>
          <a:p>
            <a:pPr eaLnBrk="1" hangingPunct="1"/>
            <a:r>
              <a:rPr lang="en-US" baseline="0" dirty="0" smtClean="0"/>
              <a:t>	SC(a):Semantic based </a:t>
            </a:r>
          </a:p>
          <a:p>
            <a:pPr eaLnBrk="1" hangingPunct="1"/>
            <a:r>
              <a:rPr lang="en-US" baseline="0" dirty="0" smtClean="0"/>
              <a:t>	SC(c):</a:t>
            </a:r>
            <a:r>
              <a:rPr lang="en-US" baseline="0" dirty="0" err="1" smtClean="0"/>
              <a:t>Categorisation</a:t>
            </a:r>
            <a:endParaRPr lang="en-US" baseline="0" dirty="0" smtClean="0"/>
          </a:p>
          <a:p>
            <a:pPr eaLnBrk="1" hangingPunct="1"/>
            <a:r>
              <a:rPr lang="en-US" baseline="0" dirty="0" smtClean="0"/>
              <a:t>	SC(t):Taxonomy based</a:t>
            </a:r>
          </a:p>
          <a:p>
            <a:pPr eaLnBrk="1" hangingPunct="1"/>
            <a:r>
              <a:rPr lang="en-US" baseline="0" dirty="0" smtClean="0"/>
              <a:t>	SC(St):Statistical</a:t>
            </a:r>
          </a:p>
          <a:p>
            <a:pPr eaLnBrk="1" hangingPunct="1"/>
            <a:r>
              <a:rPr lang="en-US" baseline="0" dirty="0" smtClean="0"/>
              <a:t>Launch workflow.</a:t>
            </a:r>
          </a:p>
          <a:p>
            <a:pPr eaLnBrk="1" hangingPunct="1"/>
            <a:r>
              <a:rPr lang="en-US" baseline="0" dirty="0" smtClean="0"/>
              <a:t>Use Dynamic Mapping for minor changes.</a:t>
            </a:r>
          </a:p>
          <a:p>
            <a:pPr eaLnBrk="1" hangingPunct="1"/>
            <a:r>
              <a:rPr lang="en-US" baseline="0" dirty="0" smtClean="0"/>
              <a:t>Back to KE vie Dynamic Mapping importation to modify original SC.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885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57BD4-8354-4440-85F0-899F22AEC1E5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1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6737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3D4D3-05B9-4850-9FE9-D04DF517B4F0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3775" cy="360203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1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74587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901BE-E3F8-43FC-BE62-5669BC93DA5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7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901BE-E3F8-43FC-BE62-5669BC93DA5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82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731347" y="4560302"/>
            <a:ext cx="5852508" cy="43207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 dirty="0" smtClean="0"/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68F65-1AA1-424C-B6E1-74BDC2A55B3C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547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0" y="0"/>
            <a:ext cx="9144000" cy="35417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97058" y="4068790"/>
            <a:ext cx="7697788" cy="13684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400"/>
            </a:lvl1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03274" y="2603501"/>
            <a:ext cx="6697662" cy="935038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5BA75280-0FDA-4656-A99E-A35EA9D127EA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5C9CA60-ACE5-480F-AE91-02443C2E6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9084" y="258783"/>
            <a:ext cx="2117725" cy="569118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5903" y="258783"/>
            <a:ext cx="6200775" cy="56911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7AC00"/>
              </a:buClr>
              <a:defRPr/>
            </a:lvl1pPr>
            <a:lvl2pPr>
              <a:buClr>
                <a:srgbClr val="F7AC00"/>
              </a:buClr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238527" y="630000"/>
            <a:ext cx="8751545" cy="584200"/>
          </a:xfrm>
        </p:spPr>
        <p:txBody>
          <a:bodyPr/>
          <a:lstStyle>
            <a:lvl1pPr>
              <a:buNone/>
              <a:defRPr sz="3200">
                <a:solidFill>
                  <a:srgbClr val="F7AC00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424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73070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ckg2"/>
          <p:cNvPicPr>
            <a:picLocks noChangeAspect="1" noChangeArrowheads="1"/>
          </p:cNvPicPr>
          <p:nvPr/>
        </p:nvPicPr>
        <p:blipFill>
          <a:blip r:embed="rId14" cstate="print"/>
          <a:srcRect t="11765" b="11002"/>
          <a:stretch>
            <a:fillRect/>
          </a:stretch>
        </p:blipFill>
        <p:spPr bwMode="auto">
          <a:xfrm>
            <a:off x="0" y="2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		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15902" y="258765"/>
            <a:ext cx="72358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blackWhite">
          <a:xfrm>
            <a:off x="4437063" y="6610370"/>
            <a:ext cx="46085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tabLst>
                <a:tab pos="8877300" algn="r"/>
              </a:tabLst>
              <a:defRPr/>
            </a:pPr>
            <a:r>
              <a:rPr lang="en-US" sz="1000" b="1" dirty="0">
                <a:latin typeface="Calibri" pitchFamily="34" charset="0"/>
              </a:rPr>
              <a:t>	Copyright © </a:t>
            </a:r>
            <a:r>
              <a:rPr lang="en-US" sz="1000" b="1" dirty="0" smtClean="0">
                <a:latin typeface="Calibri" pitchFamily="34" charset="0"/>
              </a:rPr>
              <a:t>2012 </a:t>
            </a:r>
            <a:r>
              <a:rPr lang="en-US" sz="1000" b="1" dirty="0">
                <a:latin typeface="Calibri" pitchFamily="34" charset="0"/>
              </a:rPr>
              <a:t>TEMIS - All Rights Reserved - Slide </a:t>
            </a:r>
            <a:fld id="{D89FBC3C-84FF-40E3-8E45-27A736CA9461}" type="slidenum">
              <a:rPr lang="en-US" sz="1000" b="1">
                <a:latin typeface="Calibri" pitchFamily="34" charset="0"/>
              </a:rPr>
              <a:pPr eaLnBrk="0" hangingPunct="0">
                <a:tabLst>
                  <a:tab pos="8877300" algn="r"/>
                </a:tabLst>
                <a:defRPr/>
              </a:pPr>
              <a:t>‹#›</a:t>
            </a:fld>
            <a:endParaRPr lang="en-US" sz="1000" b="1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25000"/>
        </a:spcBef>
        <a:spcAft>
          <a:spcPct val="10000"/>
        </a:spcAft>
        <a:buClr>
          <a:srgbClr val="FF9900"/>
        </a:buClr>
        <a:buSzPct val="90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265113" algn="l" rtl="0" eaLnBrk="0" fontAlgn="base" hangingPunct="0">
        <a:spcBef>
          <a:spcPct val="20000"/>
        </a:spcBef>
        <a:spcAft>
          <a:spcPct val="5000"/>
        </a:spcAft>
        <a:buClr>
          <a:srgbClr val="FF9900"/>
        </a:buClr>
        <a:buChar char="•"/>
        <a:defRPr sz="2400">
          <a:solidFill>
            <a:srgbClr val="4D4D4D"/>
          </a:solidFill>
          <a:latin typeface="+mn-lt"/>
        </a:defRPr>
      </a:lvl2pPr>
      <a:lvl3pPr marL="1768475" indent="-327025" algn="l" rtl="0" eaLnBrk="0" fontAlgn="base" hangingPunct="0">
        <a:spcBef>
          <a:spcPct val="20000"/>
        </a:spcBef>
        <a:spcAft>
          <a:spcPct val="0"/>
        </a:spcAft>
        <a:defRPr i="1">
          <a:solidFill>
            <a:srgbClr val="FF9900"/>
          </a:solidFill>
          <a:latin typeface="Tahoma" pitchFamily="34" charset="0"/>
        </a:defRPr>
      </a:lvl3pPr>
      <a:lvl4pPr marL="2144713" indent="-79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609850" indent="-7810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30670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5242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98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4386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mi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2.e-monsite.com/2009/12/18/12/resize_550_550/Drapeauamericain1.gif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21" Type="http://schemas.openxmlformats.org/officeDocument/2006/relationships/image" Target="../media/image26.png"/><Relationship Id="rId34" Type="http://schemas.openxmlformats.org/officeDocument/2006/relationships/image" Target="../media/image38.gif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hyperlink" Target="http://www.bna.com/" TargetMode="External"/><Relationship Id="rId38" Type="http://schemas.openxmlformats.org/officeDocument/2006/relationships/image" Target="../media/image42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tiff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1.png"/><Relationship Id="rId5" Type="http://schemas.openxmlformats.org/officeDocument/2006/relationships/image" Target="../media/image10.png"/><Relationship Id="rId15" Type="http://schemas.openxmlformats.org/officeDocument/2006/relationships/image" Target="../media/image20.gif"/><Relationship Id="rId23" Type="http://schemas.openxmlformats.org/officeDocument/2006/relationships/image" Target="../media/image28.png"/><Relationship Id="rId28" Type="http://schemas.openxmlformats.org/officeDocument/2006/relationships/image" Target="../media/image33.jpeg"/><Relationship Id="rId36" Type="http://schemas.openxmlformats.org/officeDocument/2006/relationships/image" Target="../media/image40.jpe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31" Type="http://schemas.openxmlformats.org/officeDocument/2006/relationships/image" Target="../media/image36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Relationship Id="rId30" Type="http://schemas.openxmlformats.org/officeDocument/2006/relationships/image" Target="../media/image35.gif"/><Relationship Id="rId35" Type="http://schemas.openxmlformats.org/officeDocument/2006/relationships/image" Target="../media/image39.gif"/><Relationship Id="rId8" Type="http://schemas.openxmlformats.org/officeDocument/2006/relationships/image" Target="../media/image13.png"/><Relationship Id="rId3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erence.phy.cam.ac.uk/hmw26/papers/crf_intro.pdf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temis.com/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462" y="1804752"/>
            <a:ext cx="8436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Rule-based</a:t>
            </a:r>
            <a:r>
              <a:rPr lang="de-DE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de-DE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thesaurus-based</a:t>
            </a:r>
            <a:r>
              <a:rPr lang="de-DE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</a:t>
            </a:r>
            <a:r>
              <a:rPr lang="de-DE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based</a:t>
            </a:r>
            <a:r>
              <a:rPr lang="de-DE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de-DE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machine</a:t>
            </a:r>
            <a:r>
              <a:rPr lang="de-DE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learning</a:t>
            </a:r>
            <a:r>
              <a:rPr lang="de-DE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 different </a:t>
            </a:r>
            <a:r>
              <a:rPr lang="de-DE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approaches</a:t>
            </a:r>
            <a:r>
              <a:rPr lang="de-DE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</a:t>
            </a:r>
            <a:r>
              <a:rPr lang="de-DE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semantic</a:t>
            </a:r>
            <a:r>
              <a:rPr lang="de-DE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content</a:t>
            </a:r>
            <a:r>
              <a:rPr lang="de-DE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enrichment</a:t>
            </a:r>
            <a:endParaRPr lang="fr-FR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texte 6"/>
          <p:cNvSpPr txBox="1">
            <a:spLocks/>
          </p:cNvSpPr>
          <p:nvPr/>
        </p:nvSpPr>
        <p:spPr bwMode="auto">
          <a:xfrm>
            <a:off x="425140" y="3960924"/>
            <a:ext cx="8215312" cy="584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NLP Workshop,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Institute of Bulgarian Language,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Sofia, March 5 2014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ous-titre 5"/>
          <p:cNvSpPr>
            <a:spLocks noGrp="1"/>
          </p:cNvSpPr>
          <p:nvPr>
            <p:ph type="subTitle" idx="4294967295"/>
          </p:nvPr>
        </p:nvSpPr>
        <p:spPr>
          <a:xfrm>
            <a:off x="452760" y="5018088"/>
            <a:ext cx="8367712" cy="13684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/>
              <a:t>Stefan Geißler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/>
              <a:t>TEMIS Deutschland GmbH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>
                <a:hlinkClick r:id="rId3"/>
              </a:rPr>
              <a:t>www.temis.com</a:t>
            </a:r>
            <a:r>
              <a:rPr lang="en-US" sz="2000" b="1" dirty="0" smtClean="0"/>
              <a:t> </a:t>
            </a:r>
            <a:endParaRPr lang="en-US" sz="2000" dirty="0" smtClean="0"/>
          </a:p>
        </p:txBody>
      </p:sp>
      <p:pic>
        <p:nvPicPr>
          <p:cNvPr id="5" name="Image 5" descr="TEMIS white logo 20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" y="595313"/>
            <a:ext cx="169068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Observation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052513"/>
            <a:ext cx="8569325" cy="3422475"/>
          </a:xfrm>
        </p:spPr>
        <p:txBody>
          <a:bodyPr/>
          <a:lstStyle/>
          <a:p>
            <a:r>
              <a:rPr lang="de-DE" sz="1800" dirty="0" smtClean="0"/>
              <a:t>Tokens </a:t>
            </a:r>
            <a:r>
              <a:rPr lang="de-DE" sz="1800" dirty="0" err="1" smtClean="0"/>
              <a:t>alone</a:t>
            </a:r>
            <a:r>
              <a:rPr lang="de-DE" sz="1800" dirty="0" smtClean="0"/>
              <a:t> </a:t>
            </a:r>
            <a:r>
              <a:rPr lang="de-DE" sz="1800" dirty="0" err="1" smtClean="0"/>
              <a:t>won‘t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enough</a:t>
            </a:r>
            <a:endParaRPr lang="de-DE" sz="1800" dirty="0" smtClean="0"/>
          </a:p>
          <a:p>
            <a:r>
              <a:rPr lang="de-DE" sz="1800" dirty="0" err="1" smtClean="0"/>
              <a:t>Required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a </a:t>
            </a:r>
            <a:r>
              <a:rPr lang="de-DE" sz="1800" dirty="0" err="1" smtClean="0"/>
              <a:t>determination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/>
              <a:t> </a:t>
            </a:r>
            <a:r>
              <a:rPr lang="de-DE" sz="1800" dirty="0" err="1" smtClean="0"/>
              <a:t>grammatical</a:t>
            </a:r>
            <a:r>
              <a:rPr lang="de-DE" sz="1800" dirty="0" smtClean="0"/>
              <a:t> </a:t>
            </a:r>
            <a:r>
              <a:rPr lang="de-DE" sz="1800" dirty="0" err="1" smtClean="0"/>
              <a:t>category</a:t>
            </a:r>
            <a:endParaRPr lang="de-DE" sz="1800" dirty="0" smtClean="0"/>
          </a:p>
          <a:p>
            <a:r>
              <a:rPr lang="de-DE" sz="1800" dirty="0" smtClean="0"/>
              <a:t>The </a:t>
            </a:r>
            <a:r>
              <a:rPr lang="de-DE" sz="1800" dirty="0" err="1" smtClean="0"/>
              <a:t>Process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assigning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grammatical</a:t>
            </a:r>
            <a:r>
              <a:rPr lang="de-DE" sz="1800" dirty="0" smtClean="0"/>
              <a:t> </a:t>
            </a:r>
            <a:r>
              <a:rPr lang="de-DE" sz="1800" dirty="0" err="1" smtClean="0"/>
              <a:t>category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called</a:t>
            </a:r>
            <a:r>
              <a:rPr lang="de-DE" sz="1800" dirty="0" smtClean="0"/>
              <a:t> „Part-</a:t>
            </a:r>
            <a:r>
              <a:rPr lang="de-DE" sz="1800" dirty="0" err="1" smtClean="0"/>
              <a:t>of</a:t>
            </a:r>
            <a:r>
              <a:rPr lang="de-DE" sz="1800" dirty="0" smtClean="0"/>
              <a:t>-Speech </a:t>
            </a:r>
            <a:r>
              <a:rPr lang="de-DE" sz="1800" dirty="0" err="1" smtClean="0"/>
              <a:t>Tagging</a:t>
            </a:r>
            <a:r>
              <a:rPr lang="de-DE" sz="1800" dirty="0" smtClean="0"/>
              <a:t>“ </a:t>
            </a:r>
          </a:p>
          <a:p>
            <a:pPr marL="636587" lvl="1" indent="0">
              <a:buNone/>
            </a:pPr>
            <a:r>
              <a:rPr lang="de-DE" sz="1600" dirty="0" err="1" smtClean="0"/>
              <a:t>Instead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filtering</a:t>
            </a:r>
            <a:r>
              <a:rPr lang="de-DE" sz="1600" dirty="0" smtClean="0"/>
              <a:t> „</a:t>
            </a:r>
            <a:r>
              <a:rPr lang="de-DE" sz="1600" dirty="0" err="1" smtClean="0"/>
              <a:t>the</a:t>
            </a:r>
            <a:r>
              <a:rPr lang="de-DE" sz="1600" dirty="0" smtClean="0"/>
              <a:t>“, „</a:t>
            </a:r>
            <a:r>
              <a:rPr lang="de-DE" sz="1600" dirty="0" err="1" smtClean="0"/>
              <a:t>of</a:t>
            </a:r>
            <a:r>
              <a:rPr lang="de-DE" sz="1600" dirty="0" smtClean="0"/>
              <a:t>“, „</a:t>
            </a:r>
            <a:r>
              <a:rPr lang="de-DE" sz="1600" dirty="0" err="1" smtClean="0"/>
              <a:t>and</a:t>
            </a:r>
            <a:r>
              <a:rPr lang="de-DE" sz="1600" dirty="0" smtClean="0"/>
              <a:t>“, … via a </a:t>
            </a:r>
            <a:r>
              <a:rPr lang="de-DE" sz="1600" dirty="0" err="1" smtClean="0"/>
              <a:t>stop</a:t>
            </a:r>
            <a:r>
              <a:rPr lang="de-DE" sz="1600" dirty="0" smtClean="0"/>
              <a:t> </a:t>
            </a:r>
            <a:r>
              <a:rPr lang="de-DE" sz="1600" dirty="0" err="1" smtClean="0"/>
              <a:t>word</a:t>
            </a:r>
            <a:r>
              <a:rPr lang="de-DE" sz="1600" dirty="0" smtClean="0"/>
              <a:t> </a:t>
            </a:r>
            <a:r>
              <a:rPr lang="de-DE" sz="1600" dirty="0" err="1"/>
              <a:t>l</a:t>
            </a:r>
            <a:r>
              <a:rPr lang="de-DE" sz="1600" dirty="0" err="1" smtClean="0"/>
              <a:t>ist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analysed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enriched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POS tags</a:t>
            </a:r>
          </a:p>
          <a:p>
            <a:pPr lvl="1"/>
            <a:endParaRPr lang="de-DE" sz="1600" dirty="0" smtClean="0"/>
          </a:p>
          <a:p>
            <a:r>
              <a:rPr lang="de-DE" sz="1800" dirty="0" err="1" smtClean="0"/>
              <a:t>Now</a:t>
            </a:r>
            <a:r>
              <a:rPr lang="de-DE" sz="1800" dirty="0" smtClean="0"/>
              <a:t> </a:t>
            </a:r>
            <a:r>
              <a:rPr lang="de-DE" sz="1800" dirty="0" err="1" smtClean="0"/>
              <a:t>possible</a:t>
            </a:r>
            <a:r>
              <a:rPr lang="de-DE" sz="1800" dirty="0" smtClean="0"/>
              <a:t>: </a:t>
            </a:r>
          </a:p>
          <a:p>
            <a:pPr lvl="1"/>
            <a:r>
              <a:rPr lang="de-DE" sz="1600" dirty="0" smtClean="0"/>
              <a:t>„Show </a:t>
            </a:r>
            <a:r>
              <a:rPr lang="de-DE" sz="1600" dirty="0" err="1" smtClean="0"/>
              <a:t>me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nouns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r>
              <a:rPr lang="de-DE" sz="1600" dirty="0"/>
              <a:t> </a:t>
            </a:r>
            <a:r>
              <a:rPr lang="de-DE" sz="1600" dirty="0" err="1" smtClean="0"/>
              <a:t>corpus</a:t>
            </a:r>
            <a:r>
              <a:rPr lang="de-DE" sz="1600" dirty="0" smtClean="0"/>
              <a:t>“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0738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„Part-</a:t>
            </a:r>
            <a:r>
              <a:rPr lang="de-DE" dirty="0" err="1" smtClean="0"/>
              <a:t>of</a:t>
            </a:r>
            <a:r>
              <a:rPr lang="de-DE" dirty="0" smtClean="0"/>
              <a:t>-</a:t>
            </a:r>
            <a:r>
              <a:rPr lang="de-DE" dirty="0" err="1" smtClean="0"/>
              <a:t>speech</a:t>
            </a:r>
            <a:r>
              <a:rPr lang="de-DE" dirty="0" smtClean="0"/>
              <a:t> </a:t>
            </a:r>
            <a:r>
              <a:rPr lang="de-DE" dirty="0" err="1" smtClean="0"/>
              <a:t>Tagging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83534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0720" y="2708920"/>
            <a:ext cx="8382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iger Pfeil 5"/>
          <p:cNvSpPr/>
          <p:nvPr/>
        </p:nvSpPr>
        <p:spPr bwMode="auto">
          <a:xfrm flipV="1">
            <a:off x="1547664" y="3645024"/>
            <a:ext cx="1368152" cy="1152128"/>
          </a:xfrm>
          <a:prstGeom prst="bentArrow">
            <a:avLst>
              <a:gd name="adj1" fmla="val 25000"/>
              <a:gd name="adj2" fmla="val 24611"/>
              <a:gd name="adj3" fmla="val 25000"/>
              <a:gd name="adj4" fmla="val 44528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Legende mit Linie 1 (Rahmen und Markierungsleiste) 6"/>
          <p:cNvSpPr/>
          <p:nvPr/>
        </p:nvSpPr>
        <p:spPr bwMode="auto">
          <a:xfrm>
            <a:off x="5364088" y="1268760"/>
            <a:ext cx="3635896" cy="2880320"/>
          </a:xfrm>
          <a:prstGeom prst="accentBorderCallout1">
            <a:avLst>
              <a:gd name="adj1" fmla="val 18750"/>
              <a:gd name="adj2" fmla="val -8333"/>
              <a:gd name="adj3" fmla="val -8392"/>
              <a:gd name="adj4" fmla="val -81113"/>
            </a:avLst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Focussing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on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meaning</a:t>
            </a:r>
            <a:r>
              <a:rPr lang="de-DE" sz="1600" dirty="0" err="1" smtClean="0">
                <a:latin typeface="Tahoma" pitchFamily="34" charset="0"/>
              </a:rPr>
              <a:t>ful</a:t>
            </a:r>
            <a:r>
              <a:rPr lang="de-DE" sz="1600" dirty="0" smtClean="0">
                <a:latin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</a:rPr>
              <a:t>words</a:t>
            </a:r>
            <a:r>
              <a:rPr lang="de-DE" sz="1600" dirty="0" smtClean="0"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( e.g.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nouns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)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baseline="0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aseline="0" dirty="0" smtClean="0"/>
              <a:t>Not via a </a:t>
            </a:r>
            <a:r>
              <a:rPr lang="de-DE" sz="1600" baseline="0" dirty="0" err="1" smtClean="0"/>
              <a:t>stodword</a:t>
            </a:r>
            <a:r>
              <a:rPr lang="de-DE" sz="1600" baseline="0" dirty="0" smtClean="0"/>
              <a:t> </a:t>
            </a:r>
            <a:r>
              <a:rPr lang="de-DE" sz="1600" baseline="0" dirty="0" err="1" smtClean="0"/>
              <a:t>list</a:t>
            </a:r>
            <a:r>
              <a:rPr lang="de-DE" sz="1600" baseline="0" dirty="0" smtClean="0"/>
              <a:t> but via </a:t>
            </a:r>
            <a:r>
              <a:rPr lang="de-DE" sz="1600" baseline="0" dirty="0" err="1" smtClean="0"/>
              <a:t>linguistic</a:t>
            </a:r>
            <a:r>
              <a:rPr lang="de-DE" sz="1600" baseline="0" dirty="0" smtClean="0"/>
              <a:t> </a:t>
            </a:r>
            <a:r>
              <a:rPr lang="de-DE" sz="1600" baseline="0" dirty="0" err="1" smtClean="0"/>
              <a:t>processing</a:t>
            </a:r>
            <a:r>
              <a:rPr lang="de-DE" sz="1600" baseline="0" dirty="0" smtClean="0"/>
              <a:t> </a:t>
            </a:r>
            <a:endParaRPr lang="de-DE" sz="1600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The </a:t>
            </a:r>
            <a:r>
              <a:rPr lang="de-DE" sz="1600" dirty="0" err="1" smtClean="0"/>
              <a:t>topic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corpus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clearly</a:t>
            </a:r>
            <a:r>
              <a:rPr lang="de-DE" sz="1600" dirty="0" smtClean="0"/>
              <a:t> </a:t>
            </a:r>
            <a:r>
              <a:rPr lang="de-DE" sz="1600" dirty="0" err="1" smtClean="0"/>
              <a:t>visible</a:t>
            </a:r>
            <a:r>
              <a:rPr lang="de-DE" sz="1600" dirty="0" smtClean="0"/>
              <a:t>.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Words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are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mapped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to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their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uninflected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lemma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Observation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052513"/>
            <a:ext cx="8569325" cy="3933384"/>
          </a:xfrm>
        </p:spPr>
        <p:txBody>
          <a:bodyPr/>
          <a:lstStyle/>
          <a:p>
            <a:r>
              <a:rPr lang="de-DE" sz="1800" dirty="0" smtClean="0"/>
              <a:t>In </a:t>
            </a:r>
            <a:r>
              <a:rPr lang="de-DE" sz="1800" dirty="0" err="1" smtClean="0"/>
              <a:t>english</a:t>
            </a:r>
            <a:r>
              <a:rPr lang="de-DE" sz="1800" dirty="0" smtClean="0"/>
              <a:t> </a:t>
            </a:r>
            <a:r>
              <a:rPr lang="de-DE" sz="1800" dirty="0" err="1" smtClean="0"/>
              <a:t>single</a:t>
            </a:r>
            <a:r>
              <a:rPr lang="de-DE" sz="1800" dirty="0" smtClean="0"/>
              <a:t> </a:t>
            </a:r>
            <a:r>
              <a:rPr lang="de-DE" sz="1800" dirty="0" err="1" smtClean="0"/>
              <a:t>tokens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often</a:t>
            </a:r>
            <a:r>
              <a:rPr lang="de-DE" sz="1800" dirty="0" smtClean="0"/>
              <a:t> </a:t>
            </a:r>
            <a:r>
              <a:rPr lang="de-DE" sz="1800" dirty="0" err="1" smtClean="0"/>
              <a:t>only</a:t>
            </a:r>
            <a:r>
              <a:rPr lang="de-DE" sz="1800" dirty="0" smtClean="0"/>
              <a:t> </a:t>
            </a:r>
            <a:r>
              <a:rPr lang="de-DE" sz="1800" dirty="0" err="1" smtClean="0"/>
              <a:t>parts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larger </a:t>
            </a:r>
            <a:r>
              <a:rPr lang="de-DE" sz="1800" dirty="0" err="1" smtClean="0"/>
              <a:t>meaningful</a:t>
            </a:r>
            <a:r>
              <a:rPr lang="de-DE" sz="1800" dirty="0" smtClean="0"/>
              <a:t> </a:t>
            </a:r>
            <a:r>
              <a:rPr lang="de-DE" sz="1800" dirty="0" err="1" smtClean="0"/>
              <a:t>units</a:t>
            </a:r>
            <a:r>
              <a:rPr lang="de-DE" sz="1800" dirty="0" smtClean="0"/>
              <a:t> (</a:t>
            </a:r>
            <a:r>
              <a:rPr lang="de-DE" sz="1800" dirty="0" err="1" smtClean="0"/>
              <a:t>noun</a:t>
            </a:r>
            <a:r>
              <a:rPr lang="de-DE" sz="1800" dirty="0" smtClean="0"/>
              <a:t> </a:t>
            </a:r>
            <a:r>
              <a:rPr lang="de-DE" sz="1800" dirty="0" err="1" smtClean="0"/>
              <a:t>phrases</a:t>
            </a:r>
            <a:r>
              <a:rPr lang="de-DE" sz="1800" dirty="0" smtClean="0"/>
              <a:t>, NPs)  </a:t>
            </a:r>
          </a:p>
          <a:p>
            <a:pPr lvl="1"/>
            <a:r>
              <a:rPr lang="de-DE" sz="1600" dirty="0" smtClean="0"/>
              <a:t>English: „</a:t>
            </a:r>
            <a:r>
              <a:rPr lang="de-DE" sz="1600" dirty="0" err="1" smtClean="0"/>
              <a:t>printer</a:t>
            </a:r>
            <a:r>
              <a:rPr lang="de-DE" sz="1600" dirty="0" smtClean="0"/>
              <a:t> </a:t>
            </a:r>
            <a:r>
              <a:rPr lang="de-DE" sz="1600" dirty="0" err="1" smtClean="0"/>
              <a:t>device</a:t>
            </a:r>
            <a:r>
              <a:rPr lang="de-DE" sz="1600" dirty="0" smtClean="0"/>
              <a:t> </a:t>
            </a:r>
            <a:r>
              <a:rPr lang="de-DE" sz="1600" dirty="0" err="1" smtClean="0"/>
              <a:t>driver</a:t>
            </a:r>
            <a:r>
              <a:rPr lang="de-DE" sz="1600" dirty="0" smtClean="0"/>
              <a:t> </a:t>
            </a:r>
            <a:r>
              <a:rPr lang="de-DE" sz="1600" dirty="0" err="1" smtClean="0"/>
              <a:t>library</a:t>
            </a:r>
            <a:r>
              <a:rPr lang="de-DE" sz="1600" dirty="0" smtClean="0"/>
              <a:t> </a:t>
            </a:r>
            <a:r>
              <a:rPr lang="de-DE" sz="1600" dirty="0" err="1" smtClean="0"/>
              <a:t>file</a:t>
            </a:r>
            <a:r>
              <a:rPr lang="de-DE" sz="1600" dirty="0" smtClean="0"/>
              <a:t> </a:t>
            </a:r>
            <a:r>
              <a:rPr lang="de-DE" sz="1600" dirty="0" err="1" smtClean="0"/>
              <a:t>size</a:t>
            </a:r>
            <a:r>
              <a:rPr lang="de-DE" sz="1600" dirty="0" smtClean="0"/>
              <a:t>“</a:t>
            </a:r>
          </a:p>
          <a:p>
            <a:pPr lvl="1"/>
            <a:r>
              <a:rPr lang="de-DE" sz="1600" dirty="0" smtClean="0"/>
              <a:t>Deutsch: „Donaudampfschifffahrtskapitänsmütze“</a:t>
            </a:r>
          </a:p>
          <a:p>
            <a:pPr lvl="1">
              <a:buNone/>
            </a:pPr>
            <a:endParaRPr lang="de-DE" sz="1600" dirty="0" smtClean="0"/>
          </a:p>
          <a:p>
            <a:r>
              <a:rPr lang="de-DE" sz="1800" dirty="0" err="1" smtClean="0"/>
              <a:t>Failing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recognize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larger </a:t>
            </a:r>
            <a:r>
              <a:rPr lang="de-DE" sz="1800" dirty="0" err="1" smtClean="0"/>
              <a:t>noun</a:t>
            </a:r>
            <a:r>
              <a:rPr lang="de-DE" sz="1800" dirty="0" smtClean="0"/>
              <a:t> </a:t>
            </a:r>
            <a:r>
              <a:rPr lang="de-DE" sz="1800" dirty="0" err="1" smtClean="0"/>
              <a:t>phrases</a:t>
            </a:r>
            <a:r>
              <a:rPr lang="de-DE" sz="1800" dirty="0" smtClean="0"/>
              <a:t> </a:t>
            </a:r>
            <a:r>
              <a:rPr lang="de-DE" sz="1800" dirty="0" err="1" smtClean="0"/>
              <a:t>leads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a </a:t>
            </a:r>
            <a:r>
              <a:rPr lang="de-DE" sz="1800" dirty="0" err="1" smtClean="0"/>
              <a:t>loss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information</a:t>
            </a:r>
            <a:endParaRPr lang="de-DE" sz="1800" dirty="0" smtClean="0"/>
          </a:p>
          <a:p>
            <a:endParaRPr lang="de-DE" sz="1800" dirty="0" smtClean="0"/>
          </a:p>
          <a:p>
            <a:r>
              <a:rPr lang="de-DE" sz="1800" dirty="0" err="1" smtClean="0"/>
              <a:t>Required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a </a:t>
            </a:r>
            <a:r>
              <a:rPr lang="de-DE" sz="1800" dirty="0" err="1" smtClean="0"/>
              <a:t>process</a:t>
            </a:r>
            <a:r>
              <a:rPr lang="de-DE" sz="1800" dirty="0" smtClean="0"/>
              <a:t> </a:t>
            </a:r>
            <a:r>
              <a:rPr lang="de-DE" sz="1800" dirty="0" err="1" smtClean="0"/>
              <a:t>that</a:t>
            </a:r>
            <a:r>
              <a:rPr lang="de-DE" sz="1800" dirty="0" smtClean="0"/>
              <a:t> </a:t>
            </a:r>
            <a:r>
              <a:rPr lang="de-DE" sz="1800" dirty="0" err="1" smtClean="0"/>
              <a:t>builds</a:t>
            </a:r>
            <a:r>
              <a:rPr lang="de-DE" sz="1800" dirty="0" smtClean="0"/>
              <a:t> upon </a:t>
            </a:r>
            <a:r>
              <a:rPr lang="de-DE" sz="1800" dirty="0" err="1" smtClean="0"/>
              <a:t>the</a:t>
            </a:r>
            <a:r>
              <a:rPr lang="de-DE" sz="1800" dirty="0" smtClean="0"/>
              <a:t> POS tags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recognises</a:t>
            </a:r>
            <a:r>
              <a:rPr lang="de-DE" sz="1800" dirty="0" smtClean="0"/>
              <a:t> </a:t>
            </a:r>
            <a:r>
              <a:rPr lang="de-DE" sz="1800" dirty="0" smtClean="0"/>
              <a:t>NPs  </a:t>
            </a:r>
          </a:p>
          <a:p>
            <a:pPr lvl="1"/>
            <a:r>
              <a:rPr lang="de-DE" sz="1400" dirty="0" smtClean="0"/>
              <a:t>Rules e.g..: NP -&gt; </a:t>
            </a:r>
            <a:r>
              <a:rPr lang="de-DE" sz="1400" dirty="0" err="1" smtClean="0"/>
              <a:t>Det</a:t>
            </a:r>
            <a:r>
              <a:rPr lang="de-DE" sz="1400" dirty="0" smtClean="0"/>
              <a:t>? </a:t>
            </a:r>
            <a:r>
              <a:rPr lang="de-DE" sz="1400" dirty="0" err="1" smtClean="0"/>
              <a:t>Adj</a:t>
            </a:r>
            <a:r>
              <a:rPr lang="de-DE" sz="1400" dirty="0" smtClean="0"/>
              <a:t>* </a:t>
            </a:r>
            <a:r>
              <a:rPr lang="de-DE" sz="1400" dirty="0" err="1" smtClean="0"/>
              <a:t>Noun</a:t>
            </a:r>
            <a:r>
              <a:rPr lang="de-DE" sz="1400" dirty="0" smtClean="0"/>
              <a:t>+ </a:t>
            </a:r>
          </a:p>
          <a:p>
            <a:pPr lvl="1">
              <a:buNone/>
            </a:pPr>
            <a:r>
              <a:rPr lang="de-DE" sz="1400" dirty="0" smtClean="0"/>
              <a:t>	„</a:t>
            </a:r>
            <a:r>
              <a:rPr lang="de-DE" sz="1400" dirty="0" err="1" smtClean="0"/>
              <a:t>printer</a:t>
            </a:r>
            <a:r>
              <a:rPr lang="de-DE" sz="1400" dirty="0" smtClean="0"/>
              <a:t>“, „modern </a:t>
            </a:r>
            <a:r>
              <a:rPr lang="de-DE" sz="1400" dirty="0" err="1" smtClean="0"/>
              <a:t>printers</a:t>
            </a:r>
            <a:r>
              <a:rPr lang="de-DE" sz="1400" dirty="0" smtClean="0"/>
              <a:t>“, „</a:t>
            </a:r>
            <a:r>
              <a:rPr lang="de-DE" sz="1400" dirty="0" err="1" smtClean="0"/>
              <a:t>the</a:t>
            </a:r>
            <a:r>
              <a:rPr lang="de-DE" sz="1400" dirty="0" smtClean="0"/>
              <a:t> heavy </a:t>
            </a:r>
            <a:r>
              <a:rPr lang="de-DE" sz="1400" dirty="0" err="1" smtClean="0"/>
              <a:t>old</a:t>
            </a:r>
            <a:r>
              <a:rPr lang="de-DE" sz="1400" dirty="0" smtClean="0"/>
              <a:t> </a:t>
            </a:r>
            <a:r>
              <a:rPr lang="de-DE" sz="1400" dirty="0" err="1" smtClean="0"/>
              <a:t>printer</a:t>
            </a:r>
            <a:r>
              <a:rPr lang="de-DE" sz="1400" dirty="0" smtClean="0"/>
              <a:t>“, „</a:t>
            </a:r>
            <a:r>
              <a:rPr lang="de-DE" sz="1400" dirty="0" err="1" smtClean="0"/>
              <a:t>the</a:t>
            </a:r>
            <a:r>
              <a:rPr lang="de-DE" sz="1400" dirty="0" smtClean="0"/>
              <a:t> heavy </a:t>
            </a:r>
            <a:r>
              <a:rPr lang="de-DE" sz="1400" dirty="0" err="1" smtClean="0"/>
              <a:t>old</a:t>
            </a:r>
            <a:r>
              <a:rPr lang="de-DE" sz="1400" dirty="0" smtClean="0"/>
              <a:t> </a:t>
            </a:r>
            <a:r>
              <a:rPr lang="de-DE" sz="1400" dirty="0" err="1" smtClean="0"/>
              <a:t>laser</a:t>
            </a:r>
            <a:r>
              <a:rPr lang="de-DE" sz="1400" dirty="0" smtClean="0"/>
              <a:t> </a:t>
            </a:r>
            <a:r>
              <a:rPr lang="de-DE" sz="1400" dirty="0" err="1" smtClean="0"/>
              <a:t>printer</a:t>
            </a:r>
            <a:r>
              <a:rPr lang="de-DE" sz="1400" dirty="0" smtClean="0"/>
              <a:t>“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844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Chunking</a:t>
            </a:r>
            <a:r>
              <a:rPr lang="de-DE" dirty="0" smtClean="0"/>
              <a:t>“: </a:t>
            </a:r>
            <a:r>
              <a:rPr lang="de-DE" dirty="0" err="1" smtClean="0"/>
              <a:t>Identification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85344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38003"/>
            <a:ext cx="84105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iger Pfeil 5"/>
          <p:cNvSpPr/>
          <p:nvPr/>
        </p:nvSpPr>
        <p:spPr bwMode="auto">
          <a:xfrm flipV="1">
            <a:off x="2123728" y="3573016"/>
            <a:ext cx="1368152" cy="1152128"/>
          </a:xfrm>
          <a:prstGeom prst="bentArrow">
            <a:avLst>
              <a:gd name="adj1" fmla="val 25000"/>
              <a:gd name="adj2" fmla="val 24611"/>
              <a:gd name="adj3" fmla="val 25000"/>
              <a:gd name="adj4" fmla="val 44528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Observation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052513"/>
            <a:ext cx="8569325" cy="3924151"/>
          </a:xfrm>
        </p:spPr>
        <p:txBody>
          <a:bodyPr/>
          <a:lstStyle/>
          <a:p>
            <a:r>
              <a:rPr lang="de-DE" sz="1800" dirty="0" smtClean="0"/>
              <a:t>Not all NPs </a:t>
            </a:r>
            <a:r>
              <a:rPr lang="de-DE" sz="1800" dirty="0" err="1" smtClean="0"/>
              <a:t>convey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same </a:t>
            </a:r>
            <a:r>
              <a:rPr lang="de-DE" sz="1800" dirty="0" err="1" smtClean="0"/>
              <a:t>level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information</a:t>
            </a:r>
            <a:r>
              <a:rPr lang="de-DE" sz="1800" dirty="0" smtClean="0"/>
              <a:t> </a:t>
            </a:r>
          </a:p>
          <a:p>
            <a:pPr lvl="1"/>
            <a:r>
              <a:rPr lang="de-DE" sz="1600" dirty="0" err="1" smtClean="0"/>
              <a:t>Some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highly</a:t>
            </a:r>
            <a:r>
              <a:rPr lang="de-DE" sz="1600" dirty="0" smtClean="0"/>
              <a:t> relevant: „</a:t>
            </a:r>
            <a:r>
              <a:rPr lang="de-DE" sz="1600" dirty="0" err="1" smtClean="0"/>
              <a:t>minimum</a:t>
            </a:r>
            <a:r>
              <a:rPr lang="de-DE" sz="1600" dirty="0" smtClean="0"/>
              <a:t> </a:t>
            </a:r>
            <a:r>
              <a:rPr lang="de-DE" sz="1600" dirty="0" err="1" smtClean="0"/>
              <a:t>detectable</a:t>
            </a:r>
            <a:r>
              <a:rPr lang="de-DE" sz="1600" dirty="0" smtClean="0"/>
              <a:t> </a:t>
            </a:r>
            <a:r>
              <a:rPr lang="de-DE" sz="1600" dirty="0" err="1" smtClean="0"/>
              <a:t>concentration</a:t>
            </a:r>
            <a:r>
              <a:rPr lang="de-DE" sz="1600" dirty="0" smtClean="0"/>
              <a:t>“, … </a:t>
            </a:r>
          </a:p>
          <a:p>
            <a:pPr lvl="1"/>
            <a:r>
              <a:rPr lang="de-DE" sz="1600" dirty="0" err="1" smtClean="0"/>
              <a:t>Some</a:t>
            </a:r>
            <a:r>
              <a:rPr lang="de-DE" sz="1600" dirty="0" smtClean="0"/>
              <a:t> </a:t>
            </a:r>
            <a:r>
              <a:rPr lang="de-DE" sz="1600" dirty="0" err="1" smtClean="0"/>
              <a:t>less</a:t>
            </a:r>
            <a:r>
              <a:rPr lang="de-DE" sz="1600" dirty="0" smtClean="0"/>
              <a:t> so: „a </a:t>
            </a:r>
            <a:r>
              <a:rPr lang="de-DE" sz="1600" dirty="0" err="1" smtClean="0"/>
              <a:t>method</a:t>
            </a:r>
            <a:r>
              <a:rPr lang="de-DE" sz="1600" dirty="0" smtClean="0"/>
              <a:t>“, „</a:t>
            </a:r>
            <a:r>
              <a:rPr lang="de-DE" sz="1600" dirty="0" err="1" smtClean="0"/>
              <a:t>the</a:t>
            </a:r>
            <a:r>
              <a:rPr lang="de-DE" sz="1600" dirty="0" smtClean="0"/>
              <a:t> sample“, „</a:t>
            </a:r>
            <a:r>
              <a:rPr lang="de-DE" sz="1600" dirty="0" err="1" smtClean="0"/>
              <a:t>two</a:t>
            </a:r>
            <a:r>
              <a:rPr lang="de-DE" sz="1600" dirty="0" smtClean="0"/>
              <a:t> </a:t>
            </a:r>
            <a:r>
              <a:rPr lang="de-DE" sz="1600" dirty="0" err="1" smtClean="0"/>
              <a:t>cases</a:t>
            </a:r>
            <a:r>
              <a:rPr lang="de-DE" sz="1600" dirty="0" smtClean="0"/>
              <a:t>“, …</a:t>
            </a:r>
          </a:p>
          <a:p>
            <a:pPr lvl="1"/>
            <a:endParaRPr lang="de-DE" sz="1600" dirty="0" smtClean="0"/>
          </a:p>
          <a:p>
            <a:r>
              <a:rPr lang="de-DE" sz="1800" dirty="0" err="1" smtClean="0"/>
              <a:t>Required</a:t>
            </a:r>
            <a:r>
              <a:rPr lang="de-DE" sz="1800" dirty="0" smtClean="0"/>
              <a:t>: A </a:t>
            </a:r>
            <a:r>
              <a:rPr lang="de-DE" sz="1800" dirty="0" err="1" smtClean="0"/>
              <a:t>method</a:t>
            </a:r>
            <a:r>
              <a:rPr lang="de-DE" sz="1800" dirty="0" smtClean="0"/>
              <a:t>,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make</a:t>
            </a:r>
            <a:r>
              <a:rPr lang="de-DE" sz="1800" dirty="0" smtClean="0"/>
              <a:t> </a:t>
            </a:r>
            <a:r>
              <a:rPr lang="de-DE" sz="1800" dirty="0" err="1" smtClean="0"/>
              <a:t>sort</a:t>
            </a:r>
            <a:r>
              <a:rPr lang="de-DE" sz="1800" dirty="0" smtClean="0"/>
              <a:t> NPs </a:t>
            </a:r>
            <a:r>
              <a:rPr lang="de-DE" sz="1800" dirty="0" err="1" smtClean="0"/>
              <a:t>appropriately</a:t>
            </a:r>
            <a:r>
              <a:rPr lang="de-DE" sz="1800" dirty="0" smtClean="0"/>
              <a:t> </a:t>
            </a:r>
          </a:p>
          <a:p>
            <a:pPr lvl="1"/>
            <a:r>
              <a:rPr lang="de-DE" sz="1600" dirty="0" err="1" smtClean="0"/>
              <a:t>Assign</a:t>
            </a:r>
            <a:r>
              <a:rPr lang="de-DE" sz="1600" dirty="0" smtClean="0"/>
              <a:t> a </a:t>
            </a:r>
            <a:r>
              <a:rPr lang="de-DE" sz="1600" dirty="0" err="1" smtClean="0"/>
              <a:t>confidence</a:t>
            </a:r>
            <a:r>
              <a:rPr lang="de-DE" sz="1600" dirty="0" smtClean="0"/>
              <a:t> score </a:t>
            </a:r>
            <a:r>
              <a:rPr lang="de-DE" sz="1600" dirty="0" err="1" smtClean="0"/>
              <a:t>to</a:t>
            </a:r>
            <a:r>
              <a:rPr lang="de-DE" sz="1600" dirty="0" smtClean="0"/>
              <a:t> all NPs</a:t>
            </a:r>
          </a:p>
          <a:p>
            <a:pPr lvl="1"/>
            <a:r>
              <a:rPr lang="de-DE" sz="1600" dirty="0" smtClean="0"/>
              <a:t>The n </a:t>
            </a:r>
            <a:r>
              <a:rPr lang="de-DE" sz="1600" dirty="0" err="1" smtClean="0"/>
              <a:t>best</a:t>
            </a:r>
            <a:r>
              <a:rPr lang="de-DE" sz="1600" dirty="0" smtClean="0"/>
              <a:t> NPs </a:t>
            </a:r>
            <a:r>
              <a:rPr lang="de-DE" sz="1600" dirty="0" err="1" smtClean="0"/>
              <a:t>according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this</a:t>
            </a:r>
            <a:r>
              <a:rPr lang="de-DE" sz="1600" dirty="0" smtClean="0"/>
              <a:t> </a:t>
            </a:r>
            <a:r>
              <a:rPr lang="de-DE" sz="1600" dirty="0" err="1" smtClean="0"/>
              <a:t>criterion</a:t>
            </a:r>
            <a:r>
              <a:rPr lang="de-DE" sz="1600" dirty="0" smtClean="0"/>
              <a:t> </a:t>
            </a:r>
            <a:r>
              <a:rPr lang="de-DE" sz="1600" dirty="0" err="1" smtClean="0"/>
              <a:t>represent</a:t>
            </a:r>
            <a:r>
              <a:rPr lang="de-DE" sz="1600" dirty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topic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document</a:t>
            </a:r>
            <a:r>
              <a:rPr lang="de-DE" sz="1600" dirty="0" smtClean="0"/>
              <a:t> (like a </a:t>
            </a:r>
            <a:r>
              <a:rPr lang="de-DE" sz="1600" dirty="0" err="1" smtClean="0"/>
              <a:t>list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hand-</a:t>
            </a:r>
            <a:r>
              <a:rPr lang="de-DE" sz="1600" dirty="0" err="1" smtClean="0"/>
              <a:t>picked</a:t>
            </a:r>
            <a:r>
              <a:rPr lang="de-DE" sz="1600" dirty="0" smtClean="0"/>
              <a:t> </a:t>
            </a:r>
            <a:r>
              <a:rPr lang="de-DE" sz="1600" dirty="0" err="1" smtClean="0"/>
              <a:t>keywords</a:t>
            </a:r>
            <a:r>
              <a:rPr lang="de-DE" sz="1600" dirty="0" smtClean="0"/>
              <a:t>)</a:t>
            </a:r>
          </a:p>
          <a:p>
            <a:pPr lvl="1"/>
            <a:r>
              <a:rPr lang="de-DE" sz="1600" dirty="0" err="1" smtClean="0"/>
              <a:t>Criteria</a:t>
            </a:r>
            <a:r>
              <a:rPr lang="de-DE" sz="1600" dirty="0" smtClean="0"/>
              <a:t>: Position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test</a:t>
            </a:r>
            <a:r>
              <a:rPr lang="de-DE" sz="1600" dirty="0" smtClean="0"/>
              <a:t>, </a:t>
            </a:r>
            <a:r>
              <a:rPr lang="de-DE" sz="1600" dirty="0" err="1" smtClean="0"/>
              <a:t>Frequency</a:t>
            </a:r>
            <a:r>
              <a:rPr lang="de-DE" sz="1600" dirty="0" smtClean="0"/>
              <a:t>, </a:t>
            </a:r>
            <a:r>
              <a:rPr lang="de-DE" sz="1600" dirty="0" err="1" smtClean="0"/>
              <a:t>Syntactic</a:t>
            </a:r>
            <a:r>
              <a:rPr lang="de-DE" sz="1600" dirty="0" smtClean="0"/>
              <a:t> form? </a:t>
            </a:r>
            <a:r>
              <a:rPr lang="de-DE" sz="1600" dirty="0" err="1" smtClean="0"/>
              <a:t>Frequency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general</a:t>
            </a:r>
            <a:r>
              <a:rPr lang="de-DE" sz="1600" dirty="0" smtClean="0"/>
              <a:t> </a:t>
            </a:r>
            <a:r>
              <a:rPr lang="de-DE" sz="1600" dirty="0" err="1" smtClean="0"/>
              <a:t>language</a:t>
            </a:r>
            <a:r>
              <a:rPr lang="de-DE" sz="1600" dirty="0" smtClean="0"/>
              <a:t>? … </a:t>
            </a:r>
          </a:p>
          <a:p>
            <a:pPr lvl="1"/>
            <a:r>
              <a:rPr lang="de-DE" sz="1600" dirty="0" err="1" smtClean="0"/>
              <a:t>Requirement</a:t>
            </a:r>
            <a:r>
              <a:rPr lang="de-DE" sz="1600" dirty="0" smtClean="0"/>
              <a:t>: </a:t>
            </a:r>
            <a:r>
              <a:rPr lang="de-DE" sz="1600" dirty="0" err="1" smtClean="0"/>
              <a:t>Method</a:t>
            </a:r>
            <a:r>
              <a:rPr lang="de-DE" sz="1600" dirty="0" smtClean="0"/>
              <a:t> must </a:t>
            </a:r>
            <a:r>
              <a:rPr lang="de-DE" sz="1600" dirty="0" err="1" smtClean="0"/>
              <a:t>be</a:t>
            </a:r>
            <a:r>
              <a:rPr lang="de-DE" sz="1600" dirty="0" smtClean="0"/>
              <a:t> fast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stable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not </a:t>
            </a:r>
            <a:r>
              <a:rPr lang="de-DE" sz="1600" dirty="0" err="1" smtClean="0"/>
              <a:t>require</a:t>
            </a:r>
            <a:r>
              <a:rPr lang="de-DE" sz="1600" dirty="0" smtClean="0"/>
              <a:t> explicit </a:t>
            </a:r>
            <a:r>
              <a:rPr lang="de-DE" sz="1600" dirty="0" err="1" smtClean="0"/>
              <a:t>domain</a:t>
            </a:r>
            <a:r>
              <a:rPr lang="de-DE" sz="1600" dirty="0" smtClean="0"/>
              <a:t> </a:t>
            </a:r>
            <a:r>
              <a:rPr lang="de-DE" sz="1600" dirty="0" err="1" smtClean="0"/>
              <a:t>knowledge</a:t>
            </a:r>
            <a:r>
              <a:rPr lang="de-DE" sz="1600" dirty="0" smtClean="0"/>
              <a:t>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5179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00" y="836712"/>
            <a:ext cx="61341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88840"/>
            <a:ext cx="5226348" cy="447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gende mit Linie 1 (Rahmen und Markierungsleiste) 6"/>
          <p:cNvSpPr/>
          <p:nvPr/>
        </p:nvSpPr>
        <p:spPr bwMode="auto">
          <a:xfrm>
            <a:off x="5436096" y="188640"/>
            <a:ext cx="3240360" cy="1188132"/>
          </a:xfrm>
          <a:prstGeom prst="accentBorderCallout1">
            <a:avLst>
              <a:gd name="adj1" fmla="val 18750"/>
              <a:gd name="adj2" fmla="val -8333"/>
              <a:gd name="adj3" fmla="val 87358"/>
              <a:gd name="adj4" fmla="val -72167"/>
            </a:avLst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Meaningful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NPs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established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on a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document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corpus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.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 smtClean="0"/>
              <a:t>Selection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more</a:t>
            </a:r>
            <a:r>
              <a:rPr lang="de-DE" sz="1600" dirty="0" smtClean="0"/>
              <a:t> </a:t>
            </a:r>
            <a:r>
              <a:rPr lang="de-DE" sz="1600" dirty="0" err="1" smtClean="0"/>
              <a:t>specific</a:t>
            </a:r>
            <a:r>
              <a:rPr lang="de-DE" sz="1600" dirty="0" smtClean="0"/>
              <a:t> </a:t>
            </a:r>
            <a:r>
              <a:rPr lang="de-DE" sz="1600" dirty="0" err="1" smtClean="0"/>
              <a:t>than</a:t>
            </a:r>
            <a:r>
              <a:rPr lang="de-DE" sz="1600" dirty="0" smtClean="0"/>
              <a:t> a </a:t>
            </a:r>
            <a:r>
              <a:rPr lang="de-DE" sz="1600" dirty="0" err="1" smtClean="0"/>
              <a:t>purely</a:t>
            </a:r>
            <a:r>
              <a:rPr lang="de-DE" sz="1600" dirty="0" smtClean="0"/>
              <a:t> </a:t>
            </a:r>
            <a:r>
              <a:rPr lang="de-DE" sz="1600" dirty="0" err="1" smtClean="0"/>
              <a:t>frequency</a:t>
            </a:r>
            <a:r>
              <a:rPr lang="de-DE" sz="1600" dirty="0" smtClean="0"/>
              <a:t> </a:t>
            </a:r>
            <a:r>
              <a:rPr lang="de-DE" sz="1600" dirty="0" err="1" smtClean="0"/>
              <a:t>sorted</a:t>
            </a:r>
            <a:r>
              <a:rPr lang="de-DE" sz="1600" dirty="0" smtClean="0"/>
              <a:t> </a:t>
            </a:r>
            <a:r>
              <a:rPr lang="de-DE" sz="1600" dirty="0" err="1" smtClean="0"/>
              <a:t>list</a:t>
            </a:r>
            <a:r>
              <a:rPr lang="de-DE" sz="1600" dirty="0" smtClean="0"/>
              <a:t>. 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Legende mit Linie 1 (Rahmen und Markierungsleiste) 7"/>
          <p:cNvSpPr/>
          <p:nvPr/>
        </p:nvSpPr>
        <p:spPr bwMode="auto">
          <a:xfrm>
            <a:off x="827584" y="4869160"/>
            <a:ext cx="3240360" cy="648072"/>
          </a:xfrm>
          <a:prstGeom prst="accentBorderCallout1">
            <a:avLst>
              <a:gd name="adj1" fmla="val 19744"/>
              <a:gd name="adj2" fmla="val 103351"/>
              <a:gd name="adj3" fmla="val -88514"/>
              <a:gd name="adj4" fmla="val 111058"/>
            </a:avLst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List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of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suggested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terms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for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one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document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13345"/>
            <a:ext cx="8759552" cy="45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7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Observation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052513"/>
            <a:ext cx="8569325" cy="4133439"/>
          </a:xfrm>
        </p:spPr>
        <p:txBody>
          <a:bodyPr/>
          <a:lstStyle/>
          <a:p>
            <a:r>
              <a:rPr lang="de-DE" sz="2000" dirty="0" smtClean="0"/>
              <a:t>Approach </a:t>
            </a:r>
            <a:r>
              <a:rPr lang="de-DE" sz="2000" dirty="0" err="1" smtClean="0"/>
              <a:t>yields</a:t>
            </a:r>
            <a:r>
              <a:rPr lang="de-DE" sz="2000" dirty="0" smtClean="0"/>
              <a:t> </a:t>
            </a:r>
            <a:r>
              <a:rPr lang="de-DE" sz="2000" dirty="0" err="1" smtClean="0"/>
              <a:t>meaningful</a:t>
            </a:r>
            <a:r>
              <a:rPr lang="de-DE" sz="2000" dirty="0" smtClean="0"/>
              <a:t> </a:t>
            </a:r>
            <a:r>
              <a:rPr lang="de-DE" sz="2000" dirty="0" err="1" smtClean="0"/>
              <a:t>expressions</a:t>
            </a:r>
            <a:r>
              <a:rPr lang="de-DE" sz="2000" dirty="0" smtClean="0"/>
              <a:t> …</a:t>
            </a:r>
          </a:p>
          <a:p>
            <a:r>
              <a:rPr lang="de-DE" sz="2000" dirty="0" smtClean="0"/>
              <a:t>… but </a:t>
            </a:r>
            <a:r>
              <a:rPr lang="de-DE" sz="2000" dirty="0" err="1" smtClean="0"/>
              <a:t>these</a:t>
            </a:r>
            <a:r>
              <a:rPr lang="de-DE" sz="2000" dirty="0" smtClean="0"/>
              <a:t> </a:t>
            </a:r>
            <a:r>
              <a:rPr lang="de-DE" sz="2000" dirty="0" err="1" smtClean="0"/>
              <a:t>phrases</a:t>
            </a:r>
            <a:r>
              <a:rPr lang="de-DE" sz="2000" dirty="0" smtClean="0"/>
              <a:t> </a:t>
            </a:r>
            <a:r>
              <a:rPr lang="de-DE" sz="2000" dirty="0" err="1" smtClean="0"/>
              <a:t>are„untyped</a:t>
            </a:r>
            <a:r>
              <a:rPr lang="de-DE" sz="2000" dirty="0" smtClean="0"/>
              <a:t>“</a:t>
            </a:r>
          </a:p>
          <a:p>
            <a:pPr lvl="1"/>
            <a:r>
              <a:rPr lang="de-DE" sz="1800" dirty="0" err="1" smtClean="0"/>
              <a:t>Which</a:t>
            </a:r>
            <a:r>
              <a:rPr lang="de-DE" sz="1800" dirty="0" smtClean="0"/>
              <a:t> </a:t>
            </a:r>
            <a:r>
              <a:rPr lang="de-DE" sz="1800" dirty="0" err="1" smtClean="0"/>
              <a:t>ones</a:t>
            </a:r>
            <a:r>
              <a:rPr lang="de-DE" sz="1800" dirty="0" smtClean="0"/>
              <a:t> </a:t>
            </a:r>
            <a:r>
              <a:rPr lang="de-DE" sz="1800" dirty="0" err="1" smtClean="0"/>
              <a:t>refer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a </a:t>
            </a:r>
            <a:r>
              <a:rPr lang="de-DE" sz="1800" dirty="0" err="1" smtClean="0"/>
              <a:t>disease</a:t>
            </a:r>
            <a:r>
              <a:rPr lang="de-DE" sz="1800" dirty="0" smtClean="0"/>
              <a:t>, a </a:t>
            </a:r>
            <a:r>
              <a:rPr lang="de-DE" sz="1800" dirty="0" err="1" smtClean="0"/>
              <a:t>device</a:t>
            </a:r>
            <a:r>
              <a:rPr lang="de-DE" sz="1800" dirty="0" smtClean="0"/>
              <a:t>, a </a:t>
            </a:r>
            <a:r>
              <a:rPr lang="de-DE" sz="1800" dirty="0" err="1" smtClean="0"/>
              <a:t>body</a:t>
            </a:r>
            <a:r>
              <a:rPr lang="de-DE" sz="1800" dirty="0" smtClean="0"/>
              <a:t> </a:t>
            </a:r>
            <a:r>
              <a:rPr lang="de-DE" sz="1800" dirty="0" err="1" smtClean="0"/>
              <a:t>part</a:t>
            </a:r>
            <a:r>
              <a:rPr lang="de-DE" sz="1800" dirty="0" smtClean="0"/>
              <a:t>, …  </a:t>
            </a:r>
          </a:p>
          <a:p>
            <a:pPr lvl="1"/>
            <a:endParaRPr lang="de-DE" sz="1800" dirty="0" smtClean="0"/>
          </a:p>
          <a:p>
            <a:r>
              <a:rPr lang="de-DE" sz="2000" dirty="0" err="1" smtClean="0"/>
              <a:t>Required</a:t>
            </a:r>
            <a:r>
              <a:rPr lang="de-DE" sz="2000" dirty="0" smtClean="0"/>
              <a:t>: </a:t>
            </a:r>
            <a:r>
              <a:rPr lang="de-DE" sz="2000" dirty="0" err="1" smtClean="0"/>
              <a:t>Employing</a:t>
            </a:r>
            <a:r>
              <a:rPr lang="de-DE" sz="2000" dirty="0" smtClean="0"/>
              <a:t> a </a:t>
            </a:r>
            <a:r>
              <a:rPr lang="de-DE" sz="2000" dirty="0" err="1" smtClean="0"/>
              <a:t>domain</a:t>
            </a:r>
            <a:r>
              <a:rPr lang="de-DE" sz="2000" dirty="0" smtClean="0"/>
              <a:t> </a:t>
            </a:r>
            <a:r>
              <a:rPr lang="de-DE" sz="2000" dirty="0" err="1" smtClean="0"/>
              <a:t>specific</a:t>
            </a:r>
            <a:r>
              <a:rPr lang="de-DE" sz="2000" dirty="0" smtClean="0"/>
              <a:t> </a:t>
            </a:r>
            <a:r>
              <a:rPr lang="de-DE" sz="2000" dirty="0" err="1" smtClean="0"/>
              <a:t>thesaurus</a:t>
            </a:r>
            <a:endParaRPr lang="de-DE" sz="2000" dirty="0" smtClean="0"/>
          </a:p>
          <a:p>
            <a:pPr lvl="1"/>
            <a:r>
              <a:rPr lang="de-DE" sz="1600" dirty="0" smtClean="0"/>
              <a:t>E.g.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medical</a:t>
            </a:r>
            <a:r>
              <a:rPr lang="de-DE" sz="1600" dirty="0" smtClean="0"/>
              <a:t> </a:t>
            </a:r>
            <a:r>
              <a:rPr lang="de-DE" sz="1600" dirty="0" err="1" smtClean="0"/>
              <a:t>topics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„MeSH“ (Medical </a:t>
            </a:r>
            <a:r>
              <a:rPr lang="de-DE" sz="1600" dirty="0" err="1" smtClean="0"/>
              <a:t>Subject</a:t>
            </a:r>
            <a:r>
              <a:rPr lang="de-DE" sz="1600" dirty="0" smtClean="0"/>
              <a:t> </a:t>
            </a:r>
            <a:r>
              <a:rPr lang="de-DE" sz="1600" dirty="0" err="1" smtClean="0"/>
              <a:t>Headings</a:t>
            </a:r>
            <a:r>
              <a:rPr lang="de-DE" sz="1600" dirty="0" smtClean="0"/>
              <a:t>) </a:t>
            </a:r>
            <a:r>
              <a:rPr lang="de-DE" sz="1600" dirty="0" err="1" smtClean="0"/>
              <a:t>is</a:t>
            </a:r>
            <a:r>
              <a:rPr lang="de-DE" sz="1600" dirty="0" smtClean="0"/>
              <a:t> a </a:t>
            </a:r>
            <a:r>
              <a:rPr lang="de-DE" sz="1600" dirty="0" err="1" smtClean="0"/>
              <a:t>frequently</a:t>
            </a:r>
            <a:r>
              <a:rPr lang="de-DE" sz="1600" dirty="0" smtClean="0"/>
              <a:t> </a:t>
            </a:r>
            <a:r>
              <a:rPr lang="de-DE" sz="1600" dirty="0" err="1" smtClean="0"/>
              <a:t>used</a:t>
            </a:r>
            <a:r>
              <a:rPr lang="de-DE" sz="1600" dirty="0" smtClean="0"/>
              <a:t> </a:t>
            </a:r>
            <a:r>
              <a:rPr lang="de-DE" sz="1600" dirty="0" err="1" smtClean="0"/>
              <a:t>thesaurus</a:t>
            </a:r>
            <a:r>
              <a:rPr lang="de-DE" sz="1600" dirty="0" smtClean="0"/>
              <a:t> </a:t>
            </a:r>
          </a:p>
          <a:p>
            <a:r>
              <a:rPr lang="de-DE" sz="1800" dirty="0" smtClean="0"/>
              <a:t>…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construction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a </a:t>
            </a:r>
            <a:r>
              <a:rPr lang="de-DE" sz="1800" dirty="0" err="1" smtClean="0"/>
              <a:t>annotator</a:t>
            </a:r>
            <a:r>
              <a:rPr lang="de-DE" sz="1800" dirty="0" smtClean="0"/>
              <a:t> (TEMIS „</a:t>
            </a:r>
            <a:r>
              <a:rPr lang="de-DE" sz="1800" dirty="0" err="1" smtClean="0"/>
              <a:t>SkillCartridge</a:t>
            </a:r>
            <a:r>
              <a:rPr lang="de-DE" sz="1800" dirty="0" smtClean="0"/>
              <a:t>“</a:t>
            </a:r>
            <a:r>
              <a:rPr lang="de-DE" sz="1800" baseline="30000" dirty="0" smtClean="0"/>
              <a:t>®</a:t>
            </a:r>
            <a:r>
              <a:rPr lang="de-DE" sz="1800" dirty="0" smtClean="0"/>
              <a:t>) in </a:t>
            </a:r>
            <a:r>
              <a:rPr lang="de-DE" sz="1800" dirty="0" err="1" smtClean="0"/>
              <a:t>order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make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entities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their</a:t>
            </a:r>
            <a:r>
              <a:rPr lang="de-DE" sz="1800" dirty="0" smtClean="0"/>
              <a:t> </a:t>
            </a:r>
            <a:r>
              <a:rPr lang="de-DE" sz="1800" dirty="0" err="1" smtClean="0"/>
              <a:t>hierarchical</a:t>
            </a:r>
            <a:r>
              <a:rPr lang="de-DE" sz="1800" dirty="0" smtClean="0"/>
              <a:t> </a:t>
            </a:r>
            <a:r>
              <a:rPr lang="de-DE" sz="1800" dirty="0" err="1" smtClean="0"/>
              <a:t>information</a:t>
            </a:r>
            <a:r>
              <a:rPr lang="de-DE" sz="1800" dirty="0" smtClean="0"/>
              <a:t> </a:t>
            </a:r>
            <a:r>
              <a:rPr lang="de-DE" sz="1800" dirty="0" err="1" smtClean="0"/>
              <a:t>usable</a:t>
            </a:r>
            <a:r>
              <a:rPr lang="de-DE" sz="1800" dirty="0" smtClean="0"/>
              <a:t> </a:t>
            </a:r>
            <a:r>
              <a:rPr lang="de-DE" sz="1800" dirty="0" err="1" smtClean="0"/>
              <a:t>as</a:t>
            </a:r>
            <a:r>
              <a:rPr lang="de-DE" sz="1800" dirty="0" smtClean="0"/>
              <a:t> „</a:t>
            </a:r>
            <a:r>
              <a:rPr lang="de-DE" sz="1800" dirty="0" err="1" smtClean="0"/>
              <a:t>Facettes</a:t>
            </a:r>
            <a:r>
              <a:rPr lang="de-DE" sz="1800" dirty="0" smtClean="0"/>
              <a:t>“ 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6149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33450"/>
            <a:ext cx="6629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gende mit Linie 1 (Rahmen und Markierungsleiste) 4"/>
          <p:cNvSpPr/>
          <p:nvPr/>
        </p:nvSpPr>
        <p:spPr bwMode="auto">
          <a:xfrm>
            <a:off x="5652120" y="2132856"/>
            <a:ext cx="3384376" cy="1296144"/>
          </a:xfrm>
          <a:prstGeom prst="accentBorderCallout1">
            <a:avLst>
              <a:gd name="adj1" fmla="val 18750"/>
              <a:gd name="adj2" fmla="val -8333"/>
              <a:gd name="adj3" fmla="val 87358"/>
              <a:gd name="adj4" fmla="val -72167"/>
            </a:avLst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MeSH –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some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numbers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DE" sz="1600" dirty="0" smtClean="0"/>
              <a:t>2011 </a:t>
            </a:r>
            <a:r>
              <a:rPr lang="de-DE" sz="1600" dirty="0" err="1"/>
              <a:t>v</a:t>
            </a:r>
            <a:r>
              <a:rPr lang="de-DE" sz="1600" dirty="0" err="1" smtClean="0"/>
              <a:t>ersion</a:t>
            </a:r>
            <a:r>
              <a:rPr lang="de-DE" sz="1600" dirty="0" smtClean="0"/>
              <a:t> ~50000 </a:t>
            </a:r>
            <a:r>
              <a:rPr lang="de-DE" sz="1600" dirty="0" err="1" smtClean="0"/>
              <a:t>concepts</a:t>
            </a:r>
            <a:endParaRPr lang="de-DE" sz="1600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DE" sz="1600" dirty="0" smtClean="0"/>
              <a:t>XML </a:t>
            </a:r>
            <a:r>
              <a:rPr lang="de-DE" sz="1600" dirty="0" err="1" smtClean="0"/>
              <a:t>file</a:t>
            </a:r>
            <a:r>
              <a:rPr lang="de-DE" sz="1600" dirty="0" smtClean="0"/>
              <a:t> ~ 300MB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DE" sz="1600" dirty="0" smtClean="0"/>
              <a:t>850.000 </a:t>
            </a:r>
            <a:r>
              <a:rPr lang="de-DE" sz="1600" dirty="0" err="1" smtClean="0"/>
              <a:t>terms</a:t>
            </a:r>
            <a:r>
              <a:rPr lang="de-DE" sz="1600" dirty="0" smtClean="0"/>
              <a:t> 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 err="1" smtClean="0"/>
              <a:t>Indexing</a:t>
            </a:r>
            <a:r>
              <a:rPr lang="de-DE" sz="2600" dirty="0" smtClean="0"/>
              <a:t>  </a:t>
            </a:r>
            <a:r>
              <a:rPr lang="de-DE" sz="2600" dirty="0" err="1" smtClean="0"/>
              <a:t>with</a:t>
            </a:r>
            <a:r>
              <a:rPr lang="de-DE" sz="2600" dirty="0" smtClean="0"/>
              <a:t> </a:t>
            </a:r>
            <a:r>
              <a:rPr lang="de-DE" sz="2600" dirty="0" err="1" smtClean="0"/>
              <a:t>hierarchical</a:t>
            </a:r>
            <a:r>
              <a:rPr lang="de-DE" sz="2600" dirty="0" smtClean="0"/>
              <a:t> Thesaurus</a:t>
            </a:r>
            <a:endParaRPr lang="de-DE" sz="26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3914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Introducing</a:t>
            </a:r>
            <a:r>
              <a:rPr lang="de-DE" dirty="0" smtClean="0"/>
              <a:t> TEMIS	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772"/>
            <a:ext cx="8229600" cy="4349750"/>
          </a:xfrm>
        </p:spPr>
        <p:txBody>
          <a:bodyPr/>
          <a:lstStyle/>
          <a:p>
            <a:r>
              <a:rPr lang="de-DE" sz="2400" dirty="0" smtClean="0"/>
              <a:t>Software </a:t>
            </a:r>
            <a:r>
              <a:rPr lang="de-DE" sz="2400" dirty="0" err="1" smtClean="0"/>
              <a:t>and</a:t>
            </a:r>
            <a:r>
              <a:rPr lang="de-DE" sz="2400" dirty="0" smtClean="0"/>
              <a:t> Services </a:t>
            </a:r>
            <a:r>
              <a:rPr lang="de-DE" sz="2400" dirty="0" err="1" smtClean="0"/>
              <a:t>around</a:t>
            </a:r>
            <a:r>
              <a:rPr lang="de-DE" sz="2400" dirty="0" smtClean="0"/>
              <a:t> Text Analytics, „Text Mining“, </a:t>
            </a:r>
            <a:r>
              <a:rPr lang="de-DE" sz="2400" dirty="0" err="1" smtClean="0"/>
              <a:t>created</a:t>
            </a:r>
            <a:r>
              <a:rPr lang="de-DE" sz="2400" dirty="0" smtClean="0"/>
              <a:t> 2000</a:t>
            </a:r>
          </a:p>
          <a:p>
            <a:r>
              <a:rPr lang="de-DE" sz="2400" dirty="0" smtClean="0"/>
              <a:t>Headquarter Paris/France, Offices in Heidelberg/</a:t>
            </a:r>
            <a:r>
              <a:rPr lang="de-DE" sz="2400" dirty="0" err="1" smtClean="0"/>
              <a:t>Gemany</a:t>
            </a:r>
            <a:r>
              <a:rPr lang="de-DE" sz="2400" dirty="0" smtClean="0"/>
              <a:t>, New York/USA, Montreal/Canada, London/UK</a:t>
            </a:r>
          </a:p>
          <a:p>
            <a:r>
              <a:rPr lang="de-DE" sz="2400" dirty="0" smtClean="0"/>
              <a:t>~70 </a:t>
            </a:r>
            <a:r>
              <a:rPr lang="de-DE" sz="2400" dirty="0" err="1" smtClean="0"/>
              <a:t>people</a:t>
            </a:r>
            <a:endParaRPr lang="de-DE" sz="2400" dirty="0" smtClean="0"/>
          </a:p>
          <a:p>
            <a:r>
              <a:rPr lang="de-DE" sz="2400" dirty="0" err="1" smtClean="0"/>
              <a:t>Flagship</a:t>
            </a:r>
            <a:r>
              <a:rPr lang="de-DE" sz="2400" dirty="0" smtClean="0"/>
              <a:t> </a:t>
            </a:r>
            <a:r>
              <a:rPr lang="de-DE" sz="2400" dirty="0" err="1" smtClean="0"/>
              <a:t>product</a:t>
            </a:r>
            <a:r>
              <a:rPr lang="de-DE" sz="2400" dirty="0" smtClean="0"/>
              <a:t>: Luxid®</a:t>
            </a:r>
          </a:p>
          <a:p>
            <a:r>
              <a:rPr lang="de-DE" sz="2400" dirty="0" err="1" smtClean="0"/>
              <a:t>Acquisitions</a:t>
            </a:r>
            <a:r>
              <a:rPr lang="de-DE" sz="2400" dirty="0" smtClean="0"/>
              <a:t> </a:t>
            </a:r>
          </a:p>
          <a:p>
            <a:pPr lvl="1"/>
            <a:r>
              <a:rPr lang="de-DE" sz="2000" dirty="0" smtClean="0"/>
              <a:t>NLP </a:t>
            </a:r>
            <a:r>
              <a:rPr lang="de-DE" sz="2000" dirty="0" err="1" smtClean="0"/>
              <a:t>team</a:t>
            </a:r>
            <a:r>
              <a:rPr lang="de-DE" sz="2000" dirty="0" smtClean="0"/>
              <a:t> + </a:t>
            </a:r>
            <a:r>
              <a:rPr lang="de-DE" sz="2000" dirty="0" err="1" smtClean="0"/>
              <a:t>technology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Xerox in Grenoble 2002</a:t>
            </a:r>
          </a:p>
          <a:p>
            <a:pPr lvl="1"/>
            <a:r>
              <a:rPr lang="de-DE" sz="2000" dirty="0" smtClean="0"/>
              <a:t>I3 Analytics </a:t>
            </a:r>
            <a:r>
              <a:rPr lang="de-DE" sz="2000" dirty="0" err="1" smtClean="0"/>
              <a:t>team</a:t>
            </a:r>
            <a:r>
              <a:rPr lang="de-DE" sz="2000" dirty="0" smtClean="0"/>
              <a:t> + </a:t>
            </a:r>
            <a:r>
              <a:rPr lang="de-DE" sz="2000" dirty="0" err="1" smtClean="0"/>
              <a:t>technology</a:t>
            </a:r>
            <a:r>
              <a:rPr lang="de-DE" sz="2000" dirty="0" smtClean="0"/>
              <a:t> in 2013 in Columbia/USA</a:t>
            </a:r>
            <a:endParaRPr lang="de-DE" sz="2000" dirty="0"/>
          </a:p>
        </p:txBody>
      </p:sp>
      <p:pic>
        <p:nvPicPr>
          <p:cNvPr id="4" name="Picture 10" descr="Drapeau França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828" y="2168860"/>
            <a:ext cx="292100" cy="1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http://s2.e-monsite.com/2009/12/18/12/resize_120_120/Drapeauamericain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976675"/>
            <a:ext cx="277812" cy="18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rapeau allem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7" y="2168860"/>
            <a:ext cx="328607" cy="18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99" descr="flag_canada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996952"/>
            <a:ext cx="292099" cy="19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2.gstatic.com/images?q=tbn:3Lxm136ctCZx0M:http://www.faqs.org/docs/factbook/flags/sx-lgfla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1644" y="2976675"/>
            <a:ext cx="341734" cy="17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3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construct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annotators</a:t>
            </a:r>
            <a:r>
              <a:rPr lang="de-DE" dirty="0" smtClean="0"/>
              <a:t>? </a:t>
            </a:r>
            <a:endParaRPr lang="de-DE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59532" y="980728"/>
            <a:ext cx="8229600" cy="4349750"/>
          </a:xfrm>
        </p:spPr>
        <p:txBody>
          <a:bodyPr/>
          <a:lstStyle/>
          <a:p>
            <a:r>
              <a:rPr lang="en-US" sz="2000" dirty="0" smtClean="0"/>
              <a:t>Introduction, overview, some terminology</a:t>
            </a:r>
          </a:p>
          <a:p>
            <a:r>
              <a:rPr lang="en-US" sz="2000" dirty="0" smtClean="0"/>
              <a:t>Scenario  1</a:t>
            </a:r>
          </a:p>
          <a:p>
            <a:pPr lvl="1"/>
            <a:r>
              <a:rPr lang="en-US" sz="1800" dirty="0" smtClean="0"/>
              <a:t>Vocabulary available in list format </a:t>
            </a:r>
            <a:r>
              <a:rPr lang="en-US" sz="1800" dirty="0" smtClean="0">
                <a:sym typeface="Wingdings" pitchFamily="2" charset="2"/>
              </a:rPr>
              <a:t> Create a Skill Cartridge with the “Knowledge Editor” </a:t>
            </a:r>
            <a:endParaRPr lang="en-US" sz="1800" dirty="0" smtClean="0"/>
          </a:p>
          <a:p>
            <a:r>
              <a:rPr lang="en-US" sz="2000" dirty="0" smtClean="0"/>
              <a:t>Scenario 2 </a:t>
            </a:r>
          </a:p>
          <a:p>
            <a:pPr lvl="1"/>
            <a:r>
              <a:rPr lang="en-US" sz="1800" dirty="0" smtClean="0"/>
              <a:t>Vocabulary available as thesaurus </a:t>
            </a:r>
            <a:r>
              <a:rPr lang="en-US" sz="1800" dirty="0" smtClean="0">
                <a:sym typeface="Wingdings" pitchFamily="2" charset="2"/>
              </a:rPr>
              <a:t> Create a Skill Cartridge with the Knowledge Editor and the “STF” Skill Cartridge Template</a:t>
            </a:r>
            <a:endParaRPr lang="en-US" sz="1800" dirty="0" smtClean="0"/>
          </a:p>
          <a:p>
            <a:r>
              <a:rPr lang="en-US" sz="2000" dirty="0" smtClean="0"/>
              <a:t>Scenario 3</a:t>
            </a:r>
          </a:p>
          <a:p>
            <a:pPr lvl="1"/>
            <a:r>
              <a:rPr lang="en-US" sz="1800" dirty="0" smtClean="0"/>
              <a:t>Extraction of relations </a:t>
            </a:r>
            <a:r>
              <a:rPr lang="en-US" sz="1800" dirty="0" smtClean="0">
                <a:sym typeface="Wingdings" pitchFamily="2" charset="2"/>
              </a:rPr>
              <a:t> Create a Skill Cartridge in the “Skill Cartridge Builder”</a:t>
            </a:r>
            <a:endParaRPr lang="en-US" sz="1800" dirty="0" smtClean="0"/>
          </a:p>
          <a:p>
            <a:r>
              <a:rPr lang="en-US" sz="2000" dirty="0" smtClean="0"/>
              <a:t>Scenario 4</a:t>
            </a:r>
          </a:p>
          <a:p>
            <a:pPr lvl="1"/>
            <a:r>
              <a:rPr lang="en-US" sz="1800" dirty="0" smtClean="0"/>
              <a:t>Modelling a scenario with machine learning </a:t>
            </a:r>
            <a:r>
              <a:rPr lang="en-US" sz="1800" dirty="0" smtClean="0">
                <a:sym typeface="Wingdings" pitchFamily="2" charset="2"/>
              </a:rPr>
              <a:t> Create a training corpus in the “Annotation Workbench”</a:t>
            </a:r>
          </a:p>
          <a:p>
            <a:r>
              <a:rPr lang="en-US" sz="2000" dirty="0" smtClean="0">
                <a:sym typeface="Wingdings" pitchFamily="2" charset="2"/>
              </a:rPr>
              <a:t>Scenario 5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Benefitting from the  Luxid Community: Skill Cartridges set up by third parties</a:t>
            </a:r>
          </a:p>
          <a:p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e 91"/>
          <p:cNvGrpSpPr/>
          <p:nvPr/>
        </p:nvGrpSpPr>
        <p:grpSpPr>
          <a:xfrm>
            <a:off x="5381817" y="2096852"/>
            <a:ext cx="852948" cy="967351"/>
            <a:chOff x="5112060" y="1238762"/>
            <a:chExt cx="931784" cy="1056761"/>
          </a:xfrm>
        </p:grpSpPr>
        <p:sp>
          <p:nvSpPr>
            <p:cNvPr id="172" name="Rectangle à coins arrondis 171"/>
            <p:cNvSpPr/>
            <p:nvPr/>
          </p:nvSpPr>
          <p:spPr>
            <a:xfrm>
              <a:off x="5112060" y="1238762"/>
              <a:ext cx="931784" cy="93178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perspectiveContrastingLeftFacing"/>
              <a:lightRig rig="balanced" dir="t"/>
            </a:scene3d>
            <a:sp3d extrusionH="95250" contourW="12700" prstMaterial="metal">
              <a:bevelT w="63500" h="31750"/>
              <a:bevelB w="0" h="0"/>
              <a:extrusionClr>
                <a:schemeClr val="accent2">
                  <a:lumMod val="60000"/>
                  <a:lumOff val="40000"/>
                </a:schemeClr>
              </a:extrusionClr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211162" y="1288768"/>
              <a:ext cx="727806" cy="719752"/>
            </a:xfrm>
            <a:prstGeom prst="rect">
              <a:avLst/>
            </a:prstGeom>
            <a:noFill/>
            <a:effectLst/>
            <a:scene3d>
              <a:camera prst="perspectiveContrastingLeftFacing"/>
              <a:lightRig rig="threePt" dir="t"/>
            </a:scene3d>
            <a:sp3d>
              <a:contourClr>
                <a:srgbClr val="FFCC66"/>
              </a:contourClr>
            </a:sp3d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fr-FR" sz="4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SC</a:t>
              </a:r>
              <a:endParaRPr lang="fr-FR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543744" y="1892055"/>
              <a:ext cx="350584" cy="403468"/>
            </a:xfrm>
            <a:prstGeom prst="rect">
              <a:avLst/>
            </a:prstGeom>
            <a:noFill/>
            <a:effectLst/>
            <a:scene3d>
              <a:camera prst="perspectiveContrastingLeftFacing"/>
              <a:lightRig rig="threePt" dir="t"/>
            </a:scene3d>
            <a:sp3d>
              <a:contourClr>
                <a:srgbClr val="FFCC66"/>
              </a:contourClr>
            </a:sp3d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fr-FR" sz="1800" b="1" spc="150" dirty="0" smtClean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4</a:t>
              </a:r>
              <a:endParaRPr lang="fr-FR" sz="1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76" name="Groupe 95"/>
          <p:cNvGrpSpPr/>
          <p:nvPr/>
        </p:nvGrpSpPr>
        <p:grpSpPr>
          <a:xfrm>
            <a:off x="4047509" y="2068047"/>
            <a:ext cx="825932" cy="963632"/>
            <a:chOff x="5116380" y="5525618"/>
            <a:chExt cx="931784" cy="1087131"/>
          </a:xfrm>
        </p:grpSpPr>
        <p:sp>
          <p:nvSpPr>
            <p:cNvPr id="177" name="Rectangle à coins arrondis 176"/>
            <p:cNvSpPr/>
            <p:nvPr/>
          </p:nvSpPr>
          <p:spPr>
            <a:xfrm>
              <a:off x="5116380" y="5525618"/>
              <a:ext cx="931784" cy="931784"/>
            </a:xfrm>
            <a:prstGeom prst="roundRect">
              <a:avLst/>
            </a:prstGeom>
            <a:solidFill>
              <a:srgbClr val="FF9900"/>
            </a:solidFill>
            <a:ln w="3175">
              <a:solidFill>
                <a:srgbClr val="FFCC66"/>
              </a:solidFill>
            </a:ln>
            <a:effectLst/>
            <a:scene3d>
              <a:camera prst="perspectiveContrastingLeftFacing"/>
              <a:lightRig rig="balanced" dir="t"/>
            </a:scene3d>
            <a:sp3d extrusionH="95250" contourW="12700" prstMaterial="metal">
              <a:bevelT w="63500" h="31750"/>
              <a:bevelB w="0" h="0"/>
              <a:contourClr>
                <a:srgbClr val="FFCC6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215482" y="5579944"/>
              <a:ext cx="727806" cy="719752"/>
            </a:xfrm>
            <a:prstGeom prst="rect">
              <a:avLst/>
            </a:prstGeom>
            <a:noFill/>
            <a:effectLst/>
            <a:scene3d>
              <a:camera prst="perspectiveContrastingLeftFacing"/>
              <a:lightRig rig="threePt" dir="t"/>
            </a:scene3d>
            <a:sp3d>
              <a:contourClr>
                <a:srgbClr val="FFCC66"/>
              </a:contourClr>
            </a:sp3d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fr-FR" sz="4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SC</a:t>
              </a:r>
              <a:endParaRPr lang="fr-FR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634524" y="6196083"/>
              <a:ext cx="362052" cy="416666"/>
            </a:xfrm>
            <a:prstGeom prst="rect">
              <a:avLst/>
            </a:prstGeom>
            <a:noFill/>
            <a:effectLst/>
            <a:scene3d>
              <a:camera prst="perspectiveContrastingLeftFacing"/>
              <a:lightRig rig="threePt" dir="t"/>
            </a:scene3d>
            <a:sp3d>
              <a:contourClr>
                <a:srgbClr val="FFCC66"/>
              </a:contourClr>
            </a:sp3d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fr-FR" sz="1800" b="1" spc="150" dirty="0" smtClean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3</a:t>
              </a:r>
              <a:endParaRPr lang="fr-FR" sz="1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81" name="Groupe 92"/>
          <p:cNvGrpSpPr/>
          <p:nvPr/>
        </p:nvGrpSpPr>
        <p:grpSpPr>
          <a:xfrm>
            <a:off x="2750284" y="2068044"/>
            <a:ext cx="802199" cy="944267"/>
            <a:chOff x="5116380" y="2420888"/>
            <a:chExt cx="931784" cy="1096801"/>
          </a:xfrm>
        </p:grpSpPr>
        <p:sp>
          <p:nvSpPr>
            <p:cNvPr id="182" name="Rectangle à coins arrondis 181"/>
            <p:cNvSpPr/>
            <p:nvPr/>
          </p:nvSpPr>
          <p:spPr>
            <a:xfrm>
              <a:off x="5116380" y="2420888"/>
              <a:ext cx="931784" cy="931784"/>
            </a:xfrm>
            <a:prstGeom prst="roundRect">
              <a:avLst/>
            </a:prstGeom>
            <a:solidFill>
              <a:srgbClr val="FF0000">
                <a:alpha val="79000"/>
              </a:srgbClr>
            </a:solidFill>
            <a:ln w="3175">
              <a:solidFill>
                <a:srgbClr val="FF0000">
                  <a:alpha val="79000"/>
                </a:srgbClr>
              </a:solidFill>
            </a:ln>
            <a:effectLst/>
            <a:scene3d>
              <a:camera prst="perspectiveContrastingLeftFacing"/>
              <a:lightRig rig="balanced" dir="t"/>
            </a:scene3d>
            <a:sp3d extrusionH="95250" contourW="12700" prstMaterial="metal">
              <a:bevelT w="63500" h="31750"/>
              <a:bevelB w="0" h="0"/>
              <a:extrusionClr>
                <a:srgbClr val="FF0000"/>
              </a:extrusionClr>
              <a:contourClr>
                <a:srgbClr val="FF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215482" y="2470894"/>
              <a:ext cx="727806" cy="719752"/>
            </a:xfrm>
            <a:prstGeom prst="rect">
              <a:avLst/>
            </a:prstGeom>
            <a:noFill/>
            <a:effectLst/>
            <a:scene3d>
              <a:camera prst="perspectiveContrastingLeftFacing"/>
              <a:lightRig rig="threePt" dir="t"/>
            </a:scene3d>
            <a:sp3d>
              <a:contourClr>
                <a:srgbClr val="FFCC66"/>
              </a:contourClr>
            </a:sp3d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fr-FR" sz="4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SC</a:t>
              </a:r>
              <a:endParaRPr lang="fr-FR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597881" y="3088696"/>
              <a:ext cx="372763" cy="428993"/>
            </a:xfrm>
            <a:prstGeom prst="rect">
              <a:avLst/>
            </a:prstGeom>
            <a:noFill/>
            <a:effectLst/>
            <a:scene3d>
              <a:camera prst="perspectiveContrastingLeftFacing"/>
              <a:lightRig rig="threePt" dir="t"/>
            </a:scene3d>
            <a:sp3d>
              <a:contourClr>
                <a:srgbClr val="FFCC66"/>
              </a:contourClr>
            </a:sp3d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fr-FR" sz="1800" b="1" spc="150" dirty="0" smtClean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2</a:t>
              </a:r>
              <a:endParaRPr lang="fr-FR" sz="1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86" name="Groupe 94"/>
          <p:cNvGrpSpPr/>
          <p:nvPr/>
        </p:nvGrpSpPr>
        <p:grpSpPr>
          <a:xfrm>
            <a:off x="1453061" y="2068043"/>
            <a:ext cx="864096" cy="981087"/>
            <a:chOff x="5116380" y="3935966"/>
            <a:chExt cx="931784" cy="1057939"/>
          </a:xfrm>
        </p:grpSpPr>
        <p:sp>
          <p:nvSpPr>
            <p:cNvPr id="187" name="Rectangle à coins arrondis 186"/>
            <p:cNvSpPr/>
            <p:nvPr/>
          </p:nvSpPr>
          <p:spPr>
            <a:xfrm>
              <a:off x="5116380" y="3935966"/>
              <a:ext cx="931784" cy="931784"/>
            </a:xfrm>
            <a:prstGeom prst="roundRect">
              <a:avLst/>
            </a:prstGeom>
            <a:solidFill>
              <a:srgbClr val="002060"/>
            </a:solidFill>
            <a:ln w="3175">
              <a:solidFill>
                <a:srgbClr val="002060"/>
              </a:solidFill>
            </a:ln>
            <a:effectLst/>
            <a:scene3d>
              <a:camera prst="perspectiveContrastingLeftFacing"/>
              <a:lightRig rig="balanced" dir="t"/>
            </a:scene3d>
            <a:sp3d extrusionH="95250" contourW="12700" prstMaterial="metal">
              <a:bevelT w="63500" h="31750"/>
              <a:bevelB w="0" h="0"/>
              <a:extrusionClr>
                <a:srgbClr val="002060"/>
              </a:extrusionClr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215482" y="3985972"/>
              <a:ext cx="727806" cy="719752"/>
            </a:xfrm>
            <a:prstGeom prst="rect">
              <a:avLst/>
            </a:prstGeom>
            <a:noFill/>
            <a:effectLst/>
            <a:scene3d>
              <a:camera prst="perspectiveContrastingLeftFacing"/>
              <a:lightRig rig="threePt" dir="t"/>
            </a:scene3d>
            <a:sp3d>
              <a:contourClr>
                <a:srgbClr val="FFCC66"/>
              </a:contourClr>
            </a:sp3d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fr-FR" sz="4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SC</a:t>
              </a:r>
              <a:endParaRPr lang="fr-FR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634979" y="4595642"/>
              <a:ext cx="346061" cy="398263"/>
            </a:xfrm>
            <a:prstGeom prst="rect">
              <a:avLst/>
            </a:prstGeom>
            <a:noFill/>
            <a:effectLst/>
            <a:scene3d>
              <a:camera prst="perspectiveContrastingLeftFacing"/>
              <a:lightRig rig="threePt" dir="t"/>
            </a:scene3d>
            <a:sp3d>
              <a:contourClr>
                <a:srgbClr val="FFCC66"/>
              </a:contourClr>
            </a:sp3d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fr-FR" sz="1800" b="1" spc="150" dirty="0" smtClean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1</a:t>
              </a:r>
              <a:endParaRPr lang="fr-FR" sz="1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6192180" y="3356992"/>
            <a:ext cx="1404156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152638"/>
            <a:ext cx="7092280" cy="547688"/>
          </a:xfrm>
        </p:spPr>
        <p:txBody>
          <a:bodyPr/>
          <a:lstStyle/>
          <a:p>
            <a:pPr eaLnBrk="1" hangingPunct="1"/>
            <a:r>
              <a:rPr lang="en-US" dirty="0" smtClean="0"/>
              <a:t>Skill Cartridge® Creation Process</a:t>
            </a:r>
          </a:p>
        </p:txBody>
      </p:sp>
      <p:grpSp>
        <p:nvGrpSpPr>
          <p:cNvPr id="240" name="Groupe 239"/>
          <p:cNvGrpSpPr/>
          <p:nvPr/>
        </p:nvGrpSpPr>
        <p:grpSpPr>
          <a:xfrm>
            <a:off x="1705089" y="3320989"/>
            <a:ext cx="6251287" cy="3512132"/>
            <a:chOff x="1705089" y="3320989"/>
            <a:chExt cx="6251287" cy="3512132"/>
          </a:xfrm>
        </p:grpSpPr>
        <p:sp>
          <p:nvSpPr>
            <p:cNvPr id="121" name="Rectangle à coins arrondis 120"/>
            <p:cNvSpPr/>
            <p:nvPr/>
          </p:nvSpPr>
          <p:spPr>
            <a:xfrm>
              <a:off x="6061573" y="3473235"/>
              <a:ext cx="1894803" cy="2160240"/>
            </a:xfrm>
            <a:prstGeom prst="roundRect">
              <a:avLst>
                <a:gd name="adj" fmla="val 12088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929172" y="4185084"/>
              <a:ext cx="864096" cy="36004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24" name="Rectangle à coins arrondis 123"/>
            <p:cNvSpPr/>
            <p:nvPr/>
          </p:nvSpPr>
          <p:spPr>
            <a:xfrm>
              <a:off x="1705089" y="4545124"/>
              <a:ext cx="4212468" cy="2124236"/>
            </a:xfrm>
            <a:prstGeom prst="roundRect">
              <a:avLst>
                <a:gd name="adj" fmla="val 10332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921113" y="6597352"/>
              <a:ext cx="2340000" cy="144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26" name="ZoneTexte 125"/>
            <p:cNvSpPr txBox="1"/>
            <p:nvPr/>
          </p:nvSpPr>
          <p:spPr bwMode="auto">
            <a:xfrm>
              <a:off x="2775496" y="5040469"/>
              <a:ext cx="11737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Annotation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kern="0" dirty="0" smtClean="0">
                  <a:solidFill>
                    <a:schemeClr val="bg1"/>
                  </a:solidFill>
                  <a:latin typeface="+mn-lt"/>
                  <a:ea typeface="+mj-ea"/>
                  <a:cs typeface="+mj-cs"/>
                </a:rPr>
                <a:t>Workbench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endParaRPr>
            </a:p>
          </p:txBody>
        </p:sp>
        <p:grpSp>
          <p:nvGrpSpPr>
            <p:cNvPr id="127" name="Groupe 106"/>
            <p:cNvGrpSpPr/>
            <p:nvPr/>
          </p:nvGrpSpPr>
          <p:grpSpPr>
            <a:xfrm>
              <a:off x="4584901" y="4653136"/>
              <a:ext cx="1044624" cy="1440160"/>
              <a:chOff x="9138973" y="2348880"/>
              <a:chExt cx="1044624" cy="2268252"/>
            </a:xfrm>
          </p:grpSpPr>
          <p:sp>
            <p:nvSpPr>
              <p:cNvPr id="128" name="Rectangle à coins arrondis 127"/>
              <p:cNvSpPr/>
              <p:nvPr/>
            </p:nvSpPr>
            <p:spPr>
              <a:xfrm rot="5400000">
                <a:off x="8527160" y="2960947"/>
                <a:ext cx="2268250" cy="1044116"/>
              </a:xfrm>
              <a:prstGeom prst="roundRect">
                <a:avLst/>
              </a:prstGeom>
              <a:noFill/>
              <a:ln w="76200">
                <a:solidFill>
                  <a:srgbClr val="FF99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Forme libre 128"/>
              <p:cNvSpPr/>
              <p:nvPr/>
            </p:nvSpPr>
            <p:spPr>
              <a:xfrm rot="5400000" flipH="1">
                <a:off x="9067219" y="2420634"/>
                <a:ext cx="1188132" cy="1044624"/>
              </a:xfrm>
              <a:custGeom>
                <a:avLst/>
                <a:gdLst>
                  <a:gd name="connsiteX0" fmla="*/ 0 w 2268252"/>
                  <a:gd name="connsiteY0" fmla="*/ 108014 h 648072"/>
                  <a:gd name="connsiteX1" fmla="*/ 31637 w 2268252"/>
                  <a:gd name="connsiteY1" fmla="*/ 31637 h 648072"/>
                  <a:gd name="connsiteX2" fmla="*/ 108015 w 2268252"/>
                  <a:gd name="connsiteY2" fmla="*/ 1 h 648072"/>
                  <a:gd name="connsiteX3" fmla="*/ 2160238 w 2268252"/>
                  <a:gd name="connsiteY3" fmla="*/ 0 h 648072"/>
                  <a:gd name="connsiteX4" fmla="*/ 2236615 w 2268252"/>
                  <a:gd name="connsiteY4" fmla="*/ 31637 h 648072"/>
                  <a:gd name="connsiteX5" fmla="*/ 2268251 w 2268252"/>
                  <a:gd name="connsiteY5" fmla="*/ 108015 h 648072"/>
                  <a:gd name="connsiteX6" fmla="*/ 2268252 w 2268252"/>
                  <a:gd name="connsiteY6" fmla="*/ 540058 h 648072"/>
                  <a:gd name="connsiteX7" fmla="*/ 2236615 w 2268252"/>
                  <a:gd name="connsiteY7" fmla="*/ 616435 h 648072"/>
                  <a:gd name="connsiteX8" fmla="*/ 2160238 w 2268252"/>
                  <a:gd name="connsiteY8" fmla="*/ 648072 h 648072"/>
                  <a:gd name="connsiteX9" fmla="*/ 108014 w 2268252"/>
                  <a:gd name="connsiteY9" fmla="*/ 648072 h 648072"/>
                  <a:gd name="connsiteX10" fmla="*/ 31637 w 2268252"/>
                  <a:gd name="connsiteY10" fmla="*/ 616435 h 648072"/>
                  <a:gd name="connsiteX11" fmla="*/ 0 w 2268252"/>
                  <a:gd name="connsiteY11" fmla="*/ 540058 h 648072"/>
                  <a:gd name="connsiteX12" fmla="*/ 0 w 2268252"/>
                  <a:gd name="connsiteY12" fmla="*/ 108014 h 648072"/>
                  <a:gd name="connsiteX0" fmla="*/ 88376 w 2356628"/>
                  <a:gd name="connsiteY0" fmla="*/ 108015 h 648073"/>
                  <a:gd name="connsiteX1" fmla="*/ 120013 w 2356628"/>
                  <a:gd name="connsiteY1" fmla="*/ 31638 h 648073"/>
                  <a:gd name="connsiteX2" fmla="*/ 808456 w 2356628"/>
                  <a:gd name="connsiteY2" fmla="*/ 1 h 648073"/>
                  <a:gd name="connsiteX3" fmla="*/ 2248614 w 2356628"/>
                  <a:gd name="connsiteY3" fmla="*/ 1 h 648073"/>
                  <a:gd name="connsiteX4" fmla="*/ 2324991 w 2356628"/>
                  <a:gd name="connsiteY4" fmla="*/ 31638 h 648073"/>
                  <a:gd name="connsiteX5" fmla="*/ 2356627 w 2356628"/>
                  <a:gd name="connsiteY5" fmla="*/ 108016 h 648073"/>
                  <a:gd name="connsiteX6" fmla="*/ 2356628 w 2356628"/>
                  <a:gd name="connsiteY6" fmla="*/ 540059 h 648073"/>
                  <a:gd name="connsiteX7" fmla="*/ 2324991 w 2356628"/>
                  <a:gd name="connsiteY7" fmla="*/ 616436 h 648073"/>
                  <a:gd name="connsiteX8" fmla="*/ 2248614 w 2356628"/>
                  <a:gd name="connsiteY8" fmla="*/ 648073 h 648073"/>
                  <a:gd name="connsiteX9" fmla="*/ 196390 w 2356628"/>
                  <a:gd name="connsiteY9" fmla="*/ 648073 h 648073"/>
                  <a:gd name="connsiteX10" fmla="*/ 120013 w 2356628"/>
                  <a:gd name="connsiteY10" fmla="*/ 616436 h 648073"/>
                  <a:gd name="connsiteX11" fmla="*/ 88376 w 2356628"/>
                  <a:gd name="connsiteY11" fmla="*/ 540059 h 648073"/>
                  <a:gd name="connsiteX12" fmla="*/ 88376 w 2356628"/>
                  <a:gd name="connsiteY12" fmla="*/ 108015 h 648073"/>
                  <a:gd name="connsiteX0" fmla="*/ 84009 w 2352261"/>
                  <a:gd name="connsiteY0" fmla="*/ 126015 h 666073"/>
                  <a:gd name="connsiteX1" fmla="*/ 120013 w 2352261"/>
                  <a:gd name="connsiteY1" fmla="*/ 18002 h 666073"/>
                  <a:gd name="connsiteX2" fmla="*/ 804089 w 2352261"/>
                  <a:gd name="connsiteY2" fmla="*/ 18001 h 666073"/>
                  <a:gd name="connsiteX3" fmla="*/ 2244247 w 2352261"/>
                  <a:gd name="connsiteY3" fmla="*/ 18001 h 666073"/>
                  <a:gd name="connsiteX4" fmla="*/ 2320624 w 2352261"/>
                  <a:gd name="connsiteY4" fmla="*/ 49638 h 666073"/>
                  <a:gd name="connsiteX5" fmla="*/ 2352260 w 2352261"/>
                  <a:gd name="connsiteY5" fmla="*/ 126016 h 666073"/>
                  <a:gd name="connsiteX6" fmla="*/ 2352261 w 2352261"/>
                  <a:gd name="connsiteY6" fmla="*/ 558059 h 666073"/>
                  <a:gd name="connsiteX7" fmla="*/ 2320624 w 2352261"/>
                  <a:gd name="connsiteY7" fmla="*/ 634436 h 666073"/>
                  <a:gd name="connsiteX8" fmla="*/ 2244247 w 2352261"/>
                  <a:gd name="connsiteY8" fmla="*/ 666073 h 666073"/>
                  <a:gd name="connsiteX9" fmla="*/ 192023 w 2352261"/>
                  <a:gd name="connsiteY9" fmla="*/ 666073 h 666073"/>
                  <a:gd name="connsiteX10" fmla="*/ 115646 w 2352261"/>
                  <a:gd name="connsiteY10" fmla="*/ 634436 h 666073"/>
                  <a:gd name="connsiteX11" fmla="*/ 84009 w 2352261"/>
                  <a:gd name="connsiteY11" fmla="*/ 558059 h 666073"/>
                  <a:gd name="connsiteX12" fmla="*/ 84009 w 2352261"/>
                  <a:gd name="connsiteY12" fmla="*/ 126015 h 666073"/>
                  <a:gd name="connsiteX0" fmla="*/ 0 w 2268252"/>
                  <a:gd name="connsiteY0" fmla="*/ 108014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11" fmla="*/ 0 w 2268252"/>
                  <a:gd name="connsiteY11" fmla="*/ 108014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0" fmla="*/ 94377 w 2362629"/>
                  <a:gd name="connsiteY0" fmla="*/ 540058 h 648072"/>
                  <a:gd name="connsiteX1" fmla="*/ 814457 w 2362629"/>
                  <a:gd name="connsiteY1" fmla="*/ 0 h 648072"/>
                  <a:gd name="connsiteX2" fmla="*/ 2254615 w 2362629"/>
                  <a:gd name="connsiteY2" fmla="*/ 0 h 648072"/>
                  <a:gd name="connsiteX3" fmla="*/ 2330992 w 2362629"/>
                  <a:gd name="connsiteY3" fmla="*/ 31637 h 648072"/>
                  <a:gd name="connsiteX4" fmla="*/ 2362628 w 2362629"/>
                  <a:gd name="connsiteY4" fmla="*/ 108015 h 648072"/>
                  <a:gd name="connsiteX5" fmla="*/ 2362629 w 2362629"/>
                  <a:gd name="connsiteY5" fmla="*/ 540058 h 648072"/>
                  <a:gd name="connsiteX6" fmla="*/ 2330992 w 2362629"/>
                  <a:gd name="connsiteY6" fmla="*/ 616435 h 648072"/>
                  <a:gd name="connsiteX7" fmla="*/ 2254615 w 2362629"/>
                  <a:gd name="connsiteY7" fmla="*/ 648072 h 648072"/>
                  <a:gd name="connsiteX8" fmla="*/ 850460 w 2362629"/>
                  <a:gd name="connsiteY8" fmla="*/ 648072 h 648072"/>
                  <a:gd name="connsiteX9" fmla="*/ 126014 w 2362629"/>
                  <a:gd name="connsiteY9" fmla="*/ 616435 h 648072"/>
                  <a:gd name="connsiteX10" fmla="*/ 94377 w 2362629"/>
                  <a:gd name="connsiteY10" fmla="*/ 540058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756083 w 2268252"/>
                  <a:gd name="connsiteY8" fmla="*/ 648072 h 648072"/>
                  <a:gd name="connsiteX9" fmla="*/ 0 w 2268252"/>
                  <a:gd name="connsiteY9" fmla="*/ 540058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54599 w 1566768"/>
                  <a:gd name="connsiteY0" fmla="*/ 648072 h 648072"/>
                  <a:gd name="connsiteX1" fmla="*/ 18596 w 1566768"/>
                  <a:gd name="connsiteY1" fmla="*/ 0 h 648072"/>
                  <a:gd name="connsiteX2" fmla="*/ 1458754 w 1566768"/>
                  <a:gd name="connsiteY2" fmla="*/ 0 h 648072"/>
                  <a:gd name="connsiteX3" fmla="*/ 1535131 w 1566768"/>
                  <a:gd name="connsiteY3" fmla="*/ 31637 h 648072"/>
                  <a:gd name="connsiteX4" fmla="*/ 1566767 w 1566768"/>
                  <a:gd name="connsiteY4" fmla="*/ 108015 h 648072"/>
                  <a:gd name="connsiteX5" fmla="*/ 1566768 w 1566768"/>
                  <a:gd name="connsiteY5" fmla="*/ 540058 h 648072"/>
                  <a:gd name="connsiteX6" fmla="*/ 1535131 w 1566768"/>
                  <a:gd name="connsiteY6" fmla="*/ 616435 h 648072"/>
                  <a:gd name="connsiteX7" fmla="*/ 1458754 w 1566768"/>
                  <a:gd name="connsiteY7" fmla="*/ 648072 h 648072"/>
                  <a:gd name="connsiteX8" fmla="*/ 54599 w 1566768"/>
                  <a:gd name="connsiteY8" fmla="*/ 648072 h 648072"/>
                  <a:gd name="connsiteX0" fmla="*/ 37942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37942 w 1550111"/>
                  <a:gd name="connsiteY8" fmla="*/ 648072 h 648072"/>
                  <a:gd name="connsiteX0" fmla="*/ 24299 w 1572473"/>
                  <a:gd name="connsiteY0" fmla="*/ 648072 h 648072"/>
                  <a:gd name="connsiteX1" fmla="*/ 24301 w 1572473"/>
                  <a:gd name="connsiteY1" fmla="*/ 0 h 648072"/>
                  <a:gd name="connsiteX2" fmla="*/ 1464459 w 1572473"/>
                  <a:gd name="connsiteY2" fmla="*/ 0 h 648072"/>
                  <a:gd name="connsiteX3" fmla="*/ 1540836 w 1572473"/>
                  <a:gd name="connsiteY3" fmla="*/ 31637 h 648072"/>
                  <a:gd name="connsiteX4" fmla="*/ 1572472 w 1572473"/>
                  <a:gd name="connsiteY4" fmla="*/ 108015 h 648072"/>
                  <a:gd name="connsiteX5" fmla="*/ 1572473 w 1572473"/>
                  <a:gd name="connsiteY5" fmla="*/ 540058 h 648072"/>
                  <a:gd name="connsiteX6" fmla="*/ 1540836 w 1572473"/>
                  <a:gd name="connsiteY6" fmla="*/ 616435 h 648072"/>
                  <a:gd name="connsiteX7" fmla="*/ 1464459 w 1572473"/>
                  <a:gd name="connsiteY7" fmla="*/ 648072 h 648072"/>
                  <a:gd name="connsiteX8" fmla="*/ 24299 w 1572473"/>
                  <a:gd name="connsiteY8" fmla="*/ 648072 h 648072"/>
                  <a:gd name="connsiteX0" fmla="*/ 1937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1937 w 1550111"/>
                  <a:gd name="connsiteY8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0111" h="648072">
                    <a:moveTo>
                      <a:pt x="1937" y="648072"/>
                    </a:moveTo>
                    <a:cubicBezTo>
                      <a:pt x="1724" y="14411"/>
                      <a:pt x="0" y="328711"/>
                      <a:pt x="1939" y="0"/>
                    </a:cubicBezTo>
                    <a:lnTo>
                      <a:pt x="1442097" y="0"/>
                    </a:lnTo>
                    <a:cubicBezTo>
                      <a:pt x="1470744" y="0"/>
                      <a:pt x="1498218" y="11380"/>
                      <a:pt x="1518474" y="31637"/>
                    </a:cubicBezTo>
                    <a:cubicBezTo>
                      <a:pt x="1538731" y="51894"/>
                      <a:pt x="1550111" y="79367"/>
                      <a:pt x="1550110" y="108015"/>
                    </a:cubicBezTo>
                    <a:cubicBezTo>
                      <a:pt x="1550110" y="252029"/>
                      <a:pt x="1550111" y="396044"/>
                      <a:pt x="1550111" y="540058"/>
                    </a:cubicBezTo>
                    <a:cubicBezTo>
                      <a:pt x="1550111" y="568705"/>
                      <a:pt x="1538731" y="596179"/>
                      <a:pt x="1518474" y="616435"/>
                    </a:cubicBezTo>
                    <a:cubicBezTo>
                      <a:pt x="1498217" y="636692"/>
                      <a:pt x="1470744" y="648072"/>
                      <a:pt x="1442097" y="648072"/>
                    </a:cubicBezTo>
                    <a:lnTo>
                      <a:pt x="1937" y="648072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Forme libre 129"/>
              <p:cNvSpPr/>
              <p:nvPr/>
            </p:nvSpPr>
            <p:spPr>
              <a:xfrm rot="5400000">
                <a:off x="9121225" y="3554760"/>
                <a:ext cx="1080120" cy="1044624"/>
              </a:xfrm>
              <a:custGeom>
                <a:avLst/>
                <a:gdLst>
                  <a:gd name="connsiteX0" fmla="*/ 0 w 2268252"/>
                  <a:gd name="connsiteY0" fmla="*/ 108014 h 648072"/>
                  <a:gd name="connsiteX1" fmla="*/ 31637 w 2268252"/>
                  <a:gd name="connsiteY1" fmla="*/ 31637 h 648072"/>
                  <a:gd name="connsiteX2" fmla="*/ 108015 w 2268252"/>
                  <a:gd name="connsiteY2" fmla="*/ 1 h 648072"/>
                  <a:gd name="connsiteX3" fmla="*/ 2160238 w 2268252"/>
                  <a:gd name="connsiteY3" fmla="*/ 0 h 648072"/>
                  <a:gd name="connsiteX4" fmla="*/ 2236615 w 2268252"/>
                  <a:gd name="connsiteY4" fmla="*/ 31637 h 648072"/>
                  <a:gd name="connsiteX5" fmla="*/ 2268251 w 2268252"/>
                  <a:gd name="connsiteY5" fmla="*/ 108015 h 648072"/>
                  <a:gd name="connsiteX6" fmla="*/ 2268252 w 2268252"/>
                  <a:gd name="connsiteY6" fmla="*/ 540058 h 648072"/>
                  <a:gd name="connsiteX7" fmla="*/ 2236615 w 2268252"/>
                  <a:gd name="connsiteY7" fmla="*/ 616435 h 648072"/>
                  <a:gd name="connsiteX8" fmla="*/ 2160238 w 2268252"/>
                  <a:gd name="connsiteY8" fmla="*/ 648072 h 648072"/>
                  <a:gd name="connsiteX9" fmla="*/ 108014 w 2268252"/>
                  <a:gd name="connsiteY9" fmla="*/ 648072 h 648072"/>
                  <a:gd name="connsiteX10" fmla="*/ 31637 w 2268252"/>
                  <a:gd name="connsiteY10" fmla="*/ 616435 h 648072"/>
                  <a:gd name="connsiteX11" fmla="*/ 0 w 2268252"/>
                  <a:gd name="connsiteY11" fmla="*/ 540058 h 648072"/>
                  <a:gd name="connsiteX12" fmla="*/ 0 w 2268252"/>
                  <a:gd name="connsiteY12" fmla="*/ 108014 h 648072"/>
                  <a:gd name="connsiteX0" fmla="*/ 88376 w 2356628"/>
                  <a:gd name="connsiteY0" fmla="*/ 108015 h 648073"/>
                  <a:gd name="connsiteX1" fmla="*/ 120013 w 2356628"/>
                  <a:gd name="connsiteY1" fmla="*/ 31638 h 648073"/>
                  <a:gd name="connsiteX2" fmla="*/ 808456 w 2356628"/>
                  <a:gd name="connsiteY2" fmla="*/ 1 h 648073"/>
                  <a:gd name="connsiteX3" fmla="*/ 2248614 w 2356628"/>
                  <a:gd name="connsiteY3" fmla="*/ 1 h 648073"/>
                  <a:gd name="connsiteX4" fmla="*/ 2324991 w 2356628"/>
                  <a:gd name="connsiteY4" fmla="*/ 31638 h 648073"/>
                  <a:gd name="connsiteX5" fmla="*/ 2356627 w 2356628"/>
                  <a:gd name="connsiteY5" fmla="*/ 108016 h 648073"/>
                  <a:gd name="connsiteX6" fmla="*/ 2356628 w 2356628"/>
                  <a:gd name="connsiteY6" fmla="*/ 540059 h 648073"/>
                  <a:gd name="connsiteX7" fmla="*/ 2324991 w 2356628"/>
                  <a:gd name="connsiteY7" fmla="*/ 616436 h 648073"/>
                  <a:gd name="connsiteX8" fmla="*/ 2248614 w 2356628"/>
                  <a:gd name="connsiteY8" fmla="*/ 648073 h 648073"/>
                  <a:gd name="connsiteX9" fmla="*/ 196390 w 2356628"/>
                  <a:gd name="connsiteY9" fmla="*/ 648073 h 648073"/>
                  <a:gd name="connsiteX10" fmla="*/ 120013 w 2356628"/>
                  <a:gd name="connsiteY10" fmla="*/ 616436 h 648073"/>
                  <a:gd name="connsiteX11" fmla="*/ 88376 w 2356628"/>
                  <a:gd name="connsiteY11" fmla="*/ 540059 h 648073"/>
                  <a:gd name="connsiteX12" fmla="*/ 88376 w 2356628"/>
                  <a:gd name="connsiteY12" fmla="*/ 108015 h 648073"/>
                  <a:gd name="connsiteX0" fmla="*/ 84009 w 2352261"/>
                  <a:gd name="connsiteY0" fmla="*/ 126015 h 666073"/>
                  <a:gd name="connsiteX1" fmla="*/ 120013 w 2352261"/>
                  <a:gd name="connsiteY1" fmla="*/ 18002 h 666073"/>
                  <a:gd name="connsiteX2" fmla="*/ 804089 w 2352261"/>
                  <a:gd name="connsiteY2" fmla="*/ 18001 h 666073"/>
                  <a:gd name="connsiteX3" fmla="*/ 2244247 w 2352261"/>
                  <a:gd name="connsiteY3" fmla="*/ 18001 h 666073"/>
                  <a:gd name="connsiteX4" fmla="*/ 2320624 w 2352261"/>
                  <a:gd name="connsiteY4" fmla="*/ 49638 h 666073"/>
                  <a:gd name="connsiteX5" fmla="*/ 2352260 w 2352261"/>
                  <a:gd name="connsiteY5" fmla="*/ 126016 h 666073"/>
                  <a:gd name="connsiteX6" fmla="*/ 2352261 w 2352261"/>
                  <a:gd name="connsiteY6" fmla="*/ 558059 h 666073"/>
                  <a:gd name="connsiteX7" fmla="*/ 2320624 w 2352261"/>
                  <a:gd name="connsiteY7" fmla="*/ 634436 h 666073"/>
                  <a:gd name="connsiteX8" fmla="*/ 2244247 w 2352261"/>
                  <a:gd name="connsiteY8" fmla="*/ 666073 h 666073"/>
                  <a:gd name="connsiteX9" fmla="*/ 192023 w 2352261"/>
                  <a:gd name="connsiteY9" fmla="*/ 666073 h 666073"/>
                  <a:gd name="connsiteX10" fmla="*/ 115646 w 2352261"/>
                  <a:gd name="connsiteY10" fmla="*/ 634436 h 666073"/>
                  <a:gd name="connsiteX11" fmla="*/ 84009 w 2352261"/>
                  <a:gd name="connsiteY11" fmla="*/ 558059 h 666073"/>
                  <a:gd name="connsiteX12" fmla="*/ 84009 w 2352261"/>
                  <a:gd name="connsiteY12" fmla="*/ 126015 h 666073"/>
                  <a:gd name="connsiteX0" fmla="*/ 0 w 2268252"/>
                  <a:gd name="connsiteY0" fmla="*/ 108014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11" fmla="*/ 0 w 2268252"/>
                  <a:gd name="connsiteY11" fmla="*/ 108014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0" fmla="*/ 94377 w 2362629"/>
                  <a:gd name="connsiteY0" fmla="*/ 540058 h 648072"/>
                  <a:gd name="connsiteX1" fmla="*/ 814457 w 2362629"/>
                  <a:gd name="connsiteY1" fmla="*/ 0 h 648072"/>
                  <a:gd name="connsiteX2" fmla="*/ 2254615 w 2362629"/>
                  <a:gd name="connsiteY2" fmla="*/ 0 h 648072"/>
                  <a:gd name="connsiteX3" fmla="*/ 2330992 w 2362629"/>
                  <a:gd name="connsiteY3" fmla="*/ 31637 h 648072"/>
                  <a:gd name="connsiteX4" fmla="*/ 2362628 w 2362629"/>
                  <a:gd name="connsiteY4" fmla="*/ 108015 h 648072"/>
                  <a:gd name="connsiteX5" fmla="*/ 2362629 w 2362629"/>
                  <a:gd name="connsiteY5" fmla="*/ 540058 h 648072"/>
                  <a:gd name="connsiteX6" fmla="*/ 2330992 w 2362629"/>
                  <a:gd name="connsiteY6" fmla="*/ 616435 h 648072"/>
                  <a:gd name="connsiteX7" fmla="*/ 2254615 w 2362629"/>
                  <a:gd name="connsiteY7" fmla="*/ 648072 h 648072"/>
                  <a:gd name="connsiteX8" fmla="*/ 850460 w 2362629"/>
                  <a:gd name="connsiteY8" fmla="*/ 648072 h 648072"/>
                  <a:gd name="connsiteX9" fmla="*/ 126014 w 2362629"/>
                  <a:gd name="connsiteY9" fmla="*/ 616435 h 648072"/>
                  <a:gd name="connsiteX10" fmla="*/ 94377 w 2362629"/>
                  <a:gd name="connsiteY10" fmla="*/ 540058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756083 w 2268252"/>
                  <a:gd name="connsiteY8" fmla="*/ 648072 h 648072"/>
                  <a:gd name="connsiteX9" fmla="*/ 0 w 2268252"/>
                  <a:gd name="connsiteY9" fmla="*/ 540058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54599 w 1566768"/>
                  <a:gd name="connsiteY0" fmla="*/ 648072 h 648072"/>
                  <a:gd name="connsiteX1" fmla="*/ 18596 w 1566768"/>
                  <a:gd name="connsiteY1" fmla="*/ 0 h 648072"/>
                  <a:gd name="connsiteX2" fmla="*/ 1458754 w 1566768"/>
                  <a:gd name="connsiteY2" fmla="*/ 0 h 648072"/>
                  <a:gd name="connsiteX3" fmla="*/ 1535131 w 1566768"/>
                  <a:gd name="connsiteY3" fmla="*/ 31637 h 648072"/>
                  <a:gd name="connsiteX4" fmla="*/ 1566767 w 1566768"/>
                  <a:gd name="connsiteY4" fmla="*/ 108015 h 648072"/>
                  <a:gd name="connsiteX5" fmla="*/ 1566768 w 1566768"/>
                  <a:gd name="connsiteY5" fmla="*/ 540058 h 648072"/>
                  <a:gd name="connsiteX6" fmla="*/ 1535131 w 1566768"/>
                  <a:gd name="connsiteY6" fmla="*/ 616435 h 648072"/>
                  <a:gd name="connsiteX7" fmla="*/ 1458754 w 1566768"/>
                  <a:gd name="connsiteY7" fmla="*/ 648072 h 648072"/>
                  <a:gd name="connsiteX8" fmla="*/ 54599 w 1566768"/>
                  <a:gd name="connsiteY8" fmla="*/ 648072 h 648072"/>
                  <a:gd name="connsiteX0" fmla="*/ 37942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37942 w 1550111"/>
                  <a:gd name="connsiteY8" fmla="*/ 648072 h 648072"/>
                  <a:gd name="connsiteX0" fmla="*/ 24299 w 1572473"/>
                  <a:gd name="connsiteY0" fmla="*/ 648072 h 648072"/>
                  <a:gd name="connsiteX1" fmla="*/ 24301 w 1572473"/>
                  <a:gd name="connsiteY1" fmla="*/ 0 h 648072"/>
                  <a:gd name="connsiteX2" fmla="*/ 1464459 w 1572473"/>
                  <a:gd name="connsiteY2" fmla="*/ 0 h 648072"/>
                  <a:gd name="connsiteX3" fmla="*/ 1540836 w 1572473"/>
                  <a:gd name="connsiteY3" fmla="*/ 31637 h 648072"/>
                  <a:gd name="connsiteX4" fmla="*/ 1572472 w 1572473"/>
                  <a:gd name="connsiteY4" fmla="*/ 108015 h 648072"/>
                  <a:gd name="connsiteX5" fmla="*/ 1572473 w 1572473"/>
                  <a:gd name="connsiteY5" fmla="*/ 540058 h 648072"/>
                  <a:gd name="connsiteX6" fmla="*/ 1540836 w 1572473"/>
                  <a:gd name="connsiteY6" fmla="*/ 616435 h 648072"/>
                  <a:gd name="connsiteX7" fmla="*/ 1464459 w 1572473"/>
                  <a:gd name="connsiteY7" fmla="*/ 648072 h 648072"/>
                  <a:gd name="connsiteX8" fmla="*/ 24299 w 1572473"/>
                  <a:gd name="connsiteY8" fmla="*/ 648072 h 648072"/>
                  <a:gd name="connsiteX0" fmla="*/ 1937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1937 w 1550111"/>
                  <a:gd name="connsiteY8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0111" h="648072">
                    <a:moveTo>
                      <a:pt x="1937" y="648072"/>
                    </a:moveTo>
                    <a:cubicBezTo>
                      <a:pt x="1724" y="14411"/>
                      <a:pt x="0" y="328711"/>
                      <a:pt x="1939" y="0"/>
                    </a:cubicBezTo>
                    <a:lnTo>
                      <a:pt x="1442097" y="0"/>
                    </a:lnTo>
                    <a:cubicBezTo>
                      <a:pt x="1470744" y="0"/>
                      <a:pt x="1498218" y="11380"/>
                      <a:pt x="1518474" y="31637"/>
                    </a:cubicBezTo>
                    <a:cubicBezTo>
                      <a:pt x="1538731" y="51894"/>
                      <a:pt x="1550111" y="79367"/>
                      <a:pt x="1550110" y="108015"/>
                    </a:cubicBezTo>
                    <a:cubicBezTo>
                      <a:pt x="1550110" y="252029"/>
                      <a:pt x="1550111" y="396044"/>
                      <a:pt x="1550111" y="540058"/>
                    </a:cubicBezTo>
                    <a:cubicBezTo>
                      <a:pt x="1550111" y="568705"/>
                      <a:pt x="1538731" y="596179"/>
                      <a:pt x="1518474" y="616435"/>
                    </a:cubicBezTo>
                    <a:cubicBezTo>
                      <a:pt x="1498217" y="636692"/>
                      <a:pt x="1470744" y="648072"/>
                      <a:pt x="1442097" y="648072"/>
                    </a:cubicBezTo>
                    <a:lnTo>
                      <a:pt x="1937" y="648072"/>
                    </a:lnTo>
                    <a:close/>
                  </a:path>
                </a:pathLst>
              </a:custGeom>
              <a:solidFill>
                <a:schemeClr val="tx1"/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ZoneTexte 130"/>
              <p:cNvSpPr txBox="1"/>
              <p:nvPr/>
            </p:nvSpPr>
            <p:spPr bwMode="auto">
              <a:xfrm>
                <a:off x="9286196" y="2744924"/>
                <a:ext cx="80823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Luxid®</a:t>
                </a:r>
              </a:p>
            </p:txBody>
          </p:sp>
          <p:sp>
            <p:nvSpPr>
              <p:cNvPr id="132" name="Rectangle à coins arrondis 131"/>
              <p:cNvSpPr/>
              <p:nvPr/>
            </p:nvSpPr>
            <p:spPr>
              <a:xfrm rot="5400000">
                <a:off x="8527160" y="2960947"/>
                <a:ext cx="2268250" cy="1044116"/>
              </a:xfrm>
              <a:prstGeom prst="roundRect">
                <a:avLst/>
              </a:prstGeom>
              <a:noFill/>
              <a:ln w="762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ZoneTexte 132"/>
              <p:cNvSpPr txBox="1"/>
              <p:nvPr/>
            </p:nvSpPr>
            <p:spPr bwMode="auto">
              <a:xfrm>
                <a:off x="9178622" y="3676091"/>
                <a:ext cx="965328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b="1" kern="0" dirty="0" smtClean="0">
                    <a:solidFill>
                      <a:schemeClr val="bg1"/>
                    </a:solidFill>
                    <a:latin typeface="+mn-lt"/>
                    <a:ea typeface="+mj-ea"/>
                    <a:cs typeface="+mj-cs"/>
                  </a:rPr>
                  <a:t>Skill </a:t>
                </a:r>
              </a:p>
              <a:p>
                <a:pPr algn="ctr" eaLnBrk="0" hangingPunct="0"/>
                <a:r>
                  <a:rPr lang="en-US" sz="1400" b="1" kern="0" dirty="0" smtClean="0">
                    <a:solidFill>
                      <a:schemeClr val="bg1"/>
                    </a:solidFill>
                    <a:latin typeface="+mn-lt"/>
                    <a:ea typeface="+mj-ea"/>
                    <a:cs typeface="+mj-cs"/>
                  </a:rPr>
                  <a:t>Cartridge®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kern="0" dirty="0" smtClean="0">
                    <a:solidFill>
                      <a:schemeClr val="bg1"/>
                    </a:solidFill>
                    <a:latin typeface="+mn-lt"/>
                    <a:ea typeface="+mj-ea"/>
                    <a:cs typeface="+mj-cs"/>
                  </a:rPr>
                  <a:t>Builder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endParaRPr>
              </a:p>
            </p:txBody>
          </p:sp>
        </p:grpSp>
        <p:sp>
          <p:nvSpPr>
            <p:cNvPr id="134" name="Text Box 123"/>
            <p:cNvSpPr txBox="1">
              <a:spLocks noChangeArrowheads="1"/>
            </p:cNvSpPr>
            <p:nvPr/>
          </p:nvSpPr>
          <p:spPr bwMode="auto">
            <a:xfrm>
              <a:off x="1957118" y="6525344"/>
              <a:ext cx="2353593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 dirty="0" smtClean="0">
                  <a:latin typeface="Calibri" pitchFamily="34" charset="0"/>
                </a:rPr>
                <a:t>Skill Cartridge® Development</a:t>
              </a:r>
              <a:endParaRPr lang="en-US" sz="1400" b="1" i="1" dirty="0">
                <a:latin typeface="Calibri" pitchFamily="34" charset="0"/>
              </a:endParaRPr>
            </a:p>
          </p:txBody>
        </p:sp>
        <p:cxnSp>
          <p:nvCxnSpPr>
            <p:cNvPr id="136" name="Connecteur droit avec flèche 135"/>
            <p:cNvCxnSpPr/>
            <p:nvPr/>
          </p:nvCxnSpPr>
          <p:spPr>
            <a:xfrm rot="5400000">
              <a:off x="6286963" y="4661367"/>
              <a:ext cx="936104" cy="158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e 106"/>
            <p:cNvGrpSpPr/>
            <p:nvPr/>
          </p:nvGrpSpPr>
          <p:grpSpPr>
            <a:xfrm>
              <a:off x="3108737" y="3609020"/>
              <a:ext cx="2484784" cy="576064"/>
              <a:chOff x="9138973" y="2348880"/>
              <a:chExt cx="1044624" cy="2268250"/>
            </a:xfrm>
            <a:effectLst/>
          </p:grpSpPr>
          <p:sp>
            <p:nvSpPr>
              <p:cNvPr id="138" name="Rectangle à coins arrondis 137"/>
              <p:cNvSpPr/>
              <p:nvPr/>
            </p:nvSpPr>
            <p:spPr>
              <a:xfrm rot="5400000">
                <a:off x="8527160" y="2960947"/>
                <a:ext cx="2268250" cy="1044116"/>
              </a:xfrm>
              <a:prstGeom prst="roundRect">
                <a:avLst/>
              </a:prstGeom>
              <a:noFill/>
              <a:ln w="76200">
                <a:solidFill>
                  <a:srgbClr val="FF99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Forme libre 138"/>
              <p:cNvSpPr/>
              <p:nvPr/>
            </p:nvSpPr>
            <p:spPr>
              <a:xfrm rot="5400000" flipH="1">
                <a:off x="9067219" y="2420634"/>
                <a:ext cx="1188132" cy="1044624"/>
              </a:xfrm>
              <a:custGeom>
                <a:avLst/>
                <a:gdLst>
                  <a:gd name="connsiteX0" fmla="*/ 0 w 2268252"/>
                  <a:gd name="connsiteY0" fmla="*/ 108014 h 648072"/>
                  <a:gd name="connsiteX1" fmla="*/ 31637 w 2268252"/>
                  <a:gd name="connsiteY1" fmla="*/ 31637 h 648072"/>
                  <a:gd name="connsiteX2" fmla="*/ 108015 w 2268252"/>
                  <a:gd name="connsiteY2" fmla="*/ 1 h 648072"/>
                  <a:gd name="connsiteX3" fmla="*/ 2160238 w 2268252"/>
                  <a:gd name="connsiteY3" fmla="*/ 0 h 648072"/>
                  <a:gd name="connsiteX4" fmla="*/ 2236615 w 2268252"/>
                  <a:gd name="connsiteY4" fmla="*/ 31637 h 648072"/>
                  <a:gd name="connsiteX5" fmla="*/ 2268251 w 2268252"/>
                  <a:gd name="connsiteY5" fmla="*/ 108015 h 648072"/>
                  <a:gd name="connsiteX6" fmla="*/ 2268252 w 2268252"/>
                  <a:gd name="connsiteY6" fmla="*/ 540058 h 648072"/>
                  <a:gd name="connsiteX7" fmla="*/ 2236615 w 2268252"/>
                  <a:gd name="connsiteY7" fmla="*/ 616435 h 648072"/>
                  <a:gd name="connsiteX8" fmla="*/ 2160238 w 2268252"/>
                  <a:gd name="connsiteY8" fmla="*/ 648072 h 648072"/>
                  <a:gd name="connsiteX9" fmla="*/ 108014 w 2268252"/>
                  <a:gd name="connsiteY9" fmla="*/ 648072 h 648072"/>
                  <a:gd name="connsiteX10" fmla="*/ 31637 w 2268252"/>
                  <a:gd name="connsiteY10" fmla="*/ 616435 h 648072"/>
                  <a:gd name="connsiteX11" fmla="*/ 0 w 2268252"/>
                  <a:gd name="connsiteY11" fmla="*/ 540058 h 648072"/>
                  <a:gd name="connsiteX12" fmla="*/ 0 w 2268252"/>
                  <a:gd name="connsiteY12" fmla="*/ 108014 h 648072"/>
                  <a:gd name="connsiteX0" fmla="*/ 88376 w 2356628"/>
                  <a:gd name="connsiteY0" fmla="*/ 108015 h 648073"/>
                  <a:gd name="connsiteX1" fmla="*/ 120013 w 2356628"/>
                  <a:gd name="connsiteY1" fmla="*/ 31638 h 648073"/>
                  <a:gd name="connsiteX2" fmla="*/ 808456 w 2356628"/>
                  <a:gd name="connsiteY2" fmla="*/ 1 h 648073"/>
                  <a:gd name="connsiteX3" fmla="*/ 2248614 w 2356628"/>
                  <a:gd name="connsiteY3" fmla="*/ 1 h 648073"/>
                  <a:gd name="connsiteX4" fmla="*/ 2324991 w 2356628"/>
                  <a:gd name="connsiteY4" fmla="*/ 31638 h 648073"/>
                  <a:gd name="connsiteX5" fmla="*/ 2356627 w 2356628"/>
                  <a:gd name="connsiteY5" fmla="*/ 108016 h 648073"/>
                  <a:gd name="connsiteX6" fmla="*/ 2356628 w 2356628"/>
                  <a:gd name="connsiteY6" fmla="*/ 540059 h 648073"/>
                  <a:gd name="connsiteX7" fmla="*/ 2324991 w 2356628"/>
                  <a:gd name="connsiteY7" fmla="*/ 616436 h 648073"/>
                  <a:gd name="connsiteX8" fmla="*/ 2248614 w 2356628"/>
                  <a:gd name="connsiteY8" fmla="*/ 648073 h 648073"/>
                  <a:gd name="connsiteX9" fmla="*/ 196390 w 2356628"/>
                  <a:gd name="connsiteY9" fmla="*/ 648073 h 648073"/>
                  <a:gd name="connsiteX10" fmla="*/ 120013 w 2356628"/>
                  <a:gd name="connsiteY10" fmla="*/ 616436 h 648073"/>
                  <a:gd name="connsiteX11" fmla="*/ 88376 w 2356628"/>
                  <a:gd name="connsiteY11" fmla="*/ 540059 h 648073"/>
                  <a:gd name="connsiteX12" fmla="*/ 88376 w 2356628"/>
                  <a:gd name="connsiteY12" fmla="*/ 108015 h 648073"/>
                  <a:gd name="connsiteX0" fmla="*/ 84009 w 2352261"/>
                  <a:gd name="connsiteY0" fmla="*/ 126015 h 666073"/>
                  <a:gd name="connsiteX1" fmla="*/ 120013 w 2352261"/>
                  <a:gd name="connsiteY1" fmla="*/ 18002 h 666073"/>
                  <a:gd name="connsiteX2" fmla="*/ 804089 w 2352261"/>
                  <a:gd name="connsiteY2" fmla="*/ 18001 h 666073"/>
                  <a:gd name="connsiteX3" fmla="*/ 2244247 w 2352261"/>
                  <a:gd name="connsiteY3" fmla="*/ 18001 h 666073"/>
                  <a:gd name="connsiteX4" fmla="*/ 2320624 w 2352261"/>
                  <a:gd name="connsiteY4" fmla="*/ 49638 h 666073"/>
                  <a:gd name="connsiteX5" fmla="*/ 2352260 w 2352261"/>
                  <a:gd name="connsiteY5" fmla="*/ 126016 h 666073"/>
                  <a:gd name="connsiteX6" fmla="*/ 2352261 w 2352261"/>
                  <a:gd name="connsiteY6" fmla="*/ 558059 h 666073"/>
                  <a:gd name="connsiteX7" fmla="*/ 2320624 w 2352261"/>
                  <a:gd name="connsiteY7" fmla="*/ 634436 h 666073"/>
                  <a:gd name="connsiteX8" fmla="*/ 2244247 w 2352261"/>
                  <a:gd name="connsiteY8" fmla="*/ 666073 h 666073"/>
                  <a:gd name="connsiteX9" fmla="*/ 192023 w 2352261"/>
                  <a:gd name="connsiteY9" fmla="*/ 666073 h 666073"/>
                  <a:gd name="connsiteX10" fmla="*/ 115646 w 2352261"/>
                  <a:gd name="connsiteY10" fmla="*/ 634436 h 666073"/>
                  <a:gd name="connsiteX11" fmla="*/ 84009 w 2352261"/>
                  <a:gd name="connsiteY11" fmla="*/ 558059 h 666073"/>
                  <a:gd name="connsiteX12" fmla="*/ 84009 w 2352261"/>
                  <a:gd name="connsiteY12" fmla="*/ 126015 h 666073"/>
                  <a:gd name="connsiteX0" fmla="*/ 0 w 2268252"/>
                  <a:gd name="connsiteY0" fmla="*/ 108014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11" fmla="*/ 0 w 2268252"/>
                  <a:gd name="connsiteY11" fmla="*/ 108014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0" fmla="*/ 94377 w 2362629"/>
                  <a:gd name="connsiteY0" fmla="*/ 540058 h 648072"/>
                  <a:gd name="connsiteX1" fmla="*/ 814457 w 2362629"/>
                  <a:gd name="connsiteY1" fmla="*/ 0 h 648072"/>
                  <a:gd name="connsiteX2" fmla="*/ 2254615 w 2362629"/>
                  <a:gd name="connsiteY2" fmla="*/ 0 h 648072"/>
                  <a:gd name="connsiteX3" fmla="*/ 2330992 w 2362629"/>
                  <a:gd name="connsiteY3" fmla="*/ 31637 h 648072"/>
                  <a:gd name="connsiteX4" fmla="*/ 2362628 w 2362629"/>
                  <a:gd name="connsiteY4" fmla="*/ 108015 h 648072"/>
                  <a:gd name="connsiteX5" fmla="*/ 2362629 w 2362629"/>
                  <a:gd name="connsiteY5" fmla="*/ 540058 h 648072"/>
                  <a:gd name="connsiteX6" fmla="*/ 2330992 w 2362629"/>
                  <a:gd name="connsiteY6" fmla="*/ 616435 h 648072"/>
                  <a:gd name="connsiteX7" fmla="*/ 2254615 w 2362629"/>
                  <a:gd name="connsiteY7" fmla="*/ 648072 h 648072"/>
                  <a:gd name="connsiteX8" fmla="*/ 850460 w 2362629"/>
                  <a:gd name="connsiteY8" fmla="*/ 648072 h 648072"/>
                  <a:gd name="connsiteX9" fmla="*/ 126014 w 2362629"/>
                  <a:gd name="connsiteY9" fmla="*/ 616435 h 648072"/>
                  <a:gd name="connsiteX10" fmla="*/ 94377 w 2362629"/>
                  <a:gd name="connsiteY10" fmla="*/ 540058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756083 w 2268252"/>
                  <a:gd name="connsiteY8" fmla="*/ 648072 h 648072"/>
                  <a:gd name="connsiteX9" fmla="*/ 0 w 2268252"/>
                  <a:gd name="connsiteY9" fmla="*/ 540058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54599 w 1566768"/>
                  <a:gd name="connsiteY0" fmla="*/ 648072 h 648072"/>
                  <a:gd name="connsiteX1" fmla="*/ 18596 w 1566768"/>
                  <a:gd name="connsiteY1" fmla="*/ 0 h 648072"/>
                  <a:gd name="connsiteX2" fmla="*/ 1458754 w 1566768"/>
                  <a:gd name="connsiteY2" fmla="*/ 0 h 648072"/>
                  <a:gd name="connsiteX3" fmla="*/ 1535131 w 1566768"/>
                  <a:gd name="connsiteY3" fmla="*/ 31637 h 648072"/>
                  <a:gd name="connsiteX4" fmla="*/ 1566767 w 1566768"/>
                  <a:gd name="connsiteY4" fmla="*/ 108015 h 648072"/>
                  <a:gd name="connsiteX5" fmla="*/ 1566768 w 1566768"/>
                  <a:gd name="connsiteY5" fmla="*/ 540058 h 648072"/>
                  <a:gd name="connsiteX6" fmla="*/ 1535131 w 1566768"/>
                  <a:gd name="connsiteY6" fmla="*/ 616435 h 648072"/>
                  <a:gd name="connsiteX7" fmla="*/ 1458754 w 1566768"/>
                  <a:gd name="connsiteY7" fmla="*/ 648072 h 648072"/>
                  <a:gd name="connsiteX8" fmla="*/ 54599 w 1566768"/>
                  <a:gd name="connsiteY8" fmla="*/ 648072 h 648072"/>
                  <a:gd name="connsiteX0" fmla="*/ 37942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37942 w 1550111"/>
                  <a:gd name="connsiteY8" fmla="*/ 648072 h 648072"/>
                  <a:gd name="connsiteX0" fmla="*/ 24299 w 1572473"/>
                  <a:gd name="connsiteY0" fmla="*/ 648072 h 648072"/>
                  <a:gd name="connsiteX1" fmla="*/ 24301 w 1572473"/>
                  <a:gd name="connsiteY1" fmla="*/ 0 h 648072"/>
                  <a:gd name="connsiteX2" fmla="*/ 1464459 w 1572473"/>
                  <a:gd name="connsiteY2" fmla="*/ 0 h 648072"/>
                  <a:gd name="connsiteX3" fmla="*/ 1540836 w 1572473"/>
                  <a:gd name="connsiteY3" fmla="*/ 31637 h 648072"/>
                  <a:gd name="connsiteX4" fmla="*/ 1572472 w 1572473"/>
                  <a:gd name="connsiteY4" fmla="*/ 108015 h 648072"/>
                  <a:gd name="connsiteX5" fmla="*/ 1572473 w 1572473"/>
                  <a:gd name="connsiteY5" fmla="*/ 540058 h 648072"/>
                  <a:gd name="connsiteX6" fmla="*/ 1540836 w 1572473"/>
                  <a:gd name="connsiteY6" fmla="*/ 616435 h 648072"/>
                  <a:gd name="connsiteX7" fmla="*/ 1464459 w 1572473"/>
                  <a:gd name="connsiteY7" fmla="*/ 648072 h 648072"/>
                  <a:gd name="connsiteX8" fmla="*/ 24299 w 1572473"/>
                  <a:gd name="connsiteY8" fmla="*/ 648072 h 648072"/>
                  <a:gd name="connsiteX0" fmla="*/ 1937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1937 w 1550111"/>
                  <a:gd name="connsiteY8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0111" h="648072">
                    <a:moveTo>
                      <a:pt x="1937" y="648072"/>
                    </a:moveTo>
                    <a:cubicBezTo>
                      <a:pt x="1724" y="14411"/>
                      <a:pt x="0" y="328711"/>
                      <a:pt x="1939" y="0"/>
                    </a:cubicBezTo>
                    <a:lnTo>
                      <a:pt x="1442097" y="0"/>
                    </a:lnTo>
                    <a:cubicBezTo>
                      <a:pt x="1470744" y="0"/>
                      <a:pt x="1498218" y="11380"/>
                      <a:pt x="1518474" y="31637"/>
                    </a:cubicBezTo>
                    <a:cubicBezTo>
                      <a:pt x="1538731" y="51894"/>
                      <a:pt x="1550111" y="79367"/>
                      <a:pt x="1550110" y="108015"/>
                    </a:cubicBezTo>
                    <a:cubicBezTo>
                      <a:pt x="1550110" y="252029"/>
                      <a:pt x="1550111" y="396044"/>
                      <a:pt x="1550111" y="540058"/>
                    </a:cubicBezTo>
                    <a:cubicBezTo>
                      <a:pt x="1550111" y="568705"/>
                      <a:pt x="1538731" y="596179"/>
                      <a:pt x="1518474" y="616435"/>
                    </a:cubicBezTo>
                    <a:cubicBezTo>
                      <a:pt x="1498217" y="636692"/>
                      <a:pt x="1470744" y="648072"/>
                      <a:pt x="1442097" y="648072"/>
                    </a:cubicBezTo>
                    <a:lnTo>
                      <a:pt x="1937" y="648072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ZoneTexte 139"/>
              <p:cNvSpPr txBox="1"/>
              <p:nvPr/>
            </p:nvSpPr>
            <p:spPr bwMode="auto">
              <a:xfrm>
                <a:off x="9363061" y="2823073"/>
                <a:ext cx="654507" cy="1454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b="1" kern="0" dirty="0" smtClean="0">
                    <a:solidFill>
                      <a:srgbClr val="FF9900"/>
                    </a:solidFill>
                    <a:latin typeface="+mn-lt"/>
                    <a:ea typeface="+mj-ea"/>
                    <a:cs typeface="+mj-cs"/>
                  </a:rPr>
                  <a:t>Luxid (Studio) 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endParaRPr>
              </a:p>
            </p:txBody>
          </p:sp>
          <p:sp>
            <p:nvSpPr>
              <p:cNvPr id="141" name="Rectangle à coins arrondis 140"/>
              <p:cNvSpPr/>
              <p:nvPr/>
            </p:nvSpPr>
            <p:spPr>
              <a:xfrm rot="5400000">
                <a:off x="8527160" y="2960947"/>
                <a:ext cx="2268250" cy="1044116"/>
              </a:xfrm>
              <a:prstGeom prst="roundRect">
                <a:avLst/>
              </a:prstGeom>
              <a:noFill/>
              <a:ln w="762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2" name="Groupe 106"/>
            <p:cNvGrpSpPr/>
            <p:nvPr/>
          </p:nvGrpSpPr>
          <p:grpSpPr>
            <a:xfrm>
              <a:off x="3253261" y="4689140"/>
              <a:ext cx="1048685" cy="1404156"/>
              <a:chOff x="9136943" y="2348880"/>
              <a:chExt cx="1048685" cy="2268252"/>
            </a:xfrm>
          </p:grpSpPr>
          <p:sp>
            <p:nvSpPr>
              <p:cNvPr id="143" name="Rectangle à coins arrondis 142"/>
              <p:cNvSpPr/>
              <p:nvPr/>
            </p:nvSpPr>
            <p:spPr>
              <a:xfrm rot="5400000">
                <a:off x="8527160" y="2960947"/>
                <a:ext cx="2268250" cy="1044116"/>
              </a:xfrm>
              <a:prstGeom prst="roundRect">
                <a:avLst/>
              </a:prstGeom>
              <a:noFill/>
              <a:ln w="76200">
                <a:solidFill>
                  <a:srgbClr val="FF99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Forme libre 143"/>
              <p:cNvSpPr/>
              <p:nvPr/>
            </p:nvSpPr>
            <p:spPr>
              <a:xfrm rot="5400000" flipH="1">
                <a:off x="9067219" y="2420634"/>
                <a:ext cx="1188132" cy="1044624"/>
              </a:xfrm>
              <a:custGeom>
                <a:avLst/>
                <a:gdLst>
                  <a:gd name="connsiteX0" fmla="*/ 0 w 2268252"/>
                  <a:gd name="connsiteY0" fmla="*/ 108014 h 648072"/>
                  <a:gd name="connsiteX1" fmla="*/ 31637 w 2268252"/>
                  <a:gd name="connsiteY1" fmla="*/ 31637 h 648072"/>
                  <a:gd name="connsiteX2" fmla="*/ 108015 w 2268252"/>
                  <a:gd name="connsiteY2" fmla="*/ 1 h 648072"/>
                  <a:gd name="connsiteX3" fmla="*/ 2160238 w 2268252"/>
                  <a:gd name="connsiteY3" fmla="*/ 0 h 648072"/>
                  <a:gd name="connsiteX4" fmla="*/ 2236615 w 2268252"/>
                  <a:gd name="connsiteY4" fmla="*/ 31637 h 648072"/>
                  <a:gd name="connsiteX5" fmla="*/ 2268251 w 2268252"/>
                  <a:gd name="connsiteY5" fmla="*/ 108015 h 648072"/>
                  <a:gd name="connsiteX6" fmla="*/ 2268252 w 2268252"/>
                  <a:gd name="connsiteY6" fmla="*/ 540058 h 648072"/>
                  <a:gd name="connsiteX7" fmla="*/ 2236615 w 2268252"/>
                  <a:gd name="connsiteY7" fmla="*/ 616435 h 648072"/>
                  <a:gd name="connsiteX8" fmla="*/ 2160238 w 2268252"/>
                  <a:gd name="connsiteY8" fmla="*/ 648072 h 648072"/>
                  <a:gd name="connsiteX9" fmla="*/ 108014 w 2268252"/>
                  <a:gd name="connsiteY9" fmla="*/ 648072 h 648072"/>
                  <a:gd name="connsiteX10" fmla="*/ 31637 w 2268252"/>
                  <a:gd name="connsiteY10" fmla="*/ 616435 h 648072"/>
                  <a:gd name="connsiteX11" fmla="*/ 0 w 2268252"/>
                  <a:gd name="connsiteY11" fmla="*/ 540058 h 648072"/>
                  <a:gd name="connsiteX12" fmla="*/ 0 w 2268252"/>
                  <a:gd name="connsiteY12" fmla="*/ 108014 h 648072"/>
                  <a:gd name="connsiteX0" fmla="*/ 88376 w 2356628"/>
                  <a:gd name="connsiteY0" fmla="*/ 108015 h 648073"/>
                  <a:gd name="connsiteX1" fmla="*/ 120013 w 2356628"/>
                  <a:gd name="connsiteY1" fmla="*/ 31638 h 648073"/>
                  <a:gd name="connsiteX2" fmla="*/ 808456 w 2356628"/>
                  <a:gd name="connsiteY2" fmla="*/ 1 h 648073"/>
                  <a:gd name="connsiteX3" fmla="*/ 2248614 w 2356628"/>
                  <a:gd name="connsiteY3" fmla="*/ 1 h 648073"/>
                  <a:gd name="connsiteX4" fmla="*/ 2324991 w 2356628"/>
                  <a:gd name="connsiteY4" fmla="*/ 31638 h 648073"/>
                  <a:gd name="connsiteX5" fmla="*/ 2356627 w 2356628"/>
                  <a:gd name="connsiteY5" fmla="*/ 108016 h 648073"/>
                  <a:gd name="connsiteX6" fmla="*/ 2356628 w 2356628"/>
                  <a:gd name="connsiteY6" fmla="*/ 540059 h 648073"/>
                  <a:gd name="connsiteX7" fmla="*/ 2324991 w 2356628"/>
                  <a:gd name="connsiteY7" fmla="*/ 616436 h 648073"/>
                  <a:gd name="connsiteX8" fmla="*/ 2248614 w 2356628"/>
                  <a:gd name="connsiteY8" fmla="*/ 648073 h 648073"/>
                  <a:gd name="connsiteX9" fmla="*/ 196390 w 2356628"/>
                  <a:gd name="connsiteY9" fmla="*/ 648073 h 648073"/>
                  <a:gd name="connsiteX10" fmla="*/ 120013 w 2356628"/>
                  <a:gd name="connsiteY10" fmla="*/ 616436 h 648073"/>
                  <a:gd name="connsiteX11" fmla="*/ 88376 w 2356628"/>
                  <a:gd name="connsiteY11" fmla="*/ 540059 h 648073"/>
                  <a:gd name="connsiteX12" fmla="*/ 88376 w 2356628"/>
                  <a:gd name="connsiteY12" fmla="*/ 108015 h 648073"/>
                  <a:gd name="connsiteX0" fmla="*/ 84009 w 2352261"/>
                  <a:gd name="connsiteY0" fmla="*/ 126015 h 666073"/>
                  <a:gd name="connsiteX1" fmla="*/ 120013 w 2352261"/>
                  <a:gd name="connsiteY1" fmla="*/ 18002 h 666073"/>
                  <a:gd name="connsiteX2" fmla="*/ 804089 w 2352261"/>
                  <a:gd name="connsiteY2" fmla="*/ 18001 h 666073"/>
                  <a:gd name="connsiteX3" fmla="*/ 2244247 w 2352261"/>
                  <a:gd name="connsiteY3" fmla="*/ 18001 h 666073"/>
                  <a:gd name="connsiteX4" fmla="*/ 2320624 w 2352261"/>
                  <a:gd name="connsiteY4" fmla="*/ 49638 h 666073"/>
                  <a:gd name="connsiteX5" fmla="*/ 2352260 w 2352261"/>
                  <a:gd name="connsiteY5" fmla="*/ 126016 h 666073"/>
                  <a:gd name="connsiteX6" fmla="*/ 2352261 w 2352261"/>
                  <a:gd name="connsiteY6" fmla="*/ 558059 h 666073"/>
                  <a:gd name="connsiteX7" fmla="*/ 2320624 w 2352261"/>
                  <a:gd name="connsiteY7" fmla="*/ 634436 h 666073"/>
                  <a:gd name="connsiteX8" fmla="*/ 2244247 w 2352261"/>
                  <a:gd name="connsiteY8" fmla="*/ 666073 h 666073"/>
                  <a:gd name="connsiteX9" fmla="*/ 192023 w 2352261"/>
                  <a:gd name="connsiteY9" fmla="*/ 666073 h 666073"/>
                  <a:gd name="connsiteX10" fmla="*/ 115646 w 2352261"/>
                  <a:gd name="connsiteY10" fmla="*/ 634436 h 666073"/>
                  <a:gd name="connsiteX11" fmla="*/ 84009 w 2352261"/>
                  <a:gd name="connsiteY11" fmla="*/ 558059 h 666073"/>
                  <a:gd name="connsiteX12" fmla="*/ 84009 w 2352261"/>
                  <a:gd name="connsiteY12" fmla="*/ 126015 h 666073"/>
                  <a:gd name="connsiteX0" fmla="*/ 0 w 2268252"/>
                  <a:gd name="connsiteY0" fmla="*/ 108014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11" fmla="*/ 0 w 2268252"/>
                  <a:gd name="connsiteY11" fmla="*/ 108014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0" fmla="*/ 94377 w 2362629"/>
                  <a:gd name="connsiteY0" fmla="*/ 540058 h 648072"/>
                  <a:gd name="connsiteX1" fmla="*/ 814457 w 2362629"/>
                  <a:gd name="connsiteY1" fmla="*/ 0 h 648072"/>
                  <a:gd name="connsiteX2" fmla="*/ 2254615 w 2362629"/>
                  <a:gd name="connsiteY2" fmla="*/ 0 h 648072"/>
                  <a:gd name="connsiteX3" fmla="*/ 2330992 w 2362629"/>
                  <a:gd name="connsiteY3" fmla="*/ 31637 h 648072"/>
                  <a:gd name="connsiteX4" fmla="*/ 2362628 w 2362629"/>
                  <a:gd name="connsiteY4" fmla="*/ 108015 h 648072"/>
                  <a:gd name="connsiteX5" fmla="*/ 2362629 w 2362629"/>
                  <a:gd name="connsiteY5" fmla="*/ 540058 h 648072"/>
                  <a:gd name="connsiteX6" fmla="*/ 2330992 w 2362629"/>
                  <a:gd name="connsiteY6" fmla="*/ 616435 h 648072"/>
                  <a:gd name="connsiteX7" fmla="*/ 2254615 w 2362629"/>
                  <a:gd name="connsiteY7" fmla="*/ 648072 h 648072"/>
                  <a:gd name="connsiteX8" fmla="*/ 850460 w 2362629"/>
                  <a:gd name="connsiteY8" fmla="*/ 648072 h 648072"/>
                  <a:gd name="connsiteX9" fmla="*/ 126014 w 2362629"/>
                  <a:gd name="connsiteY9" fmla="*/ 616435 h 648072"/>
                  <a:gd name="connsiteX10" fmla="*/ 94377 w 2362629"/>
                  <a:gd name="connsiteY10" fmla="*/ 540058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756083 w 2268252"/>
                  <a:gd name="connsiteY8" fmla="*/ 648072 h 648072"/>
                  <a:gd name="connsiteX9" fmla="*/ 0 w 2268252"/>
                  <a:gd name="connsiteY9" fmla="*/ 540058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54599 w 1566768"/>
                  <a:gd name="connsiteY0" fmla="*/ 648072 h 648072"/>
                  <a:gd name="connsiteX1" fmla="*/ 18596 w 1566768"/>
                  <a:gd name="connsiteY1" fmla="*/ 0 h 648072"/>
                  <a:gd name="connsiteX2" fmla="*/ 1458754 w 1566768"/>
                  <a:gd name="connsiteY2" fmla="*/ 0 h 648072"/>
                  <a:gd name="connsiteX3" fmla="*/ 1535131 w 1566768"/>
                  <a:gd name="connsiteY3" fmla="*/ 31637 h 648072"/>
                  <a:gd name="connsiteX4" fmla="*/ 1566767 w 1566768"/>
                  <a:gd name="connsiteY4" fmla="*/ 108015 h 648072"/>
                  <a:gd name="connsiteX5" fmla="*/ 1566768 w 1566768"/>
                  <a:gd name="connsiteY5" fmla="*/ 540058 h 648072"/>
                  <a:gd name="connsiteX6" fmla="*/ 1535131 w 1566768"/>
                  <a:gd name="connsiteY6" fmla="*/ 616435 h 648072"/>
                  <a:gd name="connsiteX7" fmla="*/ 1458754 w 1566768"/>
                  <a:gd name="connsiteY7" fmla="*/ 648072 h 648072"/>
                  <a:gd name="connsiteX8" fmla="*/ 54599 w 1566768"/>
                  <a:gd name="connsiteY8" fmla="*/ 648072 h 648072"/>
                  <a:gd name="connsiteX0" fmla="*/ 37942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37942 w 1550111"/>
                  <a:gd name="connsiteY8" fmla="*/ 648072 h 648072"/>
                  <a:gd name="connsiteX0" fmla="*/ 24299 w 1572473"/>
                  <a:gd name="connsiteY0" fmla="*/ 648072 h 648072"/>
                  <a:gd name="connsiteX1" fmla="*/ 24301 w 1572473"/>
                  <a:gd name="connsiteY1" fmla="*/ 0 h 648072"/>
                  <a:gd name="connsiteX2" fmla="*/ 1464459 w 1572473"/>
                  <a:gd name="connsiteY2" fmla="*/ 0 h 648072"/>
                  <a:gd name="connsiteX3" fmla="*/ 1540836 w 1572473"/>
                  <a:gd name="connsiteY3" fmla="*/ 31637 h 648072"/>
                  <a:gd name="connsiteX4" fmla="*/ 1572472 w 1572473"/>
                  <a:gd name="connsiteY4" fmla="*/ 108015 h 648072"/>
                  <a:gd name="connsiteX5" fmla="*/ 1572473 w 1572473"/>
                  <a:gd name="connsiteY5" fmla="*/ 540058 h 648072"/>
                  <a:gd name="connsiteX6" fmla="*/ 1540836 w 1572473"/>
                  <a:gd name="connsiteY6" fmla="*/ 616435 h 648072"/>
                  <a:gd name="connsiteX7" fmla="*/ 1464459 w 1572473"/>
                  <a:gd name="connsiteY7" fmla="*/ 648072 h 648072"/>
                  <a:gd name="connsiteX8" fmla="*/ 24299 w 1572473"/>
                  <a:gd name="connsiteY8" fmla="*/ 648072 h 648072"/>
                  <a:gd name="connsiteX0" fmla="*/ 1937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1937 w 1550111"/>
                  <a:gd name="connsiteY8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0111" h="648072">
                    <a:moveTo>
                      <a:pt x="1937" y="648072"/>
                    </a:moveTo>
                    <a:cubicBezTo>
                      <a:pt x="1724" y="14411"/>
                      <a:pt x="0" y="328711"/>
                      <a:pt x="1939" y="0"/>
                    </a:cubicBezTo>
                    <a:lnTo>
                      <a:pt x="1442097" y="0"/>
                    </a:lnTo>
                    <a:cubicBezTo>
                      <a:pt x="1470744" y="0"/>
                      <a:pt x="1498218" y="11380"/>
                      <a:pt x="1518474" y="31637"/>
                    </a:cubicBezTo>
                    <a:cubicBezTo>
                      <a:pt x="1538731" y="51894"/>
                      <a:pt x="1550111" y="79367"/>
                      <a:pt x="1550110" y="108015"/>
                    </a:cubicBezTo>
                    <a:cubicBezTo>
                      <a:pt x="1550110" y="252029"/>
                      <a:pt x="1550111" y="396044"/>
                      <a:pt x="1550111" y="540058"/>
                    </a:cubicBezTo>
                    <a:cubicBezTo>
                      <a:pt x="1550111" y="568705"/>
                      <a:pt x="1538731" y="596179"/>
                      <a:pt x="1518474" y="616435"/>
                    </a:cubicBezTo>
                    <a:cubicBezTo>
                      <a:pt x="1498217" y="636692"/>
                      <a:pt x="1470744" y="648072"/>
                      <a:pt x="1442097" y="648072"/>
                    </a:cubicBezTo>
                    <a:lnTo>
                      <a:pt x="1937" y="648072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Forme libre 144"/>
              <p:cNvSpPr/>
              <p:nvPr/>
            </p:nvSpPr>
            <p:spPr>
              <a:xfrm rot="5400000">
                <a:off x="9121225" y="3554760"/>
                <a:ext cx="1080120" cy="1044624"/>
              </a:xfrm>
              <a:custGeom>
                <a:avLst/>
                <a:gdLst>
                  <a:gd name="connsiteX0" fmla="*/ 0 w 2268252"/>
                  <a:gd name="connsiteY0" fmla="*/ 108014 h 648072"/>
                  <a:gd name="connsiteX1" fmla="*/ 31637 w 2268252"/>
                  <a:gd name="connsiteY1" fmla="*/ 31637 h 648072"/>
                  <a:gd name="connsiteX2" fmla="*/ 108015 w 2268252"/>
                  <a:gd name="connsiteY2" fmla="*/ 1 h 648072"/>
                  <a:gd name="connsiteX3" fmla="*/ 2160238 w 2268252"/>
                  <a:gd name="connsiteY3" fmla="*/ 0 h 648072"/>
                  <a:gd name="connsiteX4" fmla="*/ 2236615 w 2268252"/>
                  <a:gd name="connsiteY4" fmla="*/ 31637 h 648072"/>
                  <a:gd name="connsiteX5" fmla="*/ 2268251 w 2268252"/>
                  <a:gd name="connsiteY5" fmla="*/ 108015 h 648072"/>
                  <a:gd name="connsiteX6" fmla="*/ 2268252 w 2268252"/>
                  <a:gd name="connsiteY6" fmla="*/ 540058 h 648072"/>
                  <a:gd name="connsiteX7" fmla="*/ 2236615 w 2268252"/>
                  <a:gd name="connsiteY7" fmla="*/ 616435 h 648072"/>
                  <a:gd name="connsiteX8" fmla="*/ 2160238 w 2268252"/>
                  <a:gd name="connsiteY8" fmla="*/ 648072 h 648072"/>
                  <a:gd name="connsiteX9" fmla="*/ 108014 w 2268252"/>
                  <a:gd name="connsiteY9" fmla="*/ 648072 h 648072"/>
                  <a:gd name="connsiteX10" fmla="*/ 31637 w 2268252"/>
                  <a:gd name="connsiteY10" fmla="*/ 616435 h 648072"/>
                  <a:gd name="connsiteX11" fmla="*/ 0 w 2268252"/>
                  <a:gd name="connsiteY11" fmla="*/ 540058 h 648072"/>
                  <a:gd name="connsiteX12" fmla="*/ 0 w 2268252"/>
                  <a:gd name="connsiteY12" fmla="*/ 108014 h 648072"/>
                  <a:gd name="connsiteX0" fmla="*/ 88376 w 2356628"/>
                  <a:gd name="connsiteY0" fmla="*/ 108015 h 648073"/>
                  <a:gd name="connsiteX1" fmla="*/ 120013 w 2356628"/>
                  <a:gd name="connsiteY1" fmla="*/ 31638 h 648073"/>
                  <a:gd name="connsiteX2" fmla="*/ 808456 w 2356628"/>
                  <a:gd name="connsiteY2" fmla="*/ 1 h 648073"/>
                  <a:gd name="connsiteX3" fmla="*/ 2248614 w 2356628"/>
                  <a:gd name="connsiteY3" fmla="*/ 1 h 648073"/>
                  <a:gd name="connsiteX4" fmla="*/ 2324991 w 2356628"/>
                  <a:gd name="connsiteY4" fmla="*/ 31638 h 648073"/>
                  <a:gd name="connsiteX5" fmla="*/ 2356627 w 2356628"/>
                  <a:gd name="connsiteY5" fmla="*/ 108016 h 648073"/>
                  <a:gd name="connsiteX6" fmla="*/ 2356628 w 2356628"/>
                  <a:gd name="connsiteY6" fmla="*/ 540059 h 648073"/>
                  <a:gd name="connsiteX7" fmla="*/ 2324991 w 2356628"/>
                  <a:gd name="connsiteY7" fmla="*/ 616436 h 648073"/>
                  <a:gd name="connsiteX8" fmla="*/ 2248614 w 2356628"/>
                  <a:gd name="connsiteY8" fmla="*/ 648073 h 648073"/>
                  <a:gd name="connsiteX9" fmla="*/ 196390 w 2356628"/>
                  <a:gd name="connsiteY9" fmla="*/ 648073 h 648073"/>
                  <a:gd name="connsiteX10" fmla="*/ 120013 w 2356628"/>
                  <a:gd name="connsiteY10" fmla="*/ 616436 h 648073"/>
                  <a:gd name="connsiteX11" fmla="*/ 88376 w 2356628"/>
                  <a:gd name="connsiteY11" fmla="*/ 540059 h 648073"/>
                  <a:gd name="connsiteX12" fmla="*/ 88376 w 2356628"/>
                  <a:gd name="connsiteY12" fmla="*/ 108015 h 648073"/>
                  <a:gd name="connsiteX0" fmla="*/ 84009 w 2352261"/>
                  <a:gd name="connsiteY0" fmla="*/ 126015 h 666073"/>
                  <a:gd name="connsiteX1" fmla="*/ 120013 w 2352261"/>
                  <a:gd name="connsiteY1" fmla="*/ 18002 h 666073"/>
                  <a:gd name="connsiteX2" fmla="*/ 804089 w 2352261"/>
                  <a:gd name="connsiteY2" fmla="*/ 18001 h 666073"/>
                  <a:gd name="connsiteX3" fmla="*/ 2244247 w 2352261"/>
                  <a:gd name="connsiteY3" fmla="*/ 18001 h 666073"/>
                  <a:gd name="connsiteX4" fmla="*/ 2320624 w 2352261"/>
                  <a:gd name="connsiteY4" fmla="*/ 49638 h 666073"/>
                  <a:gd name="connsiteX5" fmla="*/ 2352260 w 2352261"/>
                  <a:gd name="connsiteY5" fmla="*/ 126016 h 666073"/>
                  <a:gd name="connsiteX6" fmla="*/ 2352261 w 2352261"/>
                  <a:gd name="connsiteY6" fmla="*/ 558059 h 666073"/>
                  <a:gd name="connsiteX7" fmla="*/ 2320624 w 2352261"/>
                  <a:gd name="connsiteY7" fmla="*/ 634436 h 666073"/>
                  <a:gd name="connsiteX8" fmla="*/ 2244247 w 2352261"/>
                  <a:gd name="connsiteY8" fmla="*/ 666073 h 666073"/>
                  <a:gd name="connsiteX9" fmla="*/ 192023 w 2352261"/>
                  <a:gd name="connsiteY9" fmla="*/ 666073 h 666073"/>
                  <a:gd name="connsiteX10" fmla="*/ 115646 w 2352261"/>
                  <a:gd name="connsiteY10" fmla="*/ 634436 h 666073"/>
                  <a:gd name="connsiteX11" fmla="*/ 84009 w 2352261"/>
                  <a:gd name="connsiteY11" fmla="*/ 558059 h 666073"/>
                  <a:gd name="connsiteX12" fmla="*/ 84009 w 2352261"/>
                  <a:gd name="connsiteY12" fmla="*/ 126015 h 666073"/>
                  <a:gd name="connsiteX0" fmla="*/ 0 w 2268252"/>
                  <a:gd name="connsiteY0" fmla="*/ 108014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11" fmla="*/ 0 w 2268252"/>
                  <a:gd name="connsiteY11" fmla="*/ 108014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0" fmla="*/ 94377 w 2362629"/>
                  <a:gd name="connsiteY0" fmla="*/ 540058 h 648072"/>
                  <a:gd name="connsiteX1" fmla="*/ 814457 w 2362629"/>
                  <a:gd name="connsiteY1" fmla="*/ 0 h 648072"/>
                  <a:gd name="connsiteX2" fmla="*/ 2254615 w 2362629"/>
                  <a:gd name="connsiteY2" fmla="*/ 0 h 648072"/>
                  <a:gd name="connsiteX3" fmla="*/ 2330992 w 2362629"/>
                  <a:gd name="connsiteY3" fmla="*/ 31637 h 648072"/>
                  <a:gd name="connsiteX4" fmla="*/ 2362628 w 2362629"/>
                  <a:gd name="connsiteY4" fmla="*/ 108015 h 648072"/>
                  <a:gd name="connsiteX5" fmla="*/ 2362629 w 2362629"/>
                  <a:gd name="connsiteY5" fmla="*/ 540058 h 648072"/>
                  <a:gd name="connsiteX6" fmla="*/ 2330992 w 2362629"/>
                  <a:gd name="connsiteY6" fmla="*/ 616435 h 648072"/>
                  <a:gd name="connsiteX7" fmla="*/ 2254615 w 2362629"/>
                  <a:gd name="connsiteY7" fmla="*/ 648072 h 648072"/>
                  <a:gd name="connsiteX8" fmla="*/ 850460 w 2362629"/>
                  <a:gd name="connsiteY8" fmla="*/ 648072 h 648072"/>
                  <a:gd name="connsiteX9" fmla="*/ 126014 w 2362629"/>
                  <a:gd name="connsiteY9" fmla="*/ 616435 h 648072"/>
                  <a:gd name="connsiteX10" fmla="*/ 94377 w 2362629"/>
                  <a:gd name="connsiteY10" fmla="*/ 540058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756083 w 2268252"/>
                  <a:gd name="connsiteY8" fmla="*/ 648072 h 648072"/>
                  <a:gd name="connsiteX9" fmla="*/ 0 w 2268252"/>
                  <a:gd name="connsiteY9" fmla="*/ 540058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54599 w 1566768"/>
                  <a:gd name="connsiteY0" fmla="*/ 648072 h 648072"/>
                  <a:gd name="connsiteX1" fmla="*/ 18596 w 1566768"/>
                  <a:gd name="connsiteY1" fmla="*/ 0 h 648072"/>
                  <a:gd name="connsiteX2" fmla="*/ 1458754 w 1566768"/>
                  <a:gd name="connsiteY2" fmla="*/ 0 h 648072"/>
                  <a:gd name="connsiteX3" fmla="*/ 1535131 w 1566768"/>
                  <a:gd name="connsiteY3" fmla="*/ 31637 h 648072"/>
                  <a:gd name="connsiteX4" fmla="*/ 1566767 w 1566768"/>
                  <a:gd name="connsiteY4" fmla="*/ 108015 h 648072"/>
                  <a:gd name="connsiteX5" fmla="*/ 1566768 w 1566768"/>
                  <a:gd name="connsiteY5" fmla="*/ 540058 h 648072"/>
                  <a:gd name="connsiteX6" fmla="*/ 1535131 w 1566768"/>
                  <a:gd name="connsiteY6" fmla="*/ 616435 h 648072"/>
                  <a:gd name="connsiteX7" fmla="*/ 1458754 w 1566768"/>
                  <a:gd name="connsiteY7" fmla="*/ 648072 h 648072"/>
                  <a:gd name="connsiteX8" fmla="*/ 54599 w 1566768"/>
                  <a:gd name="connsiteY8" fmla="*/ 648072 h 648072"/>
                  <a:gd name="connsiteX0" fmla="*/ 37942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37942 w 1550111"/>
                  <a:gd name="connsiteY8" fmla="*/ 648072 h 648072"/>
                  <a:gd name="connsiteX0" fmla="*/ 24299 w 1572473"/>
                  <a:gd name="connsiteY0" fmla="*/ 648072 h 648072"/>
                  <a:gd name="connsiteX1" fmla="*/ 24301 w 1572473"/>
                  <a:gd name="connsiteY1" fmla="*/ 0 h 648072"/>
                  <a:gd name="connsiteX2" fmla="*/ 1464459 w 1572473"/>
                  <a:gd name="connsiteY2" fmla="*/ 0 h 648072"/>
                  <a:gd name="connsiteX3" fmla="*/ 1540836 w 1572473"/>
                  <a:gd name="connsiteY3" fmla="*/ 31637 h 648072"/>
                  <a:gd name="connsiteX4" fmla="*/ 1572472 w 1572473"/>
                  <a:gd name="connsiteY4" fmla="*/ 108015 h 648072"/>
                  <a:gd name="connsiteX5" fmla="*/ 1572473 w 1572473"/>
                  <a:gd name="connsiteY5" fmla="*/ 540058 h 648072"/>
                  <a:gd name="connsiteX6" fmla="*/ 1540836 w 1572473"/>
                  <a:gd name="connsiteY6" fmla="*/ 616435 h 648072"/>
                  <a:gd name="connsiteX7" fmla="*/ 1464459 w 1572473"/>
                  <a:gd name="connsiteY7" fmla="*/ 648072 h 648072"/>
                  <a:gd name="connsiteX8" fmla="*/ 24299 w 1572473"/>
                  <a:gd name="connsiteY8" fmla="*/ 648072 h 648072"/>
                  <a:gd name="connsiteX0" fmla="*/ 1937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1937 w 1550111"/>
                  <a:gd name="connsiteY8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0111" h="648072">
                    <a:moveTo>
                      <a:pt x="1937" y="648072"/>
                    </a:moveTo>
                    <a:cubicBezTo>
                      <a:pt x="1724" y="14411"/>
                      <a:pt x="0" y="328711"/>
                      <a:pt x="1939" y="0"/>
                    </a:cubicBezTo>
                    <a:lnTo>
                      <a:pt x="1442097" y="0"/>
                    </a:lnTo>
                    <a:cubicBezTo>
                      <a:pt x="1470744" y="0"/>
                      <a:pt x="1498218" y="11380"/>
                      <a:pt x="1518474" y="31637"/>
                    </a:cubicBezTo>
                    <a:cubicBezTo>
                      <a:pt x="1538731" y="51894"/>
                      <a:pt x="1550111" y="79367"/>
                      <a:pt x="1550110" y="108015"/>
                    </a:cubicBezTo>
                    <a:cubicBezTo>
                      <a:pt x="1550110" y="252029"/>
                      <a:pt x="1550111" y="396044"/>
                      <a:pt x="1550111" y="540058"/>
                    </a:cubicBezTo>
                    <a:cubicBezTo>
                      <a:pt x="1550111" y="568705"/>
                      <a:pt x="1538731" y="596179"/>
                      <a:pt x="1518474" y="616435"/>
                    </a:cubicBezTo>
                    <a:cubicBezTo>
                      <a:pt x="1498217" y="636692"/>
                      <a:pt x="1470744" y="648072"/>
                      <a:pt x="1442097" y="648072"/>
                    </a:cubicBezTo>
                    <a:lnTo>
                      <a:pt x="1937" y="648072"/>
                    </a:lnTo>
                    <a:close/>
                  </a:path>
                </a:pathLst>
              </a:custGeom>
              <a:solidFill>
                <a:schemeClr val="tx1"/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ZoneTexte 145"/>
              <p:cNvSpPr txBox="1"/>
              <p:nvPr/>
            </p:nvSpPr>
            <p:spPr bwMode="auto">
              <a:xfrm>
                <a:off x="9286196" y="2744924"/>
                <a:ext cx="80823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Luxid®</a:t>
                </a:r>
              </a:p>
            </p:txBody>
          </p:sp>
          <p:sp>
            <p:nvSpPr>
              <p:cNvPr id="147" name="Rectangle à coins arrondis 146"/>
              <p:cNvSpPr/>
              <p:nvPr/>
            </p:nvSpPr>
            <p:spPr>
              <a:xfrm rot="5400000">
                <a:off x="8527160" y="2960947"/>
                <a:ext cx="2268250" cy="1044116"/>
              </a:xfrm>
              <a:prstGeom prst="roundRect">
                <a:avLst/>
              </a:prstGeom>
              <a:noFill/>
              <a:ln w="762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ZoneTexte 147"/>
              <p:cNvSpPr txBox="1"/>
              <p:nvPr/>
            </p:nvSpPr>
            <p:spPr bwMode="auto">
              <a:xfrm>
                <a:off x="9136943" y="3783813"/>
                <a:ext cx="104868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Knowledge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kern="0" noProof="0" dirty="0" smtClean="0">
                    <a:solidFill>
                      <a:schemeClr val="bg1"/>
                    </a:solidFill>
                    <a:latin typeface="+mn-lt"/>
                    <a:ea typeface="+mj-ea"/>
                    <a:cs typeface="+mj-cs"/>
                  </a:rPr>
                  <a:t>Editor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endParaRPr>
              </a:p>
            </p:txBody>
          </p:sp>
        </p:grpSp>
        <p:grpSp>
          <p:nvGrpSpPr>
            <p:cNvPr id="149" name="Groupe 106"/>
            <p:cNvGrpSpPr/>
            <p:nvPr/>
          </p:nvGrpSpPr>
          <p:grpSpPr>
            <a:xfrm>
              <a:off x="1921113" y="4689140"/>
              <a:ext cx="1048685" cy="1404156"/>
              <a:chOff x="9136943" y="2348880"/>
              <a:chExt cx="1048685" cy="2268252"/>
            </a:xfrm>
          </p:grpSpPr>
          <p:sp>
            <p:nvSpPr>
              <p:cNvPr id="150" name="Rectangle à coins arrondis 149"/>
              <p:cNvSpPr/>
              <p:nvPr/>
            </p:nvSpPr>
            <p:spPr>
              <a:xfrm rot="5400000">
                <a:off x="8527160" y="2960947"/>
                <a:ext cx="2268250" cy="1044116"/>
              </a:xfrm>
              <a:prstGeom prst="roundRect">
                <a:avLst/>
              </a:prstGeom>
              <a:noFill/>
              <a:ln w="76200">
                <a:solidFill>
                  <a:srgbClr val="FF99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Forme libre 150"/>
              <p:cNvSpPr/>
              <p:nvPr/>
            </p:nvSpPr>
            <p:spPr>
              <a:xfrm rot="5400000" flipH="1">
                <a:off x="9067219" y="2420634"/>
                <a:ext cx="1188132" cy="1044624"/>
              </a:xfrm>
              <a:custGeom>
                <a:avLst/>
                <a:gdLst>
                  <a:gd name="connsiteX0" fmla="*/ 0 w 2268252"/>
                  <a:gd name="connsiteY0" fmla="*/ 108014 h 648072"/>
                  <a:gd name="connsiteX1" fmla="*/ 31637 w 2268252"/>
                  <a:gd name="connsiteY1" fmla="*/ 31637 h 648072"/>
                  <a:gd name="connsiteX2" fmla="*/ 108015 w 2268252"/>
                  <a:gd name="connsiteY2" fmla="*/ 1 h 648072"/>
                  <a:gd name="connsiteX3" fmla="*/ 2160238 w 2268252"/>
                  <a:gd name="connsiteY3" fmla="*/ 0 h 648072"/>
                  <a:gd name="connsiteX4" fmla="*/ 2236615 w 2268252"/>
                  <a:gd name="connsiteY4" fmla="*/ 31637 h 648072"/>
                  <a:gd name="connsiteX5" fmla="*/ 2268251 w 2268252"/>
                  <a:gd name="connsiteY5" fmla="*/ 108015 h 648072"/>
                  <a:gd name="connsiteX6" fmla="*/ 2268252 w 2268252"/>
                  <a:gd name="connsiteY6" fmla="*/ 540058 h 648072"/>
                  <a:gd name="connsiteX7" fmla="*/ 2236615 w 2268252"/>
                  <a:gd name="connsiteY7" fmla="*/ 616435 h 648072"/>
                  <a:gd name="connsiteX8" fmla="*/ 2160238 w 2268252"/>
                  <a:gd name="connsiteY8" fmla="*/ 648072 h 648072"/>
                  <a:gd name="connsiteX9" fmla="*/ 108014 w 2268252"/>
                  <a:gd name="connsiteY9" fmla="*/ 648072 h 648072"/>
                  <a:gd name="connsiteX10" fmla="*/ 31637 w 2268252"/>
                  <a:gd name="connsiteY10" fmla="*/ 616435 h 648072"/>
                  <a:gd name="connsiteX11" fmla="*/ 0 w 2268252"/>
                  <a:gd name="connsiteY11" fmla="*/ 540058 h 648072"/>
                  <a:gd name="connsiteX12" fmla="*/ 0 w 2268252"/>
                  <a:gd name="connsiteY12" fmla="*/ 108014 h 648072"/>
                  <a:gd name="connsiteX0" fmla="*/ 88376 w 2356628"/>
                  <a:gd name="connsiteY0" fmla="*/ 108015 h 648073"/>
                  <a:gd name="connsiteX1" fmla="*/ 120013 w 2356628"/>
                  <a:gd name="connsiteY1" fmla="*/ 31638 h 648073"/>
                  <a:gd name="connsiteX2" fmla="*/ 808456 w 2356628"/>
                  <a:gd name="connsiteY2" fmla="*/ 1 h 648073"/>
                  <a:gd name="connsiteX3" fmla="*/ 2248614 w 2356628"/>
                  <a:gd name="connsiteY3" fmla="*/ 1 h 648073"/>
                  <a:gd name="connsiteX4" fmla="*/ 2324991 w 2356628"/>
                  <a:gd name="connsiteY4" fmla="*/ 31638 h 648073"/>
                  <a:gd name="connsiteX5" fmla="*/ 2356627 w 2356628"/>
                  <a:gd name="connsiteY5" fmla="*/ 108016 h 648073"/>
                  <a:gd name="connsiteX6" fmla="*/ 2356628 w 2356628"/>
                  <a:gd name="connsiteY6" fmla="*/ 540059 h 648073"/>
                  <a:gd name="connsiteX7" fmla="*/ 2324991 w 2356628"/>
                  <a:gd name="connsiteY7" fmla="*/ 616436 h 648073"/>
                  <a:gd name="connsiteX8" fmla="*/ 2248614 w 2356628"/>
                  <a:gd name="connsiteY8" fmla="*/ 648073 h 648073"/>
                  <a:gd name="connsiteX9" fmla="*/ 196390 w 2356628"/>
                  <a:gd name="connsiteY9" fmla="*/ 648073 h 648073"/>
                  <a:gd name="connsiteX10" fmla="*/ 120013 w 2356628"/>
                  <a:gd name="connsiteY10" fmla="*/ 616436 h 648073"/>
                  <a:gd name="connsiteX11" fmla="*/ 88376 w 2356628"/>
                  <a:gd name="connsiteY11" fmla="*/ 540059 h 648073"/>
                  <a:gd name="connsiteX12" fmla="*/ 88376 w 2356628"/>
                  <a:gd name="connsiteY12" fmla="*/ 108015 h 648073"/>
                  <a:gd name="connsiteX0" fmla="*/ 84009 w 2352261"/>
                  <a:gd name="connsiteY0" fmla="*/ 126015 h 666073"/>
                  <a:gd name="connsiteX1" fmla="*/ 120013 w 2352261"/>
                  <a:gd name="connsiteY1" fmla="*/ 18002 h 666073"/>
                  <a:gd name="connsiteX2" fmla="*/ 804089 w 2352261"/>
                  <a:gd name="connsiteY2" fmla="*/ 18001 h 666073"/>
                  <a:gd name="connsiteX3" fmla="*/ 2244247 w 2352261"/>
                  <a:gd name="connsiteY3" fmla="*/ 18001 h 666073"/>
                  <a:gd name="connsiteX4" fmla="*/ 2320624 w 2352261"/>
                  <a:gd name="connsiteY4" fmla="*/ 49638 h 666073"/>
                  <a:gd name="connsiteX5" fmla="*/ 2352260 w 2352261"/>
                  <a:gd name="connsiteY5" fmla="*/ 126016 h 666073"/>
                  <a:gd name="connsiteX6" fmla="*/ 2352261 w 2352261"/>
                  <a:gd name="connsiteY6" fmla="*/ 558059 h 666073"/>
                  <a:gd name="connsiteX7" fmla="*/ 2320624 w 2352261"/>
                  <a:gd name="connsiteY7" fmla="*/ 634436 h 666073"/>
                  <a:gd name="connsiteX8" fmla="*/ 2244247 w 2352261"/>
                  <a:gd name="connsiteY8" fmla="*/ 666073 h 666073"/>
                  <a:gd name="connsiteX9" fmla="*/ 192023 w 2352261"/>
                  <a:gd name="connsiteY9" fmla="*/ 666073 h 666073"/>
                  <a:gd name="connsiteX10" fmla="*/ 115646 w 2352261"/>
                  <a:gd name="connsiteY10" fmla="*/ 634436 h 666073"/>
                  <a:gd name="connsiteX11" fmla="*/ 84009 w 2352261"/>
                  <a:gd name="connsiteY11" fmla="*/ 558059 h 666073"/>
                  <a:gd name="connsiteX12" fmla="*/ 84009 w 2352261"/>
                  <a:gd name="connsiteY12" fmla="*/ 126015 h 666073"/>
                  <a:gd name="connsiteX0" fmla="*/ 0 w 2268252"/>
                  <a:gd name="connsiteY0" fmla="*/ 108014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11" fmla="*/ 0 w 2268252"/>
                  <a:gd name="connsiteY11" fmla="*/ 108014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0" fmla="*/ 94377 w 2362629"/>
                  <a:gd name="connsiteY0" fmla="*/ 540058 h 648072"/>
                  <a:gd name="connsiteX1" fmla="*/ 814457 w 2362629"/>
                  <a:gd name="connsiteY1" fmla="*/ 0 h 648072"/>
                  <a:gd name="connsiteX2" fmla="*/ 2254615 w 2362629"/>
                  <a:gd name="connsiteY2" fmla="*/ 0 h 648072"/>
                  <a:gd name="connsiteX3" fmla="*/ 2330992 w 2362629"/>
                  <a:gd name="connsiteY3" fmla="*/ 31637 h 648072"/>
                  <a:gd name="connsiteX4" fmla="*/ 2362628 w 2362629"/>
                  <a:gd name="connsiteY4" fmla="*/ 108015 h 648072"/>
                  <a:gd name="connsiteX5" fmla="*/ 2362629 w 2362629"/>
                  <a:gd name="connsiteY5" fmla="*/ 540058 h 648072"/>
                  <a:gd name="connsiteX6" fmla="*/ 2330992 w 2362629"/>
                  <a:gd name="connsiteY6" fmla="*/ 616435 h 648072"/>
                  <a:gd name="connsiteX7" fmla="*/ 2254615 w 2362629"/>
                  <a:gd name="connsiteY7" fmla="*/ 648072 h 648072"/>
                  <a:gd name="connsiteX8" fmla="*/ 850460 w 2362629"/>
                  <a:gd name="connsiteY8" fmla="*/ 648072 h 648072"/>
                  <a:gd name="connsiteX9" fmla="*/ 126014 w 2362629"/>
                  <a:gd name="connsiteY9" fmla="*/ 616435 h 648072"/>
                  <a:gd name="connsiteX10" fmla="*/ 94377 w 2362629"/>
                  <a:gd name="connsiteY10" fmla="*/ 540058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756083 w 2268252"/>
                  <a:gd name="connsiteY8" fmla="*/ 648072 h 648072"/>
                  <a:gd name="connsiteX9" fmla="*/ 0 w 2268252"/>
                  <a:gd name="connsiteY9" fmla="*/ 540058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54599 w 1566768"/>
                  <a:gd name="connsiteY0" fmla="*/ 648072 h 648072"/>
                  <a:gd name="connsiteX1" fmla="*/ 18596 w 1566768"/>
                  <a:gd name="connsiteY1" fmla="*/ 0 h 648072"/>
                  <a:gd name="connsiteX2" fmla="*/ 1458754 w 1566768"/>
                  <a:gd name="connsiteY2" fmla="*/ 0 h 648072"/>
                  <a:gd name="connsiteX3" fmla="*/ 1535131 w 1566768"/>
                  <a:gd name="connsiteY3" fmla="*/ 31637 h 648072"/>
                  <a:gd name="connsiteX4" fmla="*/ 1566767 w 1566768"/>
                  <a:gd name="connsiteY4" fmla="*/ 108015 h 648072"/>
                  <a:gd name="connsiteX5" fmla="*/ 1566768 w 1566768"/>
                  <a:gd name="connsiteY5" fmla="*/ 540058 h 648072"/>
                  <a:gd name="connsiteX6" fmla="*/ 1535131 w 1566768"/>
                  <a:gd name="connsiteY6" fmla="*/ 616435 h 648072"/>
                  <a:gd name="connsiteX7" fmla="*/ 1458754 w 1566768"/>
                  <a:gd name="connsiteY7" fmla="*/ 648072 h 648072"/>
                  <a:gd name="connsiteX8" fmla="*/ 54599 w 1566768"/>
                  <a:gd name="connsiteY8" fmla="*/ 648072 h 648072"/>
                  <a:gd name="connsiteX0" fmla="*/ 37942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37942 w 1550111"/>
                  <a:gd name="connsiteY8" fmla="*/ 648072 h 648072"/>
                  <a:gd name="connsiteX0" fmla="*/ 24299 w 1572473"/>
                  <a:gd name="connsiteY0" fmla="*/ 648072 h 648072"/>
                  <a:gd name="connsiteX1" fmla="*/ 24301 w 1572473"/>
                  <a:gd name="connsiteY1" fmla="*/ 0 h 648072"/>
                  <a:gd name="connsiteX2" fmla="*/ 1464459 w 1572473"/>
                  <a:gd name="connsiteY2" fmla="*/ 0 h 648072"/>
                  <a:gd name="connsiteX3" fmla="*/ 1540836 w 1572473"/>
                  <a:gd name="connsiteY3" fmla="*/ 31637 h 648072"/>
                  <a:gd name="connsiteX4" fmla="*/ 1572472 w 1572473"/>
                  <a:gd name="connsiteY4" fmla="*/ 108015 h 648072"/>
                  <a:gd name="connsiteX5" fmla="*/ 1572473 w 1572473"/>
                  <a:gd name="connsiteY5" fmla="*/ 540058 h 648072"/>
                  <a:gd name="connsiteX6" fmla="*/ 1540836 w 1572473"/>
                  <a:gd name="connsiteY6" fmla="*/ 616435 h 648072"/>
                  <a:gd name="connsiteX7" fmla="*/ 1464459 w 1572473"/>
                  <a:gd name="connsiteY7" fmla="*/ 648072 h 648072"/>
                  <a:gd name="connsiteX8" fmla="*/ 24299 w 1572473"/>
                  <a:gd name="connsiteY8" fmla="*/ 648072 h 648072"/>
                  <a:gd name="connsiteX0" fmla="*/ 1937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1937 w 1550111"/>
                  <a:gd name="connsiteY8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0111" h="648072">
                    <a:moveTo>
                      <a:pt x="1937" y="648072"/>
                    </a:moveTo>
                    <a:cubicBezTo>
                      <a:pt x="1724" y="14411"/>
                      <a:pt x="0" y="328711"/>
                      <a:pt x="1939" y="0"/>
                    </a:cubicBezTo>
                    <a:lnTo>
                      <a:pt x="1442097" y="0"/>
                    </a:lnTo>
                    <a:cubicBezTo>
                      <a:pt x="1470744" y="0"/>
                      <a:pt x="1498218" y="11380"/>
                      <a:pt x="1518474" y="31637"/>
                    </a:cubicBezTo>
                    <a:cubicBezTo>
                      <a:pt x="1538731" y="51894"/>
                      <a:pt x="1550111" y="79367"/>
                      <a:pt x="1550110" y="108015"/>
                    </a:cubicBezTo>
                    <a:cubicBezTo>
                      <a:pt x="1550110" y="252029"/>
                      <a:pt x="1550111" y="396044"/>
                      <a:pt x="1550111" y="540058"/>
                    </a:cubicBezTo>
                    <a:cubicBezTo>
                      <a:pt x="1550111" y="568705"/>
                      <a:pt x="1538731" y="596179"/>
                      <a:pt x="1518474" y="616435"/>
                    </a:cubicBezTo>
                    <a:cubicBezTo>
                      <a:pt x="1498217" y="636692"/>
                      <a:pt x="1470744" y="648072"/>
                      <a:pt x="1442097" y="648072"/>
                    </a:cubicBezTo>
                    <a:lnTo>
                      <a:pt x="1937" y="648072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Forme libre 151"/>
              <p:cNvSpPr/>
              <p:nvPr/>
            </p:nvSpPr>
            <p:spPr>
              <a:xfrm rot="5400000">
                <a:off x="9121225" y="3554760"/>
                <a:ext cx="1080120" cy="1044624"/>
              </a:xfrm>
              <a:custGeom>
                <a:avLst/>
                <a:gdLst>
                  <a:gd name="connsiteX0" fmla="*/ 0 w 2268252"/>
                  <a:gd name="connsiteY0" fmla="*/ 108014 h 648072"/>
                  <a:gd name="connsiteX1" fmla="*/ 31637 w 2268252"/>
                  <a:gd name="connsiteY1" fmla="*/ 31637 h 648072"/>
                  <a:gd name="connsiteX2" fmla="*/ 108015 w 2268252"/>
                  <a:gd name="connsiteY2" fmla="*/ 1 h 648072"/>
                  <a:gd name="connsiteX3" fmla="*/ 2160238 w 2268252"/>
                  <a:gd name="connsiteY3" fmla="*/ 0 h 648072"/>
                  <a:gd name="connsiteX4" fmla="*/ 2236615 w 2268252"/>
                  <a:gd name="connsiteY4" fmla="*/ 31637 h 648072"/>
                  <a:gd name="connsiteX5" fmla="*/ 2268251 w 2268252"/>
                  <a:gd name="connsiteY5" fmla="*/ 108015 h 648072"/>
                  <a:gd name="connsiteX6" fmla="*/ 2268252 w 2268252"/>
                  <a:gd name="connsiteY6" fmla="*/ 540058 h 648072"/>
                  <a:gd name="connsiteX7" fmla="*/ 2236615 w 2268252"/>
                  <a:gd name="connsiteY7" fmla="*/ 616435 h 648072"/>
                  <a:gd name="connsiteX8" fmla="*/ 2160238 w 2268252"/>
                  <a:gd name="connsiteY8" fmla="*/ 648072 h 648072"/>
                  <a:gd name="connsiteX9" fmla="*/ 108014 w 2268252"/>
                  <a:gd name="connsiteY9" fmla="*/ 648072 h 648072"/>
                  <a:gd name="connsiteX10" fmla="*/ 31637 w 2268252"/>
                  <a:gd name="connsiteY10" fmla="*/ 616435 h 648072"/>
                  <a:gd name="connsiteX11" fmla="*/ 0 w 2268252"/>
                  <a:gd name="connsiteY11" fmla="*/ 540058 h 648072"/>
                  <a:gd name="connsiteX12" fmla="*/ 0 w 2268252"/>
                  <a:gd name="connsiteY12" fmla="*/ 108014 h 648072"/>
                  <a:gd name="connsiteX0" fmla="*/ 88376 w 2356628"/>
                  <a:gd name="connsiteY0" fmla="*/ 108015 h 648073"/>
                  <a:gd name="connsiteX1" fmla="*/ 120013 w 2356628"/>
                  <a:gd name="connsiteY1" fmla="*/ 31638 h 648073"/>
                  <a:gd name="connsiteX2" fmla="*/ 808456 w 2356628"/>
                  <a:gd name="connsiteY2" fmla="*/ 1 h 648073"/>
                  <a:gd name="connsiteX3" fmla="*/ 2248614 w 2356628"/>
                  <a:gd name="connsiteY3" fmla="*/ 1 h 648073"/>
                  <a:gd name="connsiteX4" fmla="*/ 2324991 w 2356628"/>
                  <a:gd name="connsiteY4" fmla="*/ 31638 h 648073"/>
                  <a:gd name="connsiteX5" fmla="*/ 2356627 w 2356628"/>
                  <a:gd name="connsiteY5" fmla="*/ 108016 h 648073"/>
                  <a:gd name="connsiteX6" fmla="*/ 2356628 w 2356628"/>
                  <a:gd name="connsiteY6" fmla="*/ 540059 h 648073"/>
                  <a:gd name="connsiteX7" fmla="*/ 2324991 w 2356628"/>
                  <a:gd name="connsiteY7" fmla="*/ 616436 h 648073"/>
                  <a:gd name="connsiteX8" fmla="*/ 2248614 w 2356628"/>
                  <a:gd name="connsiteY8" fmla="*/ 648073 h 648073"/>
                  <a:gd name="connsiteX9" fmla="*/ 196390 w 2356628"/>
                  <a:gd name="connsiteY9" fmla="*/ 648073 h 648073"/>
                  <a:gd name="connsiteX10" fmla="*/ 120013 w 2356628"/>
                  <a:gd name="connsiteY10" fmla="*/ 616436 h 648073"/>
                  <a:gd name="connsiteX11" fmla="*/ 88376 w 2356628"/>
                  <a:gd name="connsiteY11" fmla="*/ 540059 h 648073"/>
                  <a:gd name="connsiteX12" fmla="*/ 88376 w 2356628"/>
                  <a:gd name="connsiteY12" fmla="*/ 108015 h 648073"/>
                  <a:gd name="connsiteX0" fmla="*/ 84009 w 2352261"/>
                  <a:gd name="connsiteY0" fmla="*/ 126015 h 666073"/>
                  <a:gd name="connsiteX1" fmla="*/ 120013 w 2352261"/>
                  <a:gd name="connsiteY1" fmla="*/ 18002 h 666073"/>
                  <a:gd name="connsiteX2" fmla="*/ 804089 w 2352261"/>
                  <a:gd name="connsiteY2" fmla="*/ 18001 h 666073"/>
                  <a:gd name="connsiteX3" fmla="*/ 2244247 w 2352261"/>
                  <a:gd name="connsiteY3" fmla="*/ 18001 h 666073"/>
                  <a:gd name="connsiteX4" fmla="*/ 2320624 w 2352261"/>
                  <a:gd name="connsiteY4" fmla="*/ 49638 h 666073"/>
                  <a:gd name="connsiteX5" fmla="*/ 2352260 w 2352261"/>
                  <a:gd name="connsiteY5" fmla="*/ 126016 h 666073"/>
                  <a:gd name="connsiteX6" fmla="*/ 2352261 w 2352261"/>
                  <a:gd name="connsiteY6" fmla="*/ 558059 h 666073"/>
                  <a:gd name="connsiteX7" fmla="*/ 2320624 w 2352261"/>
                  <a:gd name="connsiteY7" fmla="*/ 634436 h 666073"/>
                  <a:gd name="connsiteX8" fmla="*/ 2244247 w 2352261"/>
                  <a:gd name="connsiteY8" fmla="*/ 666073 h 666073"/>
                  <a:gd name="connsiteX9" fmla="*/ 192023 w 2352261"/>
                  <a:gd name="connsiteY9" fmla="*/ 666073 h 666073"/>
                  <a:gd name="connsiteX10" fmla="*/ 115646 w 2352261"/>
                  <a:gd name="connsiteY10" fmla="*/ 634436 h 666073"/>
                  <a:gd name="connsiteX11" fmla="*/ 84009 w 2352261"/>
                  <a:gd name="connsiteY11" fmla="*/ 558059 h 666073"/>
                  <a:gd name="connsiteX12" fmla="*/ 84009 w 2352261"/>
                  <a:gd name="connsiteY12" fmla="*/ 126015 h 666073"/>
                  <a:gd name="connsiteX0" fmla="*/ 0 w 2268252"/>
                  <a:gd name="connsiteY0" fmla="*/ 108014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11" fmla="*/ 0 w 2268252"/>
                  <a:gd name="connsiteY11" fmla="*/ 108014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0" fmla="*/ 94377 w 2362629"/>
                  <a:gd name="connsiteY0" fmla="*/ 540058 h 648072"/>
                  <a:gd name="connsiteX1" fmla="*/ 814457 w 2362629"/>
                  <a:gd name="connsiteY1" fmla="*/ 0 h 648072"/>
                  <a:gd name="connsiteX2" fmla="*/ 2254615 w 2362629"/>
                  <a:gd name="connsiteY2" fmla="*/ 0 h 648072"/>
                  <a:gd name="connsiteX3" fmla="*/ 2330992 w 2362629"/>
                  <a:gd name="connsiteY3" fmla="*/ 31637 h 648072"/>
                  <a:gd name="connsiteX4" fmla="*/ 2362628 w 2362629"/>
                  <a:gd name="connsiteY4" fmla="*/ 108015 h 648072"/>
                  <a:gd name="connsiteX5" fmla="*/ 2362629 w 2362629"/>
                  <a:gd name="connsiteY5" fmla="*/ 540058 h 648072"/>
                  <a:gd name="connsiteX6" fmla="*/ 2330992 w 2362629"/>
                  <a:gd name="connsiteY6" fmla="*/ 616435 h 648072"/>
                  <a:gd name="connsiteX7" fmla="*/ 2254615 w 2362629"/>
                  <a:gd name="connsiteY7" fmla="*/ 648072 h 648072"/>
                  <a:gd name="connsiteX8" fmla="*/ 850460 w 2362629"/>
                  <a:gd name="connsiteY8" fmla="*/ 648072 h 648072"/>
                  <a:gd name="connsiteX9" fmla="*/ 126014 w 2362629"/>
                  <a:gd name="connsiteY9" fmla="*/ 616435 h 648072"/>
                  <a:gd name="connsiteX10" fmla="*/ 94377 w 2362629"/>
                  <a:gd name="connsiteY10" fmla="*/ 540058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756083 w 2268252"/>
                  <a:gd name="connsiteY8" fmla="*/ 648072 h 648072"/>
                  <a:gd name="connsiteX9" fmla="*/ 0 w 2268252"/>
                  <a:gd name="connsiteY9" fmla="*/ 540058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54599 w 1566768"/>
                  <a:gd name="connsiteY0" fmla="*/ 648072 h 648072"/>
                  <a:gd name="connsiteX1" fmla="*/ 18596 w 1566768"/>
                  <a:gd name="connsiteY1" fmla="*/ 0 h 648072"/>
                  <a:gd name="connsiteX2" fmla="*/ 1458754 w 1566768"/>
                  <a:gd name="connsiteY2" fmla="*/ 0 h 648072"/>
                  <a:gd name="connsiteX3" fmla="*/ 1535131 w 1566768"/>
                  <a:gd name="connsiteY3" fmla="*/ 31637 h 648072"/>
                  <a:gd name="connsiteX4" fmla="*/ 1566767 w 1566768"/>
                  <a:gd name="connsiteY4" fmla="*/ 108015 h 648072"/>
                  <a:gd name="connsiteX5" fmla="*/ 1566768 w 1566768"/>
                  <a:gd name="connsiteY5" fmla="*/ 540058 h 648072"/>
                  <a:gd name="connsiteX6" fmla="*/ 1535131 w 1566768"/>
                  <a:gd name="connsiteY6" fmla="*/ 616435 h 648072"/>
                  <a:gd name="connsiteX7" fmla="*/ 1458754 w 1566768"/>
                  <a:gd name="connsiteY7" fmla="*/ 648072 h 648072"/>
                  <a:gd name="connsiteX8" fmla="*/ 54599 w 1566768"/>
                  <a:gd name="connsiteY8" fmla="*/ 648072 h 648072"/>
                  <a:gd name="connsiteX0" fmla="*/ 37942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37942 w 1550111"/>
                  <a:gd name="connsiteY8" fmla="*/ 648072 h 648072"/>
                  <a:gd name="connsiteX0" fmla="*/ 24299 w 1572473"/>
                  <a:gd name="connsiteY0" fmla="*/ 648072 h 648072"/>
                  <a:gd name="connsiteX1" fmla="*/ 24301 w 1572473"/>
                  <a:gd name="connsiteY1" fmla="*/ 0 h 648072"/>
                  <a:gd name="connsiteX2" fmla="*/ 1464459 w 1572473"/>
                  <a:gd name="connsiteY2" fmla="*/ 0 h 648072"/>
                  <a:gd name="connsiteX3" fmla="*/ 1540836 w 1572473"/>
                  <a:gd name="connsiteY3" fmla="*/ 31637 h 648072"/>
                  <a:gd name="connsiteX4" fmla="*/ 1572472 w 1572473"/>
                  <a:gd name="connsiteY4" fmla="*/ 108015 h 648072"/>
                  <a:gd name="connsiteX5" fmla="*/ 1572473 w 1572473"/>
                  <a:gd name="connsiteY5" fmla="*/ 540058 h 648072"/>
                  <a:gd name="connsiteX6" fmla="*/ 1540836 w 1572473"/>
                  <a:gd name="connsiteY6" fmla="*/ 616435 h 648072"/>
                  <a:gd name="connsiteX7" fmla="*/ 1464459 w 1572473"/>
                  <a:gd name="connsiteY7" fmla="*/ 648072 h 648072"/>
                  <a:gd name="connsiteX8" fmla="*/ 24299 w 1572473"/>
                  <a:gd name="connsiteY8" fmla="*/ 648072 h 648072"/>
                  <a:gd name="connsiteX0" fmla="*/ 1937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1937 w 1550111"/>
                  <a:gd name="connsiteY8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0111" h="648072">
                    <a:moveTo>
                      <a:pt x="1937" y="648072"/>
                    </a:moveTo>
                    <a:cubicBezTo>
                      <a:pt x="1724" y="14411"/>
                      <a:pt x="0" y="328711"/>
                      <a:pt x="1939" y="0"/>
                    </a:cubicBezTo>
                    <a:lnTo>
                      <a:pt x="1442097" y="0"/>
                    </a:lnTo>
                    <a:cubicBezTo>
                      <a:pt x="1470744" y="0"/>
                      <a:pt x="1498218" y="11380"/>
                      <a:pt x="1518474" y="31637"/>
                    </a:cubicBezTo>
                    <a:cubicBezTo>
                      <a:pt x="1538731" y="51894"/>
                      <a:pt x="1550111" y="79367"/>
                      <a:pt x="1550110" y="108015"/>
                    </a:cubicBezTo>
                    <a:cubicBezTo>
                      <a:pt x="1550110" y="252029"/>
                      <a:pt x="1550111" y="396044"/>
                      <a:pt x="1550111" y="540058"/>
                    </a:cubicBezTo>
                    <a:cubicBezTo>
                      <a:pt x="1550111" y="568705"/>
                      <a:pt x="1538731" y="596179"/>
                      <a:pt x="1518474" y="616435"/>
                    </a:cubicBezTo>
                    <a:cubicBezTo>
                      <a:pt x="1498217" y="636692"/>
                      <a:pt x="1470744" y="648072"/>
                      <a:pt x="1442097" y="648072"/>
                    </a:cubicBezTo>
                    <a:lnTo>
                      <a:pt x="1937" y="648072"/>
                    </a:lnTo>
                    <a:close/>
                  </a:path>
                </a:pathLst>
              </a:custGeom>
              <a:solidFill>
                <a:schemeClr val="tx1"/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ZoneTexte 152"/>
              <p:cNvSpPr txBox="1"/>
              <p:nvPr/>
            </p:nvSpPr>
            <p:spPr bwMode="auto">
              <a:xfrm>
                <a:off x="9286196" y="2744924"/>
                <a:ext cx="80823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Luxid®</a:t>
                </a:r>
              </a:p>
            </p:txBody>
          </p:sp>
          <p:sp>
            <p:nvSpPr>
              <p:cNvPr id="154" name="Rectangle à coins arrondis 153"/>
              <p:cNvSpPr/>
              <p:nvPr/>
            </p:nvSpPr>
            <p:spPr>
              <a:xfrm rot="5400000">
                <a:off x="8527160" y="2960947"/>
                <a:ext cx="2268250" cy="1044116"/>
              </a:xfrm>
              <a:prstGeom prst="roundRect">
                <a:avLst/>
              </a:prstGeom>
              <a:noFill/>
              <a:ln w="762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ZoneTexte 154"/>
              <p:cNvSpPr txBox="1"/>
              <p:nvPr/>
            </p:nvSpPr>
            <p:spPr bwMode="auto">
              <a:xfrm>
                <a:off x="9136943" y="3783813"/>
                <a:ext cx="104868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Category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kern="0" dirty="0" smtClean="0">
                    <a:solidFill>
                      <a:schemeClr val="bg1"/>
                    </a:solidFill>
                    <a:latin typeface="+mn-lt"/>
                    <a:ea typeface="+mj-ea"/>
                    <a:cs typeface="+mj-cs"/>
                  </a:rPr>
                  <a:t>Workbench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endParaRPr>
              </a:p>
            </p:txBody>
          </p:sp>
        </p:grpSp>
        <p:grpSp>
          <p:nvGrpSpPr>
            <p:cNvPr id="156" name="Groupe 106"/>
            <p:cNvGrpSpPr/>
            <p:nvPr/>
          </p:nvGrpSpPr>
          <p:grpSpPr>
            <a:xfrm>
              <a:off x="6345037" y="3725263"/>
              <a:ext cx="1048684" cy="1575945"/>
              <a:chOff x="9136943" y="2348880"/>
              <a:chExt cx="1048684" cy="2268252"/>
            </a:xfrm>
          </p:grpSpPr>
          <p:sp>
            <p:nvSpPr>
              <p:cNvPr id="157" name="Rectangle à coins arrondis 156"/>
              <p:cNvSpPr/>
              <p:nvPr/>
            </p:nvSpPr>
            <p:spPr>
              <a:xfrm rot="5400000">
                <a:off x="8527160" y="2960947"/>
                <a:ext cx="2268250" cy="1044116"/>
              </a:xfrm>
              <a:prstGeom prst="roundRect">
                <a:avLst/>
              </a:prstGeom>
              <a:noFill/>
              <a:ln w="76200">
                <a:solidFill>
                  <a:srgbClr val="FF99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Forme libre 157"/>
              <p:cNvSpPr/>
              <p:nvPr/>
            </p:nvSpPr>
            <p:spPr>
              <a:xfrm rot="5400000" flipH="1">
                <a:off x="9067219" y="2420634"/>
                <a:ext cx="1188132" cy="1044624"/>
              </a:xfrm>
              <a:custGeom>
                <a:avLst/>
                <a:gdLst>
                  <a:gd name="connsiteX0" fmla="*/ 0 w 2268252"/>
                  <a:gd name="connsiteY0" fmla="*/ 108014 h 648072"/>
                  <a:gd name="connsiteX1" fmla="*/ 31637 w 2268252"/>
                  <a:gd name="connsiteY1" fmla="*/ 31637 h 648072"/>
                  <a:gd name="connsiteX2" fmla="*/ 108015 w 2268252"/>
                  <a:gd name="connsiteY2" fmla="*/ 1 h 648072"/>
                  <a:gd name="connsiteX3" fmla="*/ 2160238 w 2268252"/>
                  <a:gd name="connsiteY3" fmla="*/ 0 h 648072"/>
                  <a:gd name="connsiteX4" fmla="*/ 2236615 w 2268252"/>
                  <a:gd name="connsiteY4" fmla="*/ 31637 h 648072"/>
                  <a:gd name="connsiteX5" fmla="*/ 2268251 w 2268252"/>
                  <a:gd name="connsiteY5" fmla="*/ 108015 h 648072"/>
                  <a:gd name="connsiteX6" fmla="*/ 2268252 w 2268252"/>
                  <a:gd name="connsiteY6" fmla="*/ 540058 h 648072"/>
                  <a:gd name="connsiteX7" fmla="*/ 2236615 w 2268252"/>
                  <a:gd name="connsiteY7" fmla="*/ 616435 h 648072"/>
                  <a:gd name="connsiteX8" fmla="*/ 2160238 w 2268252"/>
                  <a:gd name="connsiteY8" fmla="*/ 648072 h 648072"/>
                  <a:gd name="connsiteX9" fmla="*/ 108014 w 2268252"/>
                  <a:gd name="connsiteY9" fmla="*/ 648072 h 648072"/>
                  <a:gd name="connsiteX10" fmla="*/ 31637 w 2268252"/>
                  <a:gd name="connsiteY10" fmla="*/ 616435 h 648072"/>
                  <a:gd name="connsiteX11" fmla="*/ 0 w 2268252"/>
                  <a:gd name="connsiteY11" fmla="*/ 540058 h 648072"/>
                  <a:gd name="connsiteX12" fmla="*/ 0 w 2268252"/>
                  <a:gd name="connsiteY12" fmla="*/ 108014 h 648072"/>
                  <a:gd name="connsiteX0" fmla="*/ 88376 w 2356628"/>
                  <a:gd name="connsiteY0" fmla="*/ 108015 h 648073"/>
                  <a:gd name="connsiteX1" fmla="*/ 120013 w 2356628"/>
                  <a:gd name="connsiteY1" fmla="*/ 31638 h 648073"/>
                  <a:gd name="connsiteX2" fmla="*/ 808456 w 2356628"/>
                  <a:gd name="connsiteY2" fmla="*/ 1 h 648073"/>
                  <a:gd name="connsiteX3" fmla="*/ 2248614 w 2356628"/>
                  <a:gd name="connsiteY3" fmla="*/ 1 h 648073"/>
                  <a:gd name="connsiteX4" fmla="*/ 2324991 w 2356628"/>
                  <a:gd name="connsiteY4" fmla="*/ 31638 h 648073"/>
                  <a:gd name="connsiteX5" fmla="*/ 2356627 w 2356628"/>
                  <a:gd name="connsiteY5" fmla="*/ 108016 h 648073"/>
                  <a:gd name="connsiteX6" fmla="*/ 2356628 w 2356628"/>
                  <a:gd name="connsiteY6" fmla="*/ 540059 h 648073"/>
                  <a:gd name="connsiteX7" fmla="*/ 2324991 w 2356628"/>
                  <a:gd name="connsiteY7" fmla="*/ 616436 h 648073"/>
                  <a:gd name="connsiteX8" fmla="*/ 2248614 w 2356628"/>
                  <a:gd name="connsiteY8" fmla="*/ 648073 h 648073"/>
                  <a:gd name="connsiteX9" fmla="*/ 196390 w 2356628"/>
                  <a:gd name="connsiteY9" fmla="*/ 648073 h 648073"/>
                  <a:gd name="connsiteX10" fmla="*/ 120013 w 2356628"/>
                  <a:gd name="connsiteY10" fmla="*/ 616436 h 648073"/>
                  <a:gd name="connsiteX11" fmla="*/ 88376 w 2356628"/>
                  <a:gd name="connsiteY11" fmla="*/ 540059 h 648073"/>
                  <a:gd name="connsiteX12" fmla="*/ 88376 w 2356628"/>
                  <a:gd name="connsiteY12" fmla="*/ 108015 h 648073"/>
                  <a:gd name="connsiteX0" fmla="*/ 84009 w 2352261"/>
                  <a:gd name="connsiteY0" fmla="*/ 126015 h 666073"/>
                  <a:gd name="connsiteX1" fmla="*/ 120013 w 2352261"/>
                  <a:gd name="connsiteY1" fmla="*/ 18002 h 666073"/>
                  <a:gd name="connsiteX2" fmla="*/ 804089 w 2352261"/>
                  <a:gd name="connsiteY2" fmla="*/ 18001 h 666073"/>
                  <a:gd name="connsiteX3" fmla="*/ 2244247 w 2352261"/>
                  <a:gd name="connsiteY3" fmla="*/ 18001 h 666073"/>
                  <a:gd name="connsiteX4" fmla="*/ 2320624 w 2352261"/>
                  <a:gd name="connsiteY4" fmla="*/ 49638 h 666073"/>
                  <a:gd name="connsiteX5" fmla="*/ 2352260 w 2352261"/>
                  <a:gd name="connsiteY5" fmla="*/ 126016 h 666073"/>
                  <a:gd name="connsiteX6" fmla="*/ 2352261 w 2352261"/>
                  <a:gd name="connsiteY6" fmla="*/ 558059 h 666073"/>
                  <a:gd name="connsiteX7" fmla="*/ 2320624 w 2352261"/>
                  <a:gd name="connsiteY7" fmla="*/ 634436 h 666073"/>
                  <a:gd name="connsiteX8" fmla="*/ 2244247 w 2352261"/>
                  <a:gd name="connsiteY8" fmla="*/ 666073 h 666073"/>
                  <a:gd name="connsiteX9" fmla="*/ 192023 w 2352261"/>
                  <a:gd name="connsiteY9" fmla="*/ 666073 h 666073"/>
                  <a:gd name="connsiteX10" fmla="*/ 115646 w 2352261"/>
                  <a:gd name="connsiteY10" fmla="*/ 634436 h 666073"/>
                  <a:gd name="connsiteX11" fmla="*/ 84009 w 2352261"/>
                  <a:gd name="connsiteY11" fmla="*/ 558059 h 666073"/>
                  <a:gd name="connsiteX12" fmla="*/ 84009 w 2352261"/>
                  <a:gd name="connsiteY12" fmla="*/ 126015 h 666073"/>
                  <a:gd name="connsiteX0" fmla="*/ 0 w 2268252"/>
                  <a:gd name="connsiteY0" fmla="*/ 108014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11" fmla="*/ 0 w 2268252"/>
                  <a:gd name="connsiteY11" fmla="*/ 108014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0" fmla="*/ 94377 w 2362629"/>
                  <a:gd name="connsiteY0" fmla="*/ 540058 h 648072"/>
                  <a:gd name="connsiteX1" fmla="*/ 814457 w 2362629"/>
                  <a:gd name="connsiteY1" fmla="*/ 0 h 648072"/>
                  <a:gd name="connsiteX2" fmla="*/ 2254615 w 2362629"/>
                  <a:gd name="connsiteY2" fmla="*/ 0 h 648072"/>
                  <a:gd name="connsiteX3" fmla="*/ 2330992 w 2362629"/>
                  <a:gd name="connsiteY3" fmla="*/ 31637 h 648072"/>
                  <a:gd name="connsiteX4" fmla="*/ 2362628 w 2362629"/>
                  <a:gd name="connsiteY4" fmla="*/ 108015 h 648072"/>
                  <a:gd name="connsiteX5" fmla="*/ 2362629 w 2362629"/>
                  <a:gd name="connsiteY5" fmla="*/ 540058 h 648072"/>
                  <a:gd name="connsiteX6" fmla="*/ 2330992 w 2362629"/>
                  <a:gd name="connsiteY6" fmla="*/ 616435 h 648072"/>
                  <a:gd name="connsiteX7" fmla="*/ 2254615 w 2362629"/>
                  <a:gd name="connsiteY7" fmla="*/ 648072 h 648072"/>
                  <a:gd name="connsiteX8" fmla="*/ 850460 w 2362629"/>
                  <a:gd name="connsiteY8" fmla="*/ 648072 h 648072"/>
                  <a:gd name="connsiteX9" fmla="*/ 126014 w 2362629"/>
                  <a:gd name="connsiteY9" fmla="*/ 616435 h 648072"/>
                  <a:gd name="connsiteX10" fmla="*/ 94377 w 2362629"/>
                  <a:gd name="connsiteY10" fmla="*/ 540058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756083 w 2268252"/>
                  <a:gd name="connsiteY8" fmla="*/ 648072 h 648072"/>
                  <a:gd name="connsiteX9" fmla="*/ 0 w 2268252"/>
                  <a:gd name="connsiteY9" fmla="*/ 540058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54599 w 1566768"/>
                  <a:gd name="connsiteY0" fmla="*/ 648072 h 648072"/>
                  <a:gd name="connsiteX1" fmla="*/ 18596 w 1566768"/>
                  <a:gd name="connsiteY1" fmla="*/ 0 h 648072"/>
                  <a:gd name="connsiteX2" fmla="*/ 1458754 w 1566768"/>
                  <a:gd name="connsiteY2" fmla="*/ 0 h 648072"/>
                  <a:gd name="connsiteX3" fmla="*/ 1535131 w 1566768"/>
                  <a:gd name="connsiteY3" fmla="*/ 31637 h 648072"/>
                  <a:gd name="connsiteX4" fmla="*/ 1566767 w 1566768"/>
                  <a:gd name="connsiteY4" fmla="*/ 108015 h 648072"/>
                  <a:gd name="connsiteX5" fmla="*/ 1566768 w 1566768"/>
                  <a:gd name="connsiteY5" fmla="*/ 540058 h 648072"/>
                  <a:gd name="connsiteX6" fmla="*/ 1535131 w 1566768"/>
                  <a:gd name="connsiteY6" fmla="*/ 616435 h 648072"/>
                  <a:gd name="connsiteX7" fmla="*/ 1458754 w 1566768"/>
                  <a:gd name="connsiteY7" fmla="*/ 648072 h 648072"/>
                  <a:gd name="connsiteX8" fmla="*/ 54599 w 1566768"/>
                  <a:gd name="connsiteY8" fmla="*/ 648072 h 648072"/>
                  <a:gd name="connsiteX0" fmla="*/ 37942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37942 w 1550111"/>
                  <a:gd name="connsiteY8" fmla="*/ 648072 h 648072"/>
                  <a:gd name="connsiteX0" fmla="*/ 24299 w 1572473"/>
                  <a:gd name="connsiteY0" fmla="*/ 648072 h 648072"/>
                  <a:gd name="connsiteX1" fmla="*/ 24301 w 1572473"/>
                  <a:gd name="connsiteY1" fmla="*/ 0 h 648072"/>
                  <a:gd name="connsiteX2" fmla="*/ 1464459 w 1572473"/>
                  <a:gd name="connsiteY2" fmla="*/ 0 h 648072"/>
                  <a:gd name="connsiteX3" fmla="*/ 1540836 w 1572473"/>
                  <a:gd name="connsiteY3" fmla="*/ 31637 h 648072"/>
                  <a:gd name="connsiteX4" fmla="*/ 1572472 w 1572473"/>
                  <a:gd name="connsiteY4" fmla="*/ 108015 h 648072"/>
                  <a:gd name="connsiteX5" fmla="*/ 1572473 w 1572473"/>
                  <a:gd name="connsiteY5" fmla="*/ 540058 h 648072"/>
                  <a:gd name="connsiteX6" fmla="*/ 1540836 w 1572473"/>
                  <a:gd name="connsiteY6" fmla="*/ 616435 h 648072"/>
                  <a:gd name="connsiteX7" fmla="*/ 1464459 w 1572473"/>
                  <a:gd name="connsiteY7" fmla="*/ 648072 h 648072"/>
                  <a:gd name="connsiteX8" fmla="*/ 24299 w 1572473"/>
                  <a:gd name="connsiteY8" fmla="*/ 648072 h 648072"/>
                  <a:gd name="connsiteX0" fmla="*/ 1937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1937 w 1550111"/>
                  <a:gd name="connsiteY8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0111" h="648072">
                    <a:moveTo>
                      <a:pt x="1937" y="648072"/>
                    </a:moveTo>
                    <a:cubicBezTo>
                      <a:pt x="1724" y="14411"/>
                      <a:pt x="0" y="328711"/>
                      <a:pt x="1939" y="0"/>
                    </a:cubicBezTo>
                    <a:lnTo>
                      <a:pt x="1442097" y="0"/>
                    </a:lnTo>
                    <a:cubicBezTo>
                      <a:pt x="1470744" y="0"/>
                      <a:pt x="1498218" y="11380"/>
                      <a:pt x="1518474" y="31637"/>
                    </a:cubicBezTo>
                    <a:cubicBezTo>
                      <a:pt x="1538731" y="51894"/>
                      <a:pt x="1550111" y="79367"/>
                      <a:pt x="1550110" y="108015"/>
                    </a:cubicBezTo>
                    <a:cubicBezTo>
                      <a:pt x="1550110" y="252029"/>
                      <a:pt x="1550111" y="396044"/>
                      <a:pt x="1550111" y="540058"/>
                    </a:cubicBezTo>
                    <a:cubicBezTo>
                      <a:pt x="1550111" y="568705"/>
                      <a:pt x="1538731" y="596179"/>
                      <a:pt x="1518474" y="616435"/>
                    </a:cubicBezTo>
                    <a:cubicBezTo>
                      <a:pt x="1498217" y="636692"/>
                      <a:pt x="1470744" y="648072"/>
                      <a:pt x="1442097" y="648072"/>
                    </a:cubicBezTo>
                    <a:lnTo>
                      <a:pt x="1937" y="648072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Forme libre 158"/>
              <p:cNvSpPr/>
              <p:nvPr/>
            </p:nvSpPr>
            <p:spPr>
              <a:xfrm rot="5400000">
                <a:off x="9121225" y="3554760"/>
                <a:ext cx="1080120" cy="1044624"/>
              </a:xfrm>
              <a:custGeom>
                <a:avLst/>
                <a:gdLst>
                  <a:gd name="connsiteX0" fmla="*/ 0 w 2268252"/>
                  <a:gd name="connsiteY0" fmla="*/ 108014 h 648072"/>
                  <a:gd name="connsiteX1" fmla="*/ 31637 w 2268252"/>
                  <a:gd name="connsiteY1" fmla="*/ 31637 h 648072"/>
                  <a:gd name="connsiteX2" fmla="*/ 108015 w 2268252"/>
                  <a:gd name="connsiteY2" fmla="*/ 1 h 648072"/>
                  <a:gd name="connsiteX3" fmla="*/ 2160238 w 2268252"/>
                  <a:gd name="connsiteY3" fmla="*/ 0 h 648072"/>
                  <a:gd name="connsiteX4" fmla="*/ 2236615 w 2268252"/>
                  <a:gd name="connsiteY4" fmla="*/ 31637 h 648072"/>
                  <a:gd name="connsiteX5" fmla="*/ 2268251 w 2268252"/>
                  <a:gd name="connsiteY5" fmla="*/ 108015 h 648072"/>
                  <a:gd name="connsiteX6" fmla="*/ 2268252 w 2268252"/>
                  <a:gd name="connsiteY6" fmla="*/ 540058 h 648072"/>
                  <a:gd name="connsiteX7" fmla="*/ 2236615 w 2268252"/>
                  <a:gd name="connsiteY7" fmla="*/ 616435 h 648072"/>
                  <a:gd name="connsiteX8" fmla="*/ 2160238 w 2268252"/>
                  <a:gd name="connsiteY8" fmla="*/ 648072 h 648072"/>
                  <a:gd name="connsiteX9" fmla="*/ 108014 w 2268252"/>
                  <a:gd name="connsiteY9" fmla="*/ 648072 h 648072"/>
                  <a:gd name="connsiteX10" fmla="*/ 31637 w 2268252"/>
                  <a:gd name="connsiteY10" fmla="*/ 616435 h 648072"/>
                  <a:gd name="connsiteX11" fmla="*/ 0 w 2268252"/>
                  <a:gd name="connsiteY11" fmla="*/ 540058 h 648072"/>
                  <a:gd name="connsiteX12" fmla="*/ 0 w 2268252"/>
                  <a:gd name="connsiteY12" fmla="*/ 108014 h 648072"/>
                  <a:gd name="connsiteX0" fmla="*/ 88376 w 2356628"/>
                  <a:gd name="connsiteY0" fmla="*/ 108015 h 648073"/>
                  <a:gd name="connsiteX1" fmla="*/ 120013 w 2356628"/>
                  <a:gd name="connsiteY1" fmla="*/ 31638 h 648073"/>
                  <a:gd name="connsiteX2" fmla="*/ 808456 w 2356628"/>
                  <a:gd name="connsiteY2" fmla="*/ 1 h 648073"/>
                  <a:gd name="connsiteX3" fmla="*/ 2248614 w 2356628"/>
                  <a:gd name="connsiteY3" fmla="*/ 1 h 648073"/>
                  <a:gd name="connsiteX4" fmla="*/ 2324991 w 2356628"/>
                  <a:gd name="connsiteY4" fmla="*/ 31638 h 648073"/>
                  <a:gd name="connsiteX5" fmla="*/ 2356627 w 2356628"/>
                  <a:gd name="connsiteY5" fmla="*/ 108016 h 648073"/>
                  <a:gd name="connsiteX6" fmla="*/ 2356628 w 2356628"/>
                  <a:gd name="connsiteY6" fmla="*/ 540059 h 648073"/>
                  <a:gd name="connsiteX7" fmla="*/ 2324991 w 2356628"/>
                  <a:gd name="connsiteY7" fmla="*/ 616436 h 648073"/>
                  <a:gd name="connsiteX8" fmla="*/ 2248614 w 2356628"/>
                  <a:gd name="connsiteY8" fmla="*/ 648073 h 648073"/>
                  <a:gd name="connsiteX9" fmla="*/ 196390 w 2356628"/>
                  <a:gd name="connsiteY9" fmla="*/ 648073 h 648073"/>
                  <a:gd name="connsiteX10" fmla="*/ 120013 w 2356628"/>
                  <a:gd name="connsiteY10" fmla="*/ 616436 h 648073"/>
                  <a:gd name="connsiteX11" fmla="*/ 88376 w 2356628"/>
                  <a:gd name="connsiteY11" fmla="*/ 540059 h 648073"/>
                  <a:gd name="connsiteX12" fmla="*/ 88376 w 2356628"/>
                  <a:gd name="connsiteY12" fmla="*/ 108015 h 648073"/>
                  <a:gd name="connsiteX0" fmla="*/ 84009 w 2352261"/>
                  <a:gd name="connsiteY0" fmla="*/ 126015 h 666073"/>
                  <a:gd name="connsiteX1" fmla="*/ 120013 w 2352261"/>
                  <a:gd name="connsiteY1" fmla="*/ 18002 h 666073"/>
                  <a:gd name="connsiteX2" fmla="*/ 804089 w 2352261"/>
                  <a:gd name="connsiteY2" fmla="*/ 18001 h 666073"/>
                  <a:gd name="connsiteX3" fmla="*/ 2244247 w 2352261"/>
                  <a:gd name="connsiteY3" fmla="*/ 18001 h 666073"/>
                  <a:gd name="connsiteX4" fmla="*/ 2320624 w 2352261"/>
                  <a:gd name="connsiteY4" fmla="*/ 49638 h 666073"/>
                  <a:gd name="connsiteX5" fmla="*/ 2352260 w 2352261"/>
                  <a:gd name="connsiteY5" fmla="*/ 126016 h 666073"/>
                  <a:gd name="connsiteX6" fmla="*/ 2352261 w 2352261"/>
                  <a:gd name="connsiteY6" fmla="*/ 558059 h 666073"/>
                  <a:gd name="connsiteX7" fmla="*/ 2320624 w 2352261"/>
                  <a:gd name="connsiteY7" fmla="*/ 634436 h 666073"/>
                  <a:gd name="connsiteX8" fmla="*/ 2244247 w 2352261"/>
                  <a:gd name="connsiteY8" fmla="*/ 666073 h 666073"/>
                  <a:gd name="connsiteX9" fmla="*/ 192023 w 2352261"/>
                  <a:gd name="connsiteY9" fmla="*/ 666073 h 666073"/>
                  <a:gd name="connsiteX10" fmla="*/ 115646 w 2352261"/>
                  <a:gd name="connsiteY10" fmla="*/ 634436 h 666073"/>
                  <a:gd name="connsiteX11" fmla="*/ 84009 w 2352261"/>
                  <a:gd name="connsiteY11" fmla="*/ 558059 h 666073"/>
                  <a:gd name="connsiteX12" fmla="*/ 84009 w 2352261"/>
                  <a:gd name="connsiteY12" fmla="*/ 126015 h 666073"/>
                  <a:gd name="connsiteX0" fmla="*/ 0 w 2268252"/>
                  <a:gd name="connsiteY0" fmla="*/ 108014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11" fmla="*/ 0 w 2268252"/>
                  <a:gd name="connsiteY11" fmla="*/ 108014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108014 w 2268252"/>
                  <a:gd name="connsiteY8" fmla="*/ 648072 h 648072"/>
                  <a:gd name="connsiteX9" fmla="*/ 31637 w 2268252"/>
                  <a:gd name="connsiteY9" fmla="*/ 616435 h 648072"/>
                  <a:gd name="connsiteX10" fmla="*/ 0 w 2268252"/>
                  <a:gd name="connsiteY10" fmla="*/ 540058 h 648072"/>
                  <a:gd name="connsiteX0" fmla="*/ 94377 w 2362629"/>
                  <a:gd name="connsiteY0" fmla="*/ 540058 h 648072"/>
                  <a:gd name="connsiteX1" fmla="*/ 814457 w 2362629"/>
                  <a:gd name="connsiteY1" fmla="*/ 0 h 648072"/>
                  <a:gd name="connsiteX2" fmla="*/ 2254615 w 2362629"/>
                  <a:gd name="connsiteY2" fmla="*/ 0 h 648072"/>
                  <a:gd name="connsiteX3" fmla="*/ 2330992 w 2362629"/>
                  <a:gd name="connsiteY3" fmla="*/ 31637 h 648072"/>
                  <a:gd name="connsiteX4" fmla="*/ 2362628 w 2362629"/>
                  <a:gd name="connsiteY4" fmla="*/ 108015 h 648072"/>
                  <a:gd name="connsiteX5" fmla="*/ 2362629 w 2362629"/>
                  <a:gd name="connsiteY5" fmla="*/ 540058 h 648072"/>
                  <a:gd name="connsiteX6" fmla="*/ 2330992 w 2362629"/>
                  <a:gd name="connsiteY6" fmla="*/ 616435 h 648072"/>
                  <a:gd name="connsiteX7" fmla="*/ 2254615 w 2362629"/>
                  <a:gd name="connsiteY7" fmla="*/ 648072 h 648072"/>
                  <a:gd name="connsiteX8" fmla="*/ 850460 w 2362629"/>
                  <a:gd name="connsiteY8" fmla="*/ 648072 h 648072"/>
                  <a:gd name="connsiteX9" fmla="*/ 126014 w 2362629"/>
                  <a:gd name="connsiteY9" fmla="*/ 616435 h 648072"/>
                  <a:gd name="connsiteX10" fmla="*/ 94377 w 2362629"/>
                  <a:gd name="connsiteY10" fmla="*/ 540058 h 648072"/>
                  <a:gd name="connsiteX0" fmla="*/ 0 w 2268252"/>
                  <a:gd name="connsiteY0" fmla="*/ 540058 h 648072"/>
                  <a:gd name="connsiteX1" fmla="*/ 720080 w 2268252"/>
                  <a:gd name="connsiteY1" fmla="*/ 0 h 648072"/>
                  <a:gd name="connsiteX2" fmla="*/ 2160238 w 2268252"/>
                  <a:gd name="connsiteY2" fmla="*/ 0 h 648072"/>
                  <a:gd name="connsiteX3" fmla="*/ 2236615 w 2268252"/>
                  <a:gd name="connsiteY3" fmla="*/ 31637 h 648072"/>
                  <a:gd name="connsiteX4" fmla="*/ 2268251 w 2268252"/>
                  <a:gd name="connsiteY4" fmla="*/ 108015 h 648072"/>
                  <a:gd name="connsiteX5" fmla="*/ 2268252 w 2268252"/>
                  <a:gd name="connsiteY5" fmla="*/ 540058 h 648072"/>
                  <a:gd name="connsiteX6" fmla="*/ 2236615 w 2268252"/>
                  <a:gd name="connsiteY6" fmla="*/ 616435 h 648072"/>
                  <a:gd name="connsiteX7" fmla="*/ 2160238 w 2268252"/>
                  <a:gd name="connsiteY7" fmla="*/ 648072 h 648072"/>
                  <a:gd name="connsiteX8" fmla="*/ 756083 w 2268252"/>
                  <a:gd name="connsiteY8" fmla="*/ 648072 h 648072"/>
                  <a:gd name="connsiteX9" fmla="*/ 0 w 2268252"/>
                  <a:gd name="connsiteY9" fmla="*/ 540058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70029 w 1782198"/>
                  <a:gd name="connsiteY0" fmla="*/ 648072 h 648072"/>
                  <a:gd name="connsiteX1" fmla="*/ 234026 w 1782198"/>
                  <a:gd name="connsiteY1" fmla="*/ 0 h 648072"/>
                  <a:gd name="connsiteX2" fmla="*/ 1674184 w 1782198"/>
                  <a:gd name="connsiteY2" fmla="*/ 0 h 648072"/>
                  <a:gd name="connsiteX3" fmla="*/ 1750561 w 1782198"/>
                  <a:gd name="connsiteY3" fmla="*/ 31637 h 648072"/>
                  <a:gd name="connsiteX4" fmla="*/ 1782197 w 1782198"/>
                  <a:gd name="connsiteY4" fmla="*/ 108015 h 648072"/>
                  <a:gd name="connsiteX5" fmla="*/ 1782198 w 1782198"/>
                  <a:gd name="connsiteY5" fmla="*/ 540058 h 648072"/>
                  <a:gd name="connsiteX6" fmla="*/ 1750561 w 1782198"/>
                  <a:gd name="connsiteY6" fmla="*/ 616435 h 648072"/>
                  <a:gd name="connsiteX7" fmla="*/ 1674184 w 1782198"/>
                  <a:gd name="connsiteY7" fmla="*/ 648072 h 648072"/>
                  <a:gd name="connsiteX8" fmla="*/ 270029 w 1782198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240026 w 1752195"/>
                  <a:gd name="connsiteY0" fmla="*/ 648072 h 648072"/>
                  <a:gd name="connsiteX1" fmla="*/ 204023 w 1752195"/>
                  <a:gd name="connsiteY1" fmla="*/ 0 h 648072"/>
                  <a:gd name="connsiteX2" fmla="*/ 1644181 w 1752195"/>
                  <a:gd name="connsiteY2" fmla="*/ 0 h 648072"/>
                  <a:gd name="connsiteX3" fmla="*/ 1720558 w 1752195"/>
                  <a:gd name="connsiteY3" fmla="*/ 31637 h 648072"/>
                  <a:gd name="connsiteX4" fmla="*/ 1752194 w 1752195"/>
                  <a:gd name="connsiteY4" fmla="*/ 108015 h 648072"/>
                  <a:gd name="connsiteX5" fmla="*/ 1752195 w 1752195"/>
                  <a:gd name="connsiteY5" fmla="*/ 540058 h 648072"/>
                  <a:gd name="connsiteX6" fmla="*/ 1720558 w 1752195"/>
                  <a:gd name="connsiteY6" fmla="*/ 616435 h 648072"/>
                  <a:gd name="connsiteX7" fmla="*/ 1644181 w 1752195"/>
                  <a:gd name="connsiteY7" fmla="*/ 648072 h 648072"/>
                  <a:gd name="connsiteX8" fmla="*/ 240026 w 1752195"/>
                  <a:gd name="connsiteY8" fmla="*/ 648072 h 648072"/>
                  <a:gd name="connsiteX0" fmla="*/ 54599 w 1566768"/>
                  <a:gd name="connsiteY0" fmla="*/ 648072 h 648072"/>
                  <a:gd name="connsiteX1" fmla="*/ 18596 w 1566768"/>
                  <a:gd name="connsiteY1" fmla="*/ 0 h 648072"/>
                  <a:gd name="connsiteX2" fmla="*/ 1458754 w 1566768"/>
                  <a:gd name="connsiteY2" fmla="*/ 0 h 648072"/>
                  <a:gd name="connsiteX3" fmla="*/ 1535131 w 1566768"/>
                  <a:gd name="connsiteY3" fmla="*/ 31637 h 648072"/>
                  <a:gd name="connsiteX4" fmla="*/ 1566767 w 1566768"/>
                  <a:gd name="connsiteY4" fmla="*/ 108015 h 648072"/>
                  <a:gd name="connsiteX5" fmla="*/ 1566768 w 1566768"/>
                  <a:gd name="connsiteY5" fmla="*/ 540058 h 648072"/>
                  <a:gd name="connsiteX6" fmla="*/ 1535131 w 1566768"/>
                  <a:gd name="connsiteY6" fmla="*/ 616435 h 648072"/>
                  <a:gd name="connsiteX7" fmla="*/ 1458754 w 1566768"/>
                  <a:gd name="connsiteY7" fmla="*/ 648072 h 648072"/>
                  <a:gd name="connsiteX8" fmla="*/ 54599 w 1566768"/>
                  <a:gd name="connsiteY8" fmla="*/ 648072 h 648072"/>
                  <a:gd name="connsiteX0" fmla="*/ 37942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37942 w 1550111"/>
                  <a:gd name="connsiteY8" fmla="*/ 648072 h 648072"/>
                  <a:gd name="connsiteX0" fmla="*/ 24299 w 1572473"/>
                  <a:gd name="connsiteY0" fmla="*/ 648072 h 648072"/>
                  <a:gd name="connsiteX1" fmla="*/ 24301 w 1572473"/>
                  <a:gd name="connsiteY1" fmla="*/ 0 h 648072"/>
                  <a:gd name="connsiteX2" fmla="*/ 1464459 w 1572473"/>
                  <a:gd name="connsiteY2" fmla="*/ 0 h 648072"/>
                  <a:gd name="connsiteX3" fmla="*/ 1540836 w 1572473"/>
                  <a:gd name="connsiteY3" fmla="*/ 31637 h 648072"/>
                  <a:gd name="connsiteX4" fmla="*/ 1572472 w 1572473"/>
                  <a:gd name="connsiteY4" fmla="*/ 108015 h 648072"/>
                  <a:gd name="connsiteX5" fmla="*/ 1572473 w 1572473"/>
                  <a:gd name="connsiteY5" fmla="*/ 540058 h 648072"/>
                  <a:gd name="connsiteX6" fmla="*/ 1540836 w 1572473"/>
                  <a:gd name="connsiteY6" fmla="*/ 616435 h 648072"/>
                  <a:gd name="connsiteX7" fmla="*/ 1464459 w 1572473"/>
                  <a:gd name="connsiteY7" fmla="*/ 648072 h 648072"/>
                  <a:gd name="connsiteX8" fmla="*/ 24299 w 1572473"/>
                  <a:gd name="connsiteY8" fmla="*/ 648072 h 648072"/>
                  <a:gd name="connsiteX0" fmla="*/ 1937 w 1550111"/>
                  <a:gd name="connsiteY0" fmla="*/ 648072 h 648072"/>
                  <a:gd name="connsiteX1" fmla="*/ 1939 w 1550111"/>
                  <a:gd name="connsiteY1" fmla="*/ 0 h 648072"/>
                  <a:gd name="connsiteX2" fmla="*/ 1442097 w 1550111"/>
                  <a:gd name="connsiteY2" fmla="*/ 0 h 648072"/>
                  <a:gd name="connsiteX3" fmla="*/ 1518474 w 1550111"/>
                  <a:gd name="connsiteY3" fmla="*/ 31637 h 648072"/>
                  <a:gd name="connsiteX4" fmla="*/ 1550110 w 1550111"/>
                  <a:gd name="connsiteY4" fmla="*/ 108015 h 648072"/>
                  <a:gd name="connsiteX5" fmla="*/ 1550111 w 1550111"/>
                  <a:gd name="connsiteY5" fmla="*/ 540058 h 648072"/>
                  <a:gd name="connsiteX6" fmla="*/ 1518474 w 1550111"/>
                  <a:gd name="connsiteY6" fmla="*/ 616435 h 648072"/>
                  <a:gd name="connsiteX7" fmla="*/ 1442097 w 1550111"/>
                  <a:gd name="connsiteY7" fmla="*/ 648072 h 648072"/>
                  <a:gd name="connsiteX8" fmla="*/ 1937 w 1550111"/>
                  <a:gd name="connsiteY8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0111" h="648072">
                    <a:moveTo>
                      <a:pt x="1937" y="648072"/>
                    </a:moveTo>
                    <a:cubicBezTo>
                      <a:pt x="1724" y="14411"/>
                      <a:pt x="0" y="328711"/>
                      <a:pt x="1939" y="0"/>
                    </a:cubicBezTo>
                    <a:lnTo>
                      <a:pt x="1442097" y="0"/>
                    </a:lnTo>
                    <a:cubicBezTo>
                      <a:pt x="1470744" y="0"/>
                      <a:pt x="1498218" y="11380"/>
                      <a:pt x="1518474" y="31637"/>
                    </a:cubicBezTo>
                    <a:cubicBezTo>
                      <a:pt x="1538731" y="51894"/>
                      <a:pt x="1550111" y="79367"/>
                      <a:pt x="1550110" y="108015"/>
                    </a:cubicBezTo>
                    <a:cubicBezTo>
                      <a:pt x="1550110" y="252029"/>
                      <a:pt x="1550111" y="396044"/>
                      <a:pt x="1550111" y="540058"/>
                    </a:cubicBezTo>
                    <a:cubicBezTo>
                      <a:pt x="1550111" y="568705"/>
                      <a:pt x="1538731" y="596179"/>
                      <a:pt x="1518474" y="616435"/>
                    </a:cubicBezTo>
                    <a:cubicBezTo>
                      <a:pt x="1498217" y="636692"/>
                      <a:pt x="1470744" y="648072"/>
                      <a:pt x="1442097" y="648072"/>
                    </a:cubicBezTo>
                    <a:lnTo>
                      <a:pt x="1937" y="648072"/>
                    </a:lnTo>
                    <a:close/>
                  </a:path>
                </a:pathLst>
              </a:custGeom>
              <a:solidFill>
                <a:schemeClr val="tx1"/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ZoneTexte 159"/>
              <p:cNvSpPr txBox="1"/>
              <p:nvPr/>
            </p:nvSpPr>
            <p:spPr bwMode="auto">
              <a:xfrm>
                <a:off x="9286196" y="2744924"/>
                <a:ext cx="80823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Luxid®</a:t>
                </a:r>
              </a:p>
            </p:txBody>
          </p:sp>
          <p:sp>
            <p:nvSpPr>
              <p:cNvPr id="161" name="Rectangle à coins arrondis 160"/>
              <p:cNvSpPr/>
              <p:nvPr/>
            </p:nvSpPr>
            <p:spPr>
              <a:xfrm rot="5400000">
                <a:off x="8527160" y="2960947"/>
                <a:ext cx="2268250" cy="1044116"/>
              </a:xfrm>
              <a:prstGeom prst="roundRect">
                <a:avLst/>
              </a:prstGeom>
              <a:noFill/>
              <a:ln w="762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ZoneTexte 161"/>
              <p:cNvSpPr txBox="1"/>
              <p:nvPr/>
            </p:nvSpPr>
            <p:spPr bwMode="auto">
              <a:xfrm>
                <a:off x="9136943" y="3687131"/>
                <a:ext cx="1048684" cy="716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Annotation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kern="0" dirty="0" smtClean="0">
                    <a:solidFill>
                      <a:schemeClr val="bg1"/>
                    </a:solidFill>
                    <a:latin typeface="+mn-lt"/>
                    <a:ea typeface="+mj-ea"/>
                    <a:cs typeface="+mj-cs"/>
                  </a:rPr>
                  <a:t>Workbench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endParaRPr>
              </a:p>
            </p:txBody>
          </p:sp>
        </p:grpSp>
        <p:cxnSp>
          <p:nvCxnSpPr>
            <p:cNvPr id="163" name="Connecteur droit avec flèche 162"/>
            <p:cNvCxnSpPr>
              <a:stCxn id="147" idx="1"/>
            </p:cNvCxnSpPr>
            <p:nvPr/>
          </p:nvCxnSpPr>
          <p:spPr>
            <a:xfrm flipV="1">
              <a:off x="3777604" y="4041068"/>
              <a:ext cx="15717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4" name="Connecteur droit avec flèche 163"/>
            <p:cNvCxnSpPr/>
            <p:nvPr/>
          </p:nvCxnSpPr>
          <p:spPr>
            <a:xfrm flipV="1">
              <a:off x="5125469" y="4041068"/>
              <a:ext cx="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5" name="Connecteur droit avec flèche 164"/>
            <p:cNvCxnSpPr/>
            <p:nvPr/>
          </p:nvCxnSpPr>
          <p:spPr>
            <a:xfrm>
              <a:off x="5585901" y="3967472"/>
              <a:ext cx="76370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Forme 206"/>
            <p:cNvCxnSpPr>
              <a:stCxn id="161" idx="3"/>
              <a:endCxn id="132" idx="3"/>
            </p:cNvCxnSpPr>
            <p:nvPr/>
          </p:nvCxnSpPr>
          <p:spPr>
            <a:xfrm rot="5400000">
              <a:off x="5592253" y="4816169"/>
              <a:ext cx="792088" cy="1762165"/>
            </a:xfrm>
            <a:prstGeom prst="bentConnector3">
              <a:avLst>
                <a:gd name="adj1" fmla="val 137433"/>
              </a:avLst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7" name="Forme 166"/>
            <p:cNvCxnSpPr>
              <a:endCxn id="147" idx="3"/>
            </p:cNvCxnSpPr>
            <p:nvPr/>
          </p:nvCxnSpPr>
          <p:spPr>
            <a:xfrm rot="10800000">
              <a:off x="3777604" y="6093296"/>
              <a:ext cx="1370460" cy="288033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35" name="Text Box 123"/>
            <p:cNvSpPr txBox="1">
              <a:spLocks noChangeArrowheads="1"/>
            </p:cNvSpPr>
            <p:nvPr/>
          </p:nvSpPr>
          <p:spPr bwMode="auto">
            <a:xfrm>
              <a:off x="6120172" y="3320989"/>
              <a:ext cx="1692188" cy="30777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 smtClean="0">
                  <a:latin typeface="Calibri" pitchFamily="34" charset="0"/>
                </a:rPr>
                <a:t>Quality Assessment</a:t>
              </a:r>
              <a:endParaRPr lang="en-US" sz="1400" b="1" i="1" dirty="0">
                <a:latin typeface="Calibri" pitchFamily="34" charset="0"/>
              </a:endParaRPr>
            </a:p>
          </p:txBody>
        </p:sp>
      </p:grpSp>
      <p:grpSp>
        <p:nvGrpSpPr>
          <p:cNvPr id="249" name="Groupe 248"/>
          <p:cNvGrpSpPr/>
          <p:nvPr/>
        </p:nvGrpSpPr>
        <p:grpSpPr>
          <a:xfrm>
            <a:off x="985009" y="1016732"/>
            <a:ext cx="6048672" cy="3672408"/>
            <a:chOff x="985009" y="1016732"/>
            <a:chExt cx="6048672" cy="3672408"/>
          </a:xfrm>
        </p:grpSpPr>
        <p:cxnSp>
          <p:nvCxnSpPr>
            <p:cNvPr id="168" name="Connecteur droit avec flèche 167"/>
            <p:cNvCxnSpPr>
              <a:stCxn id="154" idx="1"/>
            </p:cNvCxnSpPr>
            <p:nvPr/>
          </p:nvCxnSpPr>
          <p:spPr>
            <a:xfrm flipV="1">
              <a:off x="2445456" y="3032956"/>
              <a:ext cx="15717" cy="1656184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241" name="Groupe 240"/>
            <p:cNvGrpSpPr/>
            <p:nvPr/>
          </p:nvGrpSpPr>
          <p:grpSpPr>
            <a:xfrm>
              <a:off x="985009" y="1016732"/>
              <a:ext cx="6048672" cy="2088232"/>
              <a:chOff x="985009" y="1016732"/>
              <a:chExt cx="6048672" cy="2088232"/>
            </a:xfrm>
          </p:grpSpPr>
          <p:sp>
            <p:nvSpPr>
              <p:cNvPr id="169" name="Rectangle à coins arrondis 168"/>
              <p:cNvSpPr>
                <a:spLocks noChangeAspect="1"/>
              </p:cNvSpPr>
              <p:nvPr/>
            </p:nvSpPr>
            <p:spPr>
              <a:xfrm>
                <a:off x="985009" y="1016732"/>
                <a:ext cx="6048672" cy="2088232"/>
              </a:xfrm>
              <a:prstGeom prst="roundRect">
                <a:avLst>
                  <a:gd name="adj" fmla="val 16905"/>
                </a:avLst>
              </a:prstGeom>
              <a:noFill/>
              <a:ln w="28575">
                <a:solidFill>
                  <a:srgbClr val="FFC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US" sz="11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ZoneTexte 213"/>
              <p:cNvSpPr txBox="1"/>
              <p:nvPr/>
            </p:nvSpPr>
            <p:spPr bwMode="auto">
              <a:xfrm>
                <a:off x="3271023" y="1208830"/>
                <a:ext cx="15007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b="1" kern="0" dirty="0" smtClean="0">
                    <a:solidFill>
                      <a:srgbClr val="FF9900"/>
                    </a:solidFill>
                    <a:latin typeface="+mn-lt"/>
                    <a:ea typeface="+mj-ea"/>
                    <a:cs typeface="+mj-cs"/>
                  </a:rPr>
                  <a:t>Luxid (Server)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endParaRPr>
              </a:p>
            </p:txBody>
          </p:sp>
          <p:sp>
            <p:nvSpPr>
              <p:cNvPr id="215" name="Rectangle à coins arrondis 214"/>
              <p:cNvSpPr/>
              <p:nvPr/>
            </p:nvSpPr>
            <p:spPr>
              <a:xfrm rot="5400000">
                <a:off x="3634904" y="-113058"/>
                <a:ext cx="604865" cy="3022865"/>
              </a:xfrm>
              <a:prstGeom prst="roundRect">
                <a:avLst/>
              </a:prstGeom>
              <a:noFill/>
              <a:ln w="762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33" name="Connecteur droit avec flèche 232"/>
            <p:cNvCxnSpPr>
              <a:stCxn id="141" idx="1"/>
            </p:cNvCxnSpPr>
            <p:nvPr/>
          </p:nvCxnSpPr>
          <p:spPr>
            <a:xfrm flipV="1">
              <a:off x="4351129" y="3068960"/>
              <a:ext cx="4847" cy="540060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8" name="ZoneTexte 237"/>
          <p:cNvSpPr txBox="1"/>
          <p:nvPr/>
        </p:nvSpPr>
        <p:spPr bwMode="auto">
          <a:xfrm>
            <a:off x="3012618" y="3176972"/>
            <a:ext cx="731290" cy="31034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kern="0" dirty="0" smtClean="0">
                <a:latin typeface="+mn-lt"/>
                <a:ea typeface="+mj-ea"/>
                <a:cs typeface="+mj-cs"/>
              </a:rPr>
              <a:t>Export</a:t>
            </a:r>
            <a:endParaRPr kumimoji="0" lang="en-US" sz="160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39" name="ZoneTexte 238"/>
          <p:cNvSpPr txBox="1"/>
          <p:nvPr/>
        </p:nvSpPr>
        <p:spPr bwMode="auto">
          <a:xfrm>
            <a:off x="7865010" y="1196752"/>
            <a:ext cx="962123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Enriched</a:t>
            </a:r>
            <a:r>
              <a:rPr kumimoji="0" lang="en-US" sz="160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  <a:p>
            <a:pPr marL="0" marR="0" indent="0" defTabSz="914400" rtl="0" eaLnBrk="0" fontAlgn="base" latinLnBrk="0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kern="0" baseline="0" dirty="0" smtClean="0">
                <a:latin typeface="+mn-lt"/>
                <a:ea typeface="+mj-ea"/>
                <a:cs typeface="+mj-cs"/>
              </a:rPr>
              <a:t>Output</a:t>
            </a:r>
            <a:endParaRPr kumimoji="0" lang="en-US" sz="160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250" name="Groupe 249"/>
          <p:cNvGrpSpPr/>
          <p:nvPr/>
        </p:nvGrpSpPr>
        <p:grpSpPr>
          <a:xfrm>
            <a:off x="144016" y="1195401"/>
            <a:ext cx="7632340" cy="1441512"/>
            <a:chOff x="144016" y="1195401"/>
            <a:chExt cx="7632340" cy="1441512"/>
          </a:xfrm>
        </p:grpSpPr>
        <p:sp>
          <p:nvSpPr>
            <p:cNvPr id="170" name="Virage 169"/>
            <p:cNvSpPr/>
            <p:nvPr/>
          </p:nvSpPr>
          <p:spPr>
            <a:xfrm>
              <a:off x="5809545" y="1340767"/>
              <a:ext cx="1548171" cy="756085"/>
            </a:xfrm>
            <a:prstGeom prst="bentArrow">
              <a:avLst>
                <a:gd name="adj1" fmla="val 25000"/>
                <a:gd name="adj2" fmla="val 11092"/>
                <a:gd name="adj3" fmla="val 22258"/>
                <a:gd name="adj4" fmla="val 39911"/>
              </a:avLst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  <a:effectLst>
              <a:outerShdw blurRad="139700" dist="88900" dir="288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75" name="Flèche droite 174"/>
            <p:cNvSpPr/>
            <p:nvPr/>
          </p:nvSpPr>
          <p:spPr>
            <a:xfrm>
              <a:off x="4860033" y="2409251"/>
              <a:ext cx="769600" cy="227662"/>
            </a:xfrm>
            <a:prstGeom prst="rightArrow">
              <a:avLst>
                <a:gd name="adj1" fmla="val 100000"/>
                <a:gd name="adj2" fmla="val 103751"/>
              </a:avLst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  <a:effectLst>
              <a:outerShdw blurRad="139700" dist="88900" dir="288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80" name="Flèche droite 179"/>
            <p:cNvSpPr/>
            <p:nvPr/>
          </p:nvSpPr>
          <p:spPr>
            <a:xfrm>
              <a:off x="3527885" y="2399071"/>
              <a:ext cx="805388" cy="237841"/>
            </a:xfrm>
            <a:prstGeom prst="rightArrow">
              <a:avLst>
                <a:gd name="adj1" fmla="val 100000"/>
                <a:gd name="adj2" fmla="val 103751"/>
              </a:avLst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  <a:effectLst>
              <a:outerShdw blurRad="139700" dist="88900" dir="288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85" name="Flèche droite 184"/>
            <p:cNvSpPr/>
            <p:nvPr/>
          </p:nvSpPr>
          <p:spPr>
            <a:xfrm>
              <a:off x="2303747" y="2399071"/>
              <a:ext cx="697377" cy="237841"/>
            </a:xfrm>
            <a:prstGeom prst="rightArrow">
              <a:avLst>
                <a:gd name="adj1" fmla="val 100000"/>
                <a:gd name="adj2" fmla="val 103751"/>
              </a:avLst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  <a:effectLst>
              <a:outerShdw blurRad="139700" dist="88900" dir="288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95" name="Groupe 156"/>
            <p:cNvGrpSpPr>
              <a:grpSpLocks/>
            </p:cNvGrpSpPr>
            <p:nvPr/>
          </p:nvGrpSpPr>
          <p:grpSpPr bwMode="auto">
            <a:xfrm>
              <a:off x="7379774" y="1195401"/>
              <a:ext cx="396582" cy="505407"/>
              <a:chOff x="263466" y="3351209"/>
              <a:chExt cx="768350" cy="1100137"/>
            </a:xfrm>
          </p:grpSpPr>
          <p:grpSp>
            <p:nvGrpSpPr>
              <p:cNvPr id="196" name="Groupe 195"/>
              <p:cNvGrpSpPr>
                <a:grpSpLocks/>
              </p:cNvGrpSpPr>
              <p:nvPr/>
            </p:nvGrpSpPr>
            <p:grpSpPr bwMode="auto">
              <a:xfrm>
                <a:off x="263466" y="3351209"/>
                <a:ext cx="768350" cy="1100137"/>
                <a:chOff x="1278345" y="2385065"/>
                <a:chExt cx="1096163" cy="1569175"/>
              </a:xfrm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1278345" y="2385065"/>
                  <a:ext cx="1096163" cy="15691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/>
                    <a:t> </a:t>
                  </a:r>
                </a:p>
              </p:txBody>
            </p:sp>
            <p:cxnSp>
              <p:nvCxnSpPr>
                <p:cNvPr id="203" name="Connecteur droit 202"/>
                <p:cNvCxnSpPr/>
                <p:nvPr/>
              </p:nvCxnSpPr>
              <p:spPr>
                <a:xfrm>
                  <a:off x="1388251" y="2554003"/>
                  <a:ext cx="876352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Connecteur droit 203"/>
                <p:cNvCxnSpPr/>
                <p:nvPr/>
              </p:nvCxnSpPr>
              <p:spPr>
                <a:xfrm>
                  <a:off x="1388251" y="2807410"/>
                  <a:ext cx="876352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Connecteur droit 204"/>
                <p:cNvCxnSpPr/>
                <p:nvPr/>
              </p:nvCxnSpPr>
              <p:spPr>
                <a:xfrm>
                  <a:off x="1388251" y="2917869"/>
                  <a:ext cx="876352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Connecteur droit 205"/>
                <p:cNvCxnSpPr/>
                <p:nvPr/>
              </p:nvCxnSpPr>
              <p:spPr>
                <a:xfrm>
                  <a:off x="1388251" y="3028329"/>
                  <a:ext cx="876352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Connecteur droit 206"/>
                <p:cNvCxnSpPr/>
                <p:nvPr/>
              </p:nvCxnSpPr>
              <p:spPr>
                <a:xfrm>
                  <a:off x="1388251" y="3135541"/>
                  <a:ext cx="876352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Connecteur droit 207"/>
                <p:cNvCxnSpPr/>
                <p:nvPr/>
              </p:nvCxnSpPr>
              <p:spPr>
                <a:xfrm>
                  <a:off x="1388251" y="3246000"/>
                  <a:ext cx="876352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Connecteur droit 208"/>
                <p:cNvCxnSpPr/>
                <p:nvPr/>
              </p:nvCxnSpPr>
              <p:spPr>
                <a:xfrm>
                  <a:off x="1388251" y="3356459"/>
                  <a:ext cx="876352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Connecteur droit 209"/>
                <p:cNvCxnSpPr/>
                <p:nvPr/>
              </p:nvCxnSpPr>
              <p:spPr>
                <a:xfrm>
                  <a:off x="1388251" y="3463669"/>
                  <a:ext cx="876352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Connecteur droit 210"/>
                <p:cNvCxnSpPr/>
                <p:nvPr/>
              </p:nvCxnSpPr>
              <p:spPr>
                <a:xfrm>
                  <a:off x="1388251" y="3577378"/>
                  <a:ext cx="876352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Connecteur droit 211"/>
                <p:cNvCxnSpPr/>
                <p:nvPr/>
              </p:nvCxnSpPr>
              <p:spPr>
                <a:xfrm>
                  <a:off x="1388251" y="3684588"/>
                  <a:ext cx="876352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Connecteur droit 212"/>
                <p:cNvCxnSpPr/>
                <p:nvPr/>
              </p:nvCxnSpPr>
              <p:spPr>
                <a:xfrm>
                  <a:off x="1388251" y="3795047"/>
                  <a:ext cx="876352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7" name="Connecteur droit 196"/>
              <p:cNvCxnSpPr/>
              <p:nvPr/>
            </p:nvCxnSpPr>
            <p:spPr bwMode="auto">
              <a:xfrm>
                <a:off x="447951" y="3868251"/>
                <a:ext cx="204759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cteur droit 197"/>
              <p:cNvCxnSpPr/>
              <p:nvPr/>
            </p:nvCxnSpPr>
            <p:spPr bwMode="auto">
              <a:xfrm>
                <a:off x="672983" y="4027691"/>
                <a:ext cx="204758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necteur droit 198"/>
              <p:cNvCxnSpPr/>
              <p:nvPr/>
            </p:nvCxnSpPr>
            <p:spPr bwMode="auto">
              <a:xfrm rot="60000" flipV="1">
                <a:off x="569589" y="4171186"/>
                <a:ext cx="350725" cy="9111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necteur droit 199"/>
              <p:cNvCxnSpPr/>
              <p:nvPr/>
            </p:nvCxnSpPr>
            <p:spPr bwMode="auto">
              <a:xfrm>
                <a:off x="431732" y="3642757"/>
                <a:ext cx="375053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necteur droit 200"/>
              <p:cNvCxnSpPr/>
              <p:nvPr/>
            </p:nvCxnSpPr>
            <p:spPr bwMode="auto">
              <a:xfrm>
                <a:off x="727719" y="4332905"/>
                <a:ext cx="204759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e 76"/>
            <p:cNvGrpSpPr>
              <a:grpSpLocks/>
            </p:cNvGrpSpPr>
            <p:nvPr/>
          </p:nvGrpSpPr>
          <p:grpSpPr bwMode="auto">
            <a:xfrm>
              <a:off x="144016" y="1196752"/>
              <a:ext cx="395536" cy="504361"/>
              <a:chOff x="1278345" y="2385065"/>
              <a:chExt cx="1096163" cy="1569175"/>
            </a:xfrm>
          </p:grpSpPr>
          <p:sp>
            <p:nvSpPr>
              <p:cNvPr id="217" name="Rectangle 216"/>
              <p:cNvSpPr/>
              <p:nvPr/>
            </p:nvSpPr>
            <p:spPr>
              <a:xfrm>
                <a:off x="1278345" y="2385065"/>
                <a:ext cx="1096163" cy="156917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dirty="0"/>
                  <a:t> </a:t>
                </a:r>
              </a:p>
            </p:txBody>
          </p:sp>
          <p:cxnSp>
            <p:nvCxnSpPr>
              <p:cNvPr id="218" name="Connecteur droit 217"/>
              <p:cNvCxnSpPr/>
              <p:nvPr/>
            </p:nvCxnSpPr>
            <p:spPr>
              <a:xfrm>
                <a:off x="1385640" y="2551097"/>
                <a:ext cx="88157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Connecteur droit 218"/>
              <p:cNvCxnSpPr/>
              <p:nvPr/>
            </p:nvCxnSpPr>
            <p:spPr>
              <a:xfrm>
                <a:off x="1385640" y="2808286"/>
                <a:ext cx="88157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Connecteur droit 219"/>
              <p:cNvCxnSpPr/>
              <p:nvPr/>
            </p:nvCxnSpPr>
            <p:spPr>
              <a:xfrm>
                <a:off x="1385640" y="2915719"/>
                <a:ext cx="88157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Connecteur droit 220"/>
              <p:cNvCxnSpPr/>
              <p:nvPr/>
            </p:nvCxnSpPr>
            <p:spPr>
              <a:xfrm>
                <a:off x="1385640" y="3029664"/>
                <a:ext cx="88157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Connecteur droit 221"/>
              <p:cNvCxnSpPr/>
              <p:nvPr/>
            </p:nvCxnSpPr>
            <p:spPr>
              <a:xfrm>
                <a:off x="1385640" y="3137096"/>
                <a:ext cx="88157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Connecteur droit 222"/>
              <p:cNvCxnSpPr/>
              <p:nvPr/>
            </p:nvCxnSpPr>
            <p:spPr>
              <a:xfrm>
                <a:off x="1385640" y="3244530"/>
                <a:ext cx="88157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Connecteur droit 223"/>
              <p:cNvCxnSpPr/>
              <p:nvPr/>
            </p:nvCxnSpPr>
            <p:spPr>
              <a:xfrm>
                <a:off x="1385640" y="3355219"/>
                <a:ext cx="88157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Connecteur droit 224"/>
              <p:cNvCxnSpPr/>
              <p:nvPr/>
            </p:nvCxnSpPr>
            <p:spPr>
              <a:xfrm>
                <a:off x="1385640" y="3465908"/>
                <a:ext cx="88157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Connecteur droit 225"/>
              <p:cNvCxnSpPr/>
              <p:nvPr/>
            </p:nvCxnSpPr>
            <p:spPr>
              <a:xfrm>
                <a:off x="1385640" y="3576596"/>
                <a:ext cx="88157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Connecteur droit 226"/>
              <p:cNvCxnSpPr/>
              <p:nvPr/>
            </p:nvCxnSpPr>
            <p:spPr>
              <a:xfrm>
                <a:off x="1385640" y="3684028"/>
                <a:ext cx="88157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Connecteur droit 227"/>
              <p:cNvCxnSpPr/>
              <p:nvPr/>
            </p:nvCxnSpPr>
            <p:spPr>
              <a:xfrm>
                <a:off x="1385640" y="3729259"/>
                <a:ext cx="88157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Virage 190"/>
            <p:cNvSpPr/>
            <p:nvPr/>
          </p:nvSpPr>
          <p:spPr>
            <a:xfrm rot="5400000">
              <a:off x="886560" y="1043172"/>
              <a:ext cx="844861" cy="1440052"/>
            </a:xfrm>
            <a:prstGeom prst="bentArrow">
              <a:avLst>
                <a:gd name="adj1" fmla="val 25000"/>
                <a:gd name="adj2" fmla="val 11092"/>
                <a:gd name="adj3" fmla="val 22258"/>
                <a:gd name="adj4" fmla="val 39911"/>
              </a:avLst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  <a:effectLst>
              <a:outerShdw blurRad="139700" dist="88900" dir="288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246" name="ZoneTexte 245"/>
            <p:cNvSpPr txBox="1"/>
            <p:nvPr/>
          </p:nvSpPr>
          <p:spPr>
            <a:xfrm>
              <a:off x="1187624" y="1232756"/>
              <a:ext cx="79208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Source Reader</a:t>
              </a:r>
              <a:endParaRPr lang="fr-FR" sz="1600" dirty="0"/>
            </a:p>
          </p:txBody>
        </p:sp>
        <p:sp>
          <p:nvSpPr>
            <p:cNvPr id="247" name="ZoneTexte 246"/>
            <p:cNvSpPr txBox="1"/>
            <p:nvPr/>
          </p:nvSpPr>
          <p:spPr>
            <a:xfrm>
              <a:off x="5904148" y="1232756"/>
              <a:ext cx="1044116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Output Generator</a:t>
              </a:r>
              <a:endParaRPr lang="fr-FR" sz="1600" dirty="0"/>
            </a:p>
          </p:txBody>
        </p:sp>
      </p:grpSp>
      <p:sp>
        <p:nvSpPr>
          <p:cNvPr id="117" name="Abgerundetes Rechteck 116"/>
          <p:cNvSpPr/>
          <p:nvPr/>
        </p:nvSpPr>
        <p:spPr>
          <a:xfrm>
            <a:off x="1799692" y="4581128"/>
            <a:ext cx="1296144" cy="1656184"/>
          </a:xfrm>
          <a:prstGeom prst="roundRect">
            <a:avLst/>
          </a:prstGeom>
          <a:solidFill>
            <a:schemeClr val="bg1">
              <a:alpha val="73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118" name="Abgerundetes Rechteck 116"/>
          <p:cNvSpPr/>
          <p:nvPr/>
        </p:nvSpPr>
        <p:spPr>
          <a:xfrm>
            <a:off x="6228184" y="3681027"/>
            <a:ext cx="1296144" cy="1695871"/>
          </a:xfrm>
          <a:prstGeom prst="roundRect">
            <a:avLst/>
          </a:prstGeom>
          <a:solidFill>
            <a:schemeClr val="bg1">
              <a:alpha val="73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2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3" y="1160748"/>
            <a:ext cx="8460937" cy="5287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Lexicon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List of words or expressions, potentially organized hierarchically (then called taxonomies or thesauri)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Knowledge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Knowledge Editor view where lexicons and thesauri are added, created, modified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Entity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Result of the annotation of an entry of the lexicon in the text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Attribute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Information carried with the entity in the output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Strategy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The way lexicon is introduced into a SC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Entry point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Specific entry in an existing SC allowing lexicon integration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Synchronization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The process of updating a SC with the changes that were made in the knowledge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flavors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„Skill Cartridges“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Scenario 1: Import a simple </a:t>
            </a:r>
            <a:r>
              <a:rPr lang="de-DE" sz="2400" dirty="0" err="1" smtClean="0"/>
              <a:t>list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terms</a:t>
            </a:r>
            <a:endParaRPr lang="de-DE" sz="2400" dirty="0" smtClean="0"/>
          </a:p>
          <a:p>
            <a:r>
              <a:rPr lang="de-DE" sz="2400" dirty="0" smtClean="0"/>
              <a:t>Scenario 2: Import a </a:t>
            </a:r>
            <a:r>
              <a:rPr lang="de-DE" sz="2400" dirty="0" err="1" smtClean="0"/>
              <a:t>structured</a:t>
            </a:r>
            <a:r>
              <a:rPr lang="de-DE" sz="2400" dirty="0" smtClean="0"/>
              <a:t> </a:t>
            </a:r>
            <a:r>
              <a:rPr lang="de-DE" sz="2400" dirty="0" err="1" smtClean="0"/>
              <a:t>thesaurus</a:t>
            </a:r>
            <a:endParaRPr lang="de-DE" sz="2400" dirty="0" smtClean="0"/>
          </a:p>
          <a:p>
            <a:r>
              <a:rPr lang="de-DE" sz="2400" dirty="0" smtClean="0"/>
              <a:t>Scenario 3: </a:t>
            </a:r>
            <a:r>
              <a:rPr lang="de-DE" sz="2400" dirty="0" err="1" smtClean="0"/>
              <a:t>Adding</a:t>
            </a:r>
            <a:r>
              <a:rPr lang="de-DE" sz="2400" dirty="0" smtClean="0"/>
              <a:t> hand-</a:t>
            </a:r>
            <a:r>
              <a:rPr lang="de-DE" sz="2400" dirty="0" err="1" smtClean="0"/>
              <a:t>crafted</a:t>
            </a:r>
            <a:r>
              <a:rPr lang="de-DE" sz="2400" dirty="0" smtClean="0"/>
              <a:t> </a:t>
            </a:r>
            <a:r>
              <a:rPr lang="de-DE" sz="2400" dirty="0" err="1" smtClean="0"/>
              <a:t>rules</a:t>
            </a:r>
            <a:endParaRPr lang="de-DE" sz="2400" dirty="0" smtClean="0"/>
          </a:p>
          <a:p>
            <a:r>
              <a:rPr lang="de-DE" sz="2400" dirty="0" smtClean="0"/>
              <a:t>Scenario 4: </a:t>
            </a:r>
            <a:r>
              <a:rPr lang="de-DE" sz="2400" dirty="0" err="1" smtClean="0"/>
              <a:t>Machine</a:t>
            </a:r>
            <a:r>
              <a:rPr lang="de-DE" sz="2400" dirty="0" smtClean="0"/>
              <a:t> Learning</a:t>
            </a:r>
            <a:endParaRPr lang="de-DE" sz="2400" dirty="0"/>
          </a:p>
        </p:txBody>
      </p:sp>
      <p:sp>
        <p:nvSpPr>
          <p:cNvPr id="4" name="Rectangle 3"/>
          <p:cNvSpPr/>
          <p:nvPr/>
        </p:nvSpPr>
        <p:spPr>
          <a:xfrm>
            <a:off x="215902" y="1484784"/>
            <a:ext cx="7235825" cy="64807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72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Workshop Agenda</a:t>
            </a:r>
            <a:endParaRPr lang="de-DE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59532" y="1160748"/>
            <a:ext cx="8229600" cy="4349750"/>
          </a:xfrm>
        </p:spPr>
        <p:txBody>
          <a:bodyPr/>
          <a:lstStyle/>
          <a:p>
            <a:endParaRPr lang="en-US" sz="2300" dirty="0" smtClean="0"/>
          </a:p>
          <a:p>
            <a:r>
              <a:rPr lang="en-US" sz="2300" dirty="0" smtClean="0"/>
              <a:t>Scenario  1</a:t>
            </a:r>
          </a:p>
          <a:p>
            <a:pPr lvl="1"/>
            <a:r>
              <a:rPr lang="en-US" sz="1900" dirty="0" smtClean="0"/>
              <a:t>Vocabulary available in list format </a:t>
            </a:r>
            <a:r>
              <a:rPr lang="en-US" sz="1900" dirty="0" smtClean="0">
                <a:sym typeface="Wingdings" pitchFamily="2" charset="2"/>
              </a:rPr>
              <a:t> Create a Skill Cartridge with the “Knowledge Editor” </a:t>
            </a:r>
          </a:p>
          <a:p>
            <a:pPr lvl="1"/>
            <a:r>
              <a:rPr lang="en-US" sz="1900" dirty="0" smtClean="0">
                <a:sym typeface="Wingdings" pitchFamily="2" charset="2"/>
              </a:rPr>
              <a:t>Example: Create a Skill Cartridge of the list of </a:t>
            </a:r>
            <a:r>
              <a:rPr lang="en-US" sz="1900" dirty="0" err="1" smtClean="0">
                <a:sym typeface="Wingdings" pitchFamily="2" charset="2"/>
              </a:rPr>
              <a:t>german</a:t>
            </a:r>
            <a:r>
              <a:rPr lang="en-US" sz="1900" dirty="0" smtClean="0">
                <a:sym typeface="Wingdings" pitchFamily="2" charset="2"/>
              </a:rPr>
              <a:t> </a:t>
            </a:r>
            <a:r>
              <a:rPr lang="en-US" sz="1900" dirty="0" err="1" smtClean="0">
                <a:sym typeface="Wingdings" pitchFamily="2" charset="2"/>
              </a:rPr>
              <a:t>Bundesliga</a:t>
            </a:r>
            <a:r>
              <a:rPr lang="en-US" sz="1900" dirty="0" smtClean="0">
                <a:sym typeface="Wingdings" pitchFamily="2" charset="2"/>
              </a:rPr>
              <a:t> Soccer teams</a:t>
            </a:r>
            <a:endParaRPr lang="en-US" sz="1900" dirty="0" smtClean="0"/>
          </a:p>
          <a:p>
            <a:endParaRPr lang="en-US" sz="1900" dirty="0" smtClean="0"/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à coins arrondis 70"/>
          <p:cNvSpPr/>
          <p:nvPr/>
        </p:nvSpPr>
        <p:spPr>
          <a:xfrm rot="5400000">
            <a:off x="3689552" y="783056"/>
            <a:ext cx="1008112" cy="26275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Knowledge Editor Architecture</a:t>
            </a:r>
          </a:p>
        </p:txBody>
      </p:sp>
      <p:sp>
        <p:nvSpPr>
          <p:cNvPr id="112659" name="Text Box 37"/>
          <p:cNvSpPr txBox="1">
            <a:spLocks noChangeArrowheads="1"/>
          </p:cNvSpPr>
          <p:nvPr/>
        </p:nvSpPr>
        <p:spPr bwMode="auto">
          <a:xfrm>
            <a:off x="7463398" y="4473121"/>
            <a:ext cx="71205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/>
              <a:t>Lexicon</a:t>
            </a:r>
          </a:p>
        </p:txBody>
      </p:sp>
      <p:sp>
        <p:nvSpPr>
          <p:cNvPr id="112660" name="Text Box 38"/>
          <p:cNvSpPr txBox="1">
            <a:spLocks noChangeArrowheads="1"/>
          </p:cNvSpPr>
          <p:nvPr/>
        </p:nvSpPr>
        <p:spPr bwMode="auto">
          <a:xfrm>
            <a:off x="7463403" y="4977172"/>
            <a:ext cx="119090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/>
              <a:t>Type hierarchy</a:t>
            </a:r>
          </a:p>
        </p:txBody>
      </p:sp>
      <p:pic>
        <p:nvPicPr>
          <p:cNvPr id="112669" name="Picture 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6316" y="3681028"/>
            <a:ext cx="446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043608" y="2672921"/>
            <a:ext cx="1346200" cy="1368425"/>
            <a:chOff x="2925" y="2296"/>
            <a:chExt cx="848" cy="862"/>
          </a:xfrm>
          <a:noFill/>
        </p:grpSpPr>
        <p:sp>
          <p:nvSpPr>
            <p:cNvPr id="10286" name="AutoShape 42"/>
            <p:cNvSpPr>
              <a:spLocks noChangeArrowheads="1"/>
            </p:cNvSpPr>
            <p:nvPr/>
          </p:nvSpPr>
          <p:spPr bwMode="auto">
            <a:xfrm>
              <a:off x="2925" y="2296"/>
              <a:ext cx="834" cy="862"/>
            </a:xfrm>
            <a:prstGeom prst="can">
              <a:avLst>
                <a:gd name="adj" fmla="val 25839"/>
              </a:avLst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800">
                <a:latin typeface="Arial" charset="0"/>
              </a:endParaRPr>
            </a:p>
          </p:txBody>
        </p:sp>
        <p:pic>
          <p:nvPicPr>
            <p:cNvPr id="10287" name="Picture 52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07" y="2704"/>
              <a:ext cx="485" cy="39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288" name="Text Box 53"/>
            <p:cNvSpPr txBox="1">
              <a:spLocks noChangeArrowheads="1"/>
            </p:cNvSpPr>
            <p:nvPr/>
          </p:nvSpPr>
          <p:spPr bwMode="auto">
            <a:xfrm>
              <a:off x="3095" y="2461"/>
              <a:ext cx="678" cy="28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 b="1" dirty="0" smtClean="0"/>
                <a:t>Database</a:t>
              </a:r>
              <a:endParaRPr lang="en-US" sz="1000" b="1" dirty="0"/>
            </a:p>
          </p:txBody>
        </p:sp>
      </p:grpSp>
      <p:pic>
        <p:nvPicPr>
          <p:cNvPr id="10258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12" y="3609022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703" name="AutoShape 47"/>
          <p:cNvCxnSpPr>
            <a:cxnSpLocks noChangeShapeType="1"/>
            <a:endCxn id="10286" idx="3"/>
          </p:cNvCxnSpPr>
          <p:nvPr/>
        </p:nvCxnSpPr>
        <p:spPr bwMode="auto">
          <a:xfrm rot="10800000">
            <a:off x="1705596" y="4041347"/>
            <a:ext cx="1117288" cy="489187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10261" name="Text Box 83"/>
          <p:cNvSpPr txBox="1">
            <a:spLocks noChangeArrowheads="1"/>
          </p:cNvSpPr>
          <p:nvPr/>
        </p:nvSpPr>
        <p:spPr bwMode="auto">
          <a:xfrm>
            <a:off x="3541735" y="4113081"/>
            <a:ext cx="5950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10262" name="Text Box 84"/>
          <p:cNvSpPr txBox="1">
            <a:spLocks noChangeArrowheads="1"/>
          </p:cNvSpPr>
          <p:nvPr/>
        </p:nvSpPr>
        <p:spPr bwMode="auto">
          <a:xfrm>
            <a:off x="5203459" y="4113081"/>
            <a:ext cx="5950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10263" name="Text Box 115"/>
          <p:cNvSpPr txBox="1">
            <a:spLocks noChangeArrowheads="1"/>
          </p:cNvSpPr>
          <p:nvPr/>
        </p:nvSpPr>
        <p:spPr bwMode="auto">
          <a:xfrm>
            <a:off x="1907704" y="4376137"/>
            <a:ext cx="612068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store</a:t>
            </a:r>
          </a:p>
          <a:p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12756" name="AutoShape 47"/>
          <p:cNvCxnSpPr>
            <a:cxnSpLocks noChangeShapeType="1"/>
            <a:stCxn id="71" idx="2"/>
            <a:endCxn id="10286" idx="1"/>
          </p:cNvCxnSpPr>
          <p:nvPr/>
        </p:nvCxnSpPr>
        <p:spPr bwMode="auto">
          <a:xfrm rot="10800000" flipV="1">
            <a:off x="1705596" y="2096851"/>
            <a:ext cx="1174216" cy="576069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10265" name="Text Box 46"/>
          <p:cNvSpPr txBox="1">
            <a:spLocks noChangeArrowheads="1"/>
          </p:cNvSpPr>
          <p:nvPr/>
        </p:nvSpPr>
        <p:spPr bwMode="auto">
          <a:xfrm>
            <a:off x="1835696" y="1815207"/>
            <a:ext cx="885179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retrieve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attributes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502572" y="4509115"/>
            <a:ext cx="1960563" cy="606425"/>
            <a:chOff x="3818" y="2700"/>
            <a:chExt cx="1235" cy="382"/>
          </a:xfrm>
        </p:grpSpPr>
        <p:cxnSp>
          <p:nvCxnSpPr>
            <p:cNvPr id="10266" name="AutoShape 40"/>
            <p:cNvCxnSpPr>
              <a:cxnSpLocks noChangeShapeType="1"/>
              <a:stCxn id="112660" idx="1"/>
            </p:cNvCxnSpPr>
            <p:nvPr/>
          </p:nvCxnSpPr>
          <p:spPr bwMode="auto">
            <a:xfrm rot="10800000">
              <a:off x="4782" y="2768"/>
              <a:ext cx="271" cy="314"/>
            </a:xfrm>
            <a:prstGeom prst="bentConnector2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cxn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3818" y="2700"/>
              <a:ext cx="1235" cy="174"/>
              <a:chOff x="3818" y="2700"/>
              <a:chExt cx="1235" cy="174"/>
            </a:xfrm>
          </p:grpSpPr>
          <p:cxnSp>
            <p:nvCxnSpPr>
              <p:cNvPr id="10268" name="AutoShape 56"/>
              <p:cNvCxnSpPr>
                <a:cxnSpLocks noChangeShapeType="1"/>
              </p:cNvCxnSpPr>
              <p:nvPr/>
            </p:nvCxnSpPr>
            <p:spPr bwMode="auto">
              <a:xfrm>
                <a:off x="3818" y="2790"/>
                <a:ext cx="1235" cy="1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</p:cxnSp>
          <p:sp>
            <p:nvSpPr>
              <p:cNvPr id="10269" name="Text Box 41"/>
              <p:cNvSpPr txBox="1">
                <a:spLocks noChangeArrowheads="1"/>
              </p:cNvSpPr>
              <p:nvPr/>
            </p:nvSpPr>
            <p:spPr bwMode="auto">
              <a:xfrm>
                <a:off x="4153" y="2700"/>
                <a:ext cx="418" cy="17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</a:rPr>
                  <a:t>import</a:t>
                </a:r>
              </a:p>
            </p:txBody>
          </p:sp>
        </p:grpSp>
      </p:grpSp>
      <p:cxnSp>
        <p:nvCxnSpPr>
          <p:cNvPr id="62" name="AutoShape 40"/>
          <p:cNvCxnSpPr>
            <a:cxnSpLocks noChangeShapeType="1"/>
          </p:cNvCxnSpPr>
          <p:nvPr/>
        </p:nvCxnSpPr>
        <p:spPr bwMode="auto">
          <a:xfrm rot="10800000">
            <a:off x="7032711" y="5121188"/>
            <a:ext cx="430213" cy="498475"/>
          </a:xfrm>
          <a:prstGeom prst="bentConnector2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63" name="Text Box 38"/>
          <p:cNvSpPr txBox="1">
            <a:spLocks noChangeArrowheads="1"/>
          </p:cNvSpPr>
          <p:nvPr/>
        </p:nvSpPr>
        <p:spPr bwMode="auto">
          <a:xfrm>
            <a:off x="7452320" y="5481228"/>
            <a:ext cx="90922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smtClean="0"/>
              <a:t>Thesaurus</a:t>
            </a:r>
          </a:p>
        </p:txBody>
      </p:sp>
      <p:cxnSp>
        <p:nvCxnSpPr>
          <p:cNvPr id="66" name="Connecteur droit avec flèche 65"/>
          <p:cNvCxnSpPr>
            <a:stCxn id="112669" idx="1"/>
          </p:cNvCxnSpPr>
          <p:nvPr/>
        </p:nvCxnSpPr>
        <p:spPr>
          <a:xfrm flipH="1" flipV="1">
            <a:off x="5508104" y="3969060"/>
            <a:ext cx="1908212" cy="24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41"/>
          <p:cNvSpPr txBox="1">
            <a:spLocks noChangeArrowheads="1"/>
          </p:cNvSpPr>
          <p:nvPr/>
        </p:nvSpPr>
        <p:spPr bwMode="auto">
          <a:xfrm>
            <a:off x="6042628" y="3836077"/>
            <a:ext cx="689612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modify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 bwMode="auto">
          <a:xfrm>
            <a:off x="3671900" y="1376772"/>
            <a:ext cx="128432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kern="0" dirty="0" smtClean="0">
                <a:latin typeface="+mn-lt"/>
                <a:ea typeface="+mj-ea"/>
                <a:cs typeface="+mj-cs"/>
              </a:rPr>
              <a:t>Studio IDE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58" name="Groupe 95"/>
          <p:cNvGrpSpPr/>
          <p:nvPr/>
        </p:nvGrpSpPr>
        <p:grpSpPr>
          <a:xfrm>
            <a:off x="3455877" y="1927722"/>
            <a:ext cx="612067" cy="529170"/>
            <a:chOff x="5116380" y="5525265"/>
            <a:chExt cx="931784" cy="932137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5116380" y="5525618"/>
              <a:ext cx="931784" cy="931784"/>
            </a:xfrm>
            <a:prstGeom prst="roundRect">
              <a:avLst/>
            </a:prstGeom>
            <a:solidFill>
              <a:srgbClr val="FF9900"/>
            </a:solidFill>
            <a:ln w="3175">
              <a:solidFill>
                <a:srgbClr val="FFCC66"/>
              </a:solidFill>
            </a:ln>
            <a:effectLst/>
            <a:scene3d>
              <a:camera prst="perspectiveContrastingLeftFacing"/>
              <a:lightRig rig="balanced" dir="t"/>
            </a:scene3d>
            <a:sp3d extrusionH="95250" contourW="12700" prstMaterial="metal">
              <a:bevelT w="63500" h="31750"/>
              <a:bevelB w="0" h="0"/>
              <a:contourClr>
                <a:srgbClr val="FFCC6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226334" y="5525265"/>
              <a:ext cx="821830" cy="875572"/>
            </a:xfrm>
            <a:prstGeom prst="rect">
              <a:avLst/>
            </a:prstGeom>
            <a:noFill/>
            <a:effectLst/>
            <a:scene3d>
              <a:camera prst="perspectiveContrastingLeftFacing"/>
              <a:lightRig rig="threePt" dir="t"/>
            </a:scene3d>
            <a:sp3d>
              <a:contourClr>
                <a:srgbClr val="FFCC66"/>
              </a:contourClr>
            </a:sp3d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fr-FR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SC</a:t>
              </a:r>
              <a:endParaRPr lang="fr-F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</p:grpSp>
      <p:cxnSp>
        <p:nvCxnSpPr>
          <p:cNvPr id="10248" name="AutoShape 45"/>
          <p:cNvCxnSpPr>
            <a:cxnSpLocks noChangeShapeType="1"/>
          </p:cNvCxnSpPr>
          <p:nvPr/>
        </p:nvCxnSpPr>
        <p:spPr bwMode="auto">
          <a:xfrm rot="5400000">
            <a:off x="3774621" y="3103624"/>
            <a:ext cx="865188" cy="1588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74" name="Text Box 41"/>
          <p:cNvSpPr txBox="1">
            <a:spLocks noChangeArrowheads="1"/>
          </p:cNvSpPr>
          <p:nvPr/>
        </p:nvSpPr>
        <p:spPr bwMode="auto">
          <a:xfrm>
            <a:off x="3707904" y="2960948"/>
            <a:ext cx="1082348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synchronize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pSp>
        <p:nvGrpSpPr>
          <p:cNvPr id="80" name="Groupe 95"/>
          <p:cNvGrpSpPr/>
          <p:nvPr/>
        </p:nvGrpSpPr>
        <p:grpSpPr>
          <a:xfrm>
            <a:off x="4103949" y="1927722"/>
            <a:ext cx="612067" cy="529170"/>
            <a:chOff x="5116380" y="5525265"/>
            <a:chExt cx="931784" cy="932137"/>
          </a:xfrm>
        </p:grpSpPr>
        <p:sp>
          <p:nvSpPr>
            <p:cNvPr id="81" name="Rectangle à coins arrondis 80"/>
            <p:cNvSpPr/>
            <p:nvPr/>
          </p:nvSpPr>
          <p:spPr>
            <a:xfrm>
              <a:off x="5116380" y="5525618"/>
              <a:ext cx="931784" cy="931784"/>
            </a:xfrm>
            <a:prstGeom prst="roundRect">
              <a:avLst/>
            </a:prstGeom>
            <a:solidFill>
              <a:srgbClr val="FF9900"/>
            </a:solidFill>
            <a:ln w="3175">
              <a:solidFill>
                <a:srgbClr val="FFCC66"/>
              </a:solidFill>
            </a:ln>
            <a:effectLst/>
            <a:scene3d>
              <a:camera prst="perspectiveContrastingLeftFacing"/>
              <a:lightRig rig="balanced" dir="t"/>
            </a:scene3d>
            <a:sp3d extrusionH="95250" contourW="12700" prstMaterial="metal">
              <a:bevelT w="63500" h="31750"/>
              <a:bevelB w="0" h="0"/>
              <a:contourClr>
                <a:srgbClr val="FFCC6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226334" y="5525265"/>
              <a:ext cx="821830" cy="875572"/>
            </a:xfrm>
            <a:prstGeom prst="rect">
              <a:avLst/>
            </a:prstGeom>
            <a:noFill/>
            <a:effectLst/>
            <a:scene3d>
              <a:camera prst="perspectiveContrastingLeftFacing"/>
              <a:lightRig rig="threePt" dir="t"/>
            </a:scene3d>
            <a:sp3d>
              <a:contourClr>
                <a:srgbClr val="FFCC66"/>
              </a:contourClr>
            </a:sp3d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fr-FR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SC</a:t>
              </a:r>
              <a:endParaRPr lang="fr-F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660" y="1736812"/>
            <a:ext cx="6624227" cy="443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Knowledge</a:t>
            </a:r>
            <a:r>
              <a:rPr lang="fr-FR" dirty="0" smtClean="0"/>
              <a:t> Editor </a:t>
            </a:r>
            <a:r>
              <a:rPr lang="fr-FR" dirty="0" err="1" smtClean="0"/>
              <a:t>Overview</a:t>
            </a:r>
            <a:endParaRPr lang="fr-FR" dirty="0" smtClean="0"/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217493" y="981079"/>
            <a:ext cx="191590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Knowledge Base</a:t>
            </a:r>
          </a:p>
          <a:p>
            <a:r>
              <a:rPr lang="en-US" sz="1800" dirty="0"/>
              <a:t>Management</a:t>
            </a:r>
          </a:p>
        </p:txBody>
      </p:sp>
      <p:sp>
        <p:nvSpPr>
          <p:cNvPr id="65541" name="Oval 8"/>
          <p:cNvSpPr>
            <a:spLocks noChangeArrowheads="1"/>
          </p:cNvSpPr>
          <p:nvPr/>
        </p:nvSpPr>
        <p:spPr bwMode="auto">
          <a:xfrm>
            <a:off x="2771775" y="2420938"/>
            <a:ext cx="215900" cy="2159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800">
              <a:latin typeface="Arial" charset="0"/>
            </a:endParaRPr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649289" y="6264024"/>
            <a:ext cx="413446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Skill Cartridges installed on IDE Studio</a:t>
            </a:r>
            <a:endParaRPr lang="en-US" sz="1800" dirty="0"/>
          </a:p>
        </p:txBody>
      </p:sp>
      <p:sp>
        <p:nvSpPr>
          <p:cNvPr id="65543" name="Oval 10"/>
          <p:cNvSpPr>
            <a:spLocks noChangeArrowheads="1"/>
          </p:cNvSpPr>
          <p:nvPr/>
        </p:nvSpPr>
        <p:spPr bwMode="auto">
          <a:xfrm>
            <a:off x="2268539" y="4581526"/>
            <a:ext cx="215900" cy="2159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800">
              <a:latin typeface="Arial" charset="0"/>
            </a:endParaRPr>
          </a:p>
        </p:txBody>
      </p:sp>
      <p:cxnSp>
        <p:nvCxnSpPr>
          <p:cNvPr id="65544" name="AutoShape 11"/>
          <p:cNvCxnSpPr>
            <a:cxnSpLocks noChangeShapeType="1"/>
            <a:stCxn id="65563" idx="0"/>
            <a:endCxn id="65543" idx="4"/>
          </p:cNvCxnSpPr>
          <p:nvPr/>
        </p:nvCxnSpPr>
        <p:spPr bwMode="auto">
          <a:xfrm rot="5400000" flipH="1">
            <a:off x="1738315" y="5435603"/>
            <a:ext cx="1511300" cy="23495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9900"/>
            </a:solidFill>
            <a:miter lim="800000"/>
            <a:headEnd/>
            <a:tailEnd type="triangle" w="med" len="med"/>
          </a:ln>
        </p:spPr>
      </p:cxn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38191" y="6308725"/>
            <a:ext cx="3816351" cy="71438"/>
            <a:chOff x="-1157" y="981"/>
            <a:chExt cx="1157" cy="0"/>
          </a:xfrm>
        </p:grpSpPr>
        <p:sp>
          <p:nvSpPr>
            <p:cNvPr id="65562" name="Line 13"/>
            <p:cNvSpPr>
              <a:spLocks noChangeShapeType="1"/>
            </p:cNvSpPr>
            <p:nvPr/>
          </p:nvSpPr>
          <p:spPr bwMode="auto">
            <a:xfrm>
              <a:off x="-1157" y="981"/>
              <a:ext cx="589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63" name="Line 14"/>
            <p:cNvSpPr>
              <a:spLocks noChangeShapeType="1"/>
            </p:cNvSpPr>
            <p:nvPr/>
          </p:nvSpPr>
          <p:spPr bwMode="auto">
            <a:xfrm>
              <a:off x="-589" y="981"/>
              <a:ext cx="589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5546" name="Text Box 15"/>
          <p:cNvSpPr txBox="1">
            <a:spLocks noChangeArrowheads="1"/>
          </p:cNvSpPr>
          <p:nvPr/>
        </p:nvSpPr>
        <p:spPr bwMode="auto">
          <a:xfrm>
            <a:off x="5424493" y="1108076"/>
            <a:ext cx="196720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Lexicon definition</a:t>
            </a:r>
          </a:p>
        </p:txBody>
      </p:sp>
      <p:sp>
        <p:nvSpPr>
          <p:cNvPr id="65547" name="Oval 16"/>
          <p:cNvSpPr>
            <a:spLocks noChangeArrowheads="1"/>
          </p:cNvSpPr>
          <p:nvPr/>
        </p:nvSpPr>
        <p:spPr bwMode="auto">
          <a:xfrm>
            <a:off x="4500563" y="2565400"/>
            <a:ext cx="215900" cy="2159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800">
              <a:latin typeface="Arial" charset="0"/>
            </a:endParaRPr>
          </a:p>
        </p:txBody>
      </p:sp>
      <p:cxnSp>
        <p:nvCxnSpPr>
          <p:cNvPr id="65548" name="AutoShape 17"/>
          <p:cNvCxnSpPr>
            <a:cxnSpLocks noChangeShapeType="1"/>
            <a:stCxn id="65560" idx="1"/>
            <a:endCxn id="65547" idx="0"/>
          </p:cNvCxnSpPr>
          <p:nvPr/>
        </p:nvCxnSpPr>
        <p:spPr bwMode="auto">
          <a:xfrm rot="5400000">
            <a:off x="5033968" y="1057279"/>
            <a:ext cx="1082675" cy="19335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9900"/>
            </a:solidFill>
            <a:miter lim="800000"/>
            <a:headEnd/>
            <a:tailEnd type="triangle" w="med" len="med"/>
          </a:ln>
        </p:spPr>
      </p:cxn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588001" y="1482731"/>
            <a:ext cx="1873251" cy="73025"/>
            <a:chOff x="-1157" y="981"/>
            <a:chExt cx="1157" cy="0"/>
          </a:xfrm>
        </p:grpSpPr>
        <p:sp>
          <p:nvSpPr>
            <p:cNvPr id="65560" name="Line 19"/>
            <p:cNvSpPr>
              <a:spLocks noChangeShapeType="1"/>
            </p:cNvSpPr>
            <p:nvPr/>
          </p:nvSpPr>
          <p:spPr bwMode="auto">
            <a:xfrm>
              <a:off x="-1157" y="981"/>
              <a:ext cx="589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61" name="Line 20"/>
            <p:cNvSpPr>
              <a:spLocks noChangeShapeType="1"/>
            </p:cNvSpPr>
            <p:nvPr/>
          </p:nvSpPr>
          <p:spPr bwMode="auto">
            <a:xfrm>
              <a:off x="-589" y="981"/>
              <a:ext cx="589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5550" name="Text Box 21"/>
          <p:cNvSpPr txBox="1">
            <a:spLocks noChangeArrowheads="1"/>
          </p:cNvSpPr>
          <p:nvPr/>
        </p:nvSpPr>
        <p:spPr bwMode="auto">
          <a:xfrm>
            <a:off x="5400095" y="6309320"/>
            <a:ext cx="15440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Output check</a:t>
            </a:r>
            <a:endParaRPr lang="en-US" sz="1800" dirty="0"/>
          </a:p>
        </p:txBody>
      </p:sp>
      <p:sp>
        <p:nvSpPr>
          <p:cNvPr id="65551" name="Oval 22"/>
          <p:cNvSpPr>
            <a:spLocks noChangeArrowheads="1"/>
          </p:cNvSpPr>
          <p:nvPr/>
        </p:nvSpPr>
        <p:spPr bwMode="auto">
          <a:xfrm>
            <a:off x="5219702" y="4868863"/>
            <a:ext cx="215900" cy="2159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800">
              <a:latin typeface="Arial" charset="0"/>
            </a:endParaRPr>
          </a:p>
        </p:txBody>
      </p:sp>
      <p:cxnSp>
        <p:nvCxnSpPr>
          <p:cNvPr id="65552" name="AutoShape 23"/>
          <p:cNvCxnSpPr>
            <a:cxnSpLocks noChangeShapeType="1"/>
          </p:cNvCxnSpPr>
          <p:nvPr/>
        </p:nvCxnSpPr>
        <p:spPr bwMode="auto">
          <a:xfrm rot="5400000" flipH="1">
            <a:off x="5549110" y="4899820"/>
            <a:ext cx="1241425" cy="1468439"/>
          </a:xfrm>
          <a:prstGeom prst="bentConnector2">
            <a:avLst/>
          </a:prstGeom>
          <a:noFill/>
          <a:ln w="9525">
            <a:solidFill>
              <a:srgbClr val="FF9900"/>
            </a:solidFill>
            <a:miter lim="800000"/>
            <a:headEnd/>
            <a:tailEnd type="triangle" w="med" len="med"/>
          </a:ln>
        </p:spPr>
      </p:cxn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437190" y="6362706"/>
            <a:ext cx="2989263" cy="73025"/>
            <a:chOff x="-1157" y="981"/>
            <a:chExt cx="1157" cy="0"/>
          </a:xfrm>
        </p:grpSpPr>
        <p:sp>
          <p:nvSpPr>
            <p:cNvPr id="65558" name="Line 25"/>
            <p:cNvSpPr>
              <a:spLocks noChangeShapeType="1"/>
            </p:cNvSpPr>
            <p:nvPr/>
          </p:nvSpPr>
          <p:spPr bwMode="auto">
            <a:xfrm>
              <a:off x="-1157" y="981"/>
              <a:ext cx="589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9" name="Line 26"/>
            <p:cNvSpPr>
              <a:spLocks noChangeShapeType="1"/>
            </p:cNvSpPr>
            <p:nvPr/>
          </p:nvSpPr>
          <p:spPr bwMode="auto">
            <a:xfrm>
              <a:off x="-589" y="981"/>
              <a:ext cx="589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65554" name="AutoShape 28"/>
          <p:cNvCxnSpPr>
            <a:cxnSpLocks noChangeShapeType="1"/>
            <a:stCxn id="65556" idx="1"/>
            <a:endCxn id="65541" idx="0"/>
          </p:cNvCxnSpPr>
          <p:nvPr/>
        </p:nvCxnSpPr>
        <p:spPr bwMode="auto">
          <a:xfrm rot="16200000" flipH="1">
            <a:off x="1682755" y="1223963"/>
            <a:ext cx="792163" cy="1601787"/>
          </a:xfrm>
          <a:prstGeom prst="bentConnector3">
            <a:avLst>
              <a:gd name="adj1" fmla="val 49898"/>
            </a:avLst>
          </a:prstGeom>
          <a:noFill/>
          <a:ln w="9525">
            <a:solidFill>
              <a:srgbClr val="FF9900"/>
            </a:solidFill>
            <a:miter lim="800000"/>
            <a:headEnd/>
            <a:tailEnd type="triangle" w="med" len="med"/>
          </a:ln>
        </p:spPr>
      </p:cxn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23849" y="1628781"/>
            <a:ext cx="1873251" cy="73025"/>
            <a:chOff x="-1157" y="981"/>
            <a:chExt cx="1157" cy="0"/>
          </a:xfrm>
        </p:grpSpPr>
        <p:sp>
          <p:nvSpPr>
            <p:cNvPr id="65556" name="Line 30"/>
            <p:cNvSpPr>
              <a:spLocks noChangeShapeType="1"/>
            </p:cNvSpPr>
            <p:nvPr/>
          </p:nvSpPr>
          <p:spPr bwMode="auto">
            <a:xfrm>
              <a:off x="-1157" y="981"/>
              <a:ext cx="589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7" name="Line 31"/>
            <p:cNvSpPr>
              <a:spLocks noChangeShapeType="1"/>
            </p:cNvSpPr>
            <p:nvPr/>
          </p:nvSpPr>
          <p:spPr bwMode="auto">
            <a:xfrm>
              <a:off x="-589" y="981"/>
              <a:ext cx="589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Luxid</a:t>
            </a:r>
            <a:r>
              <a:rPr lang="en-US" dirty="0" smtClean="0"/>
              <a:t>® Knowledge Editor Step by Step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0" y="1232759"/>
            <a:ext cx="8569325" cy="5292585"/>
          </a:xfrm>
        </p:spPr>
        <p:txBody>
          <a:bodyPr/>
          <a:lstStyle/>
          <a:p>
            <a:pPr marL="457200" indent="-457200" eaLnBrk="1" hangingPunct="1">
              <a:buSzTx/>
              <a:buFont typeface="+mj-lt"/>
              <a:buAutoNum type="arabicPeriod"/>
            </a:pPr>
            <a:r>
              <a:rPr lang="en-US" sz="2400" dirty="0" smtClean="0"/>
              <a:t>Open a project (create one if required)</a:t>
            </a:r>
          </a:p>
          <a:p>
            <a:pPr marL="457200" indent="-457200" eaLnBrk="1" hangingPunct="1">
              <a:buSzTx/>
              <a:buFont typeface="+mj-lt"/>
              <a:buAutoNum type="arabicPeriod"/>
            </a:pPr>
            <a:r>
              <a:rPr lang="en-US" sz="2400" dirty="0" smtClean="0"/>
              <a:t>Assign a Skill Cartridge® to the project (install it if required)</a:t>
            </a:r>
          </a:p>
          <a:p>
            <a:pPr marL="457200" indent="-457200" eaLnBrk="1" hangingPunct="1">
              <a:buSzTx/>
              <a:buFont typeface="+mj-lt"/>
              <a:buAutoNum type="arabicPeriod"/>
            </a:pPr>
            <a:r>
              <a:rPr lang="en-US" sz="2400" dirty="0" smtClean="0"/>
              <a:t>Create knowledge:</a:t>
            </a:r>
          </a:p>
          <a:p>
            <a:pPr lvl="1" indent="-457200" eaLnBrk="1" hangingPunct="1">
              <a:buFont typeface="+mj-lt"/>
              <a:buAutoNum type="arabicPeriod"/>
            </a:pPr>
            <a:r>
              <a:rPr lang="en-US" sz="2000" dirty="0" smtClean="0"/>
              <a:t>Import/modify lexicon or thesaurus</a:t>
            </a:r>
          </a:p>
          <a:p>
            <a:pPr lvl="1" indent="-457200" eaLnBrk="1" hangingPunct="1">
              <a:buFont typeface="+mj-lt"/>
              <a:buAutoNum type="arabicPeriod"/>
            </a:pPr>
            <a:r>
              <a:rPr lang="en-US" sz="2000" dirty="0" smtClean="0"/>
              <a:t>Create new types, attributes, …</a:t>
            </a:r>
          </a:p>
          <a:p>
            <a:pPr marL="457200" indent="-457200" eaLnBrk="1" hangingPunct="1">
              <a:buSzTx/>
              <a:buFont typeface="+mj-lt"/>
              <a:buAutoNum type="arabicPeriod"/>
            </a:pPr>
            <a:r>
              <a:rPr lang="en-US" sz="2400" dirty="0" smtClean="0"/>
              <a:t>Assign knowledge types to each entry point (i.e. choosing the appropriate strategy)</a:t>
            </a:r>
          </a:p>
          <a:p>
            <a:pPr marL="457200" indent="-457200" eaLnBrk="1" hangingPunct="1">
              <a:buSzTx/>
              <a:buFont typeface="+mj-lt"/>
              <a:buAutoNum type="arabicPeriod"/>
            </a:pPr>
            <a:r>
              <a:rPr lang="en-US" sz="2400" dirty="0" smtClean="0"/>
              <a:t>Synchronize the Skill Cartridge®</a:t>
            </a:r>
          </a:p>
          <a:p>
            <a:pPr marL="457200" indent="-457200" eaLnBrk="1" hangingPunct="1">
              <a:buSzTx/>
              <a:buFont typeface="+mj-lt"/>
              <a:buAutoNum type="arabicPeriod"/>
            </a:pPr>
            <a:r>
              <a:rPr lang="en-US" sz="2400" dirty="0" smtClean="0"/>
              <a:t>Test extraction and check annotation results</a:t>
            </a:r>
          </a:p>
          <a:p>
            <a:pPr marL="457200" indent="-457200" eaLnBrk="1" hangingPunct="1">
              <a:buSzTx/>
              <a:buFont typeface="+mj-lt"/>
              <a:buAutoNum type="arabicPeriod"/>
            </a:pPr>
            <a:r>
              <a:rPr lang="en-US" sz="2400" dirty="0" smtClean="0"/>
              <a:t>Adjust and resynchronize if necessary</a:t>
            </a:r>
          </a:p>
          <a:p>
            <a:pPr marL="457200" indent="-457200" eaLnBrk="1" hangingPunct="1">
              <a:buSzTx/>
              <a:buFont typeface="+mj-lt"/>
              <a:buAutoNum type="arabicPeriod"/>
            </a:pPr>
            <a:r>
              <a:rPr lang="en-US" sz="2400" dirty="0" smtClean="0"/>
              <a:t>Generate a new .SCA file for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16" y="1124744"/>
            <a:ext cx="29432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Opening</a:t>
            </a:r>
            <a:r>
              <a:rPr lang="fr-FR" dirty="0" smtClean="0"/>
              <a:t>/</a:t>
            </a:r>
            <a:r>
              <a:rPr lang="fr-FR" dirty="0" err="1" smtClean="0"/>
              <a:t>Creating</a:t>
            </a:r>
            <a:r>
              <a:rPr lang="fr-FR" dirty="0" smtClean="0"/>
              <a:t> a </a:t>
            </a:r>
            <a:r>
              <a:rPr lang="fr-FR" dirty="0" err="1" smtClean="0"/>
              <a:t>project</a:t>
            </a:r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284286" y="1557338"/>
            <a:ext cx="398585" cy="323850"/>
          </a:xfrm>
          <a:prstGeom prst="rect">
            <a:avLst/>
          </a:prstGeom>
          <a:noFill/>
          <a:ln>
            <a:solidFill>
              <a:srgbClr val="FFA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32040" y="1785007"/>
            <a:ext cx="406845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A521"/>
                </a:solidFill>
                <a:latin typeface="+mn-lt"/>
              </a:rPr>
              <a:t>1- </a:t>
            </a:r>
            <a:r>
              <a:rPr lang="fr-FR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Connect to the  </a:t>
            </a:r>
            <a:r>
              <a:rPr lang="en-US" sz="2000" dirty="0">
                <a:latin typeface="+mn-lt"/>
              </a:rPr>
              <a:t>Knowledge Base</a:t>
            </a: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US" sz="2000" b="1" dirty="0">
                <a:solidFill>
                  <a:srgbClr val="FFA521"/>
                </a:solidFill>
                <a:latin typeface="+mn-lt"/>
              </a:rPr>
              <a:t>2- 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Select the repository  if necessary</a:t>
            </a: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US" sz="2000" b="1" dirty="0">
                <a:solidFill>
                  <a:srgbClr val="FFA521"/>
                </a:solidFill>
                <a:latin typeface="+mn-lt"/>
              </a:rPr>
              <a:t>3-</a:t>
            </a:r>
            <a:r>
              <a:rPr lang="en-US" sz="2000" dirty="0">
                <a:latin typeface="+mn-lt"/>
              </a:rPr>
              <a:t>  </a:t>
            </a:r>
            <a:r>
              <a:rPr lang="en-US" sz="2000" dirty="0" smtClean="0">
                <a:latin typeface="+mn-lt"/>
              </a:rPr>
              <a:t>Select an existing  project or create one</a:t>
            </a: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US" sz="2000" b="1" dirty="0">
                <a:solidFill>
                  <a:srgbClr val="FFA521"/>
                </a:solidFill>
                <a:latin typeface="+mn-lt"/>
              </a:rPr>
              <a:t>4-</a:t>
            </a:r>
            <a:r>
              <a:rPr lang="en-US" sz="2000" dirty="0">
                <a:latin typeface="+mn-lt"/>
              </a:rPr>
              <a:t> </a:t>
            </a:r>
            <a:r>
              <a:rPr lang="fr-FR" sz="2400" dirty="0">
                <a:latin typeface="+mn-lt"/>
              </a:rPr>
              <a:t> </a:t>
            </a:r>
            <a:r>
              <a:rPr lang="fr-FR" sz="2000" dirty="0">
                <a:latin typeface="+mn-lt"/>
              </a:rPr>
              <a:t>Finish</a:t>
            </a:r>
            <a:endParaRPr lang="fr-FR" sz="2000" b="1" dirty="0"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80012" y="5121190"/>
            <a:ext cx="432048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A521"/>
                </a:solidFill>
                <a:latin typeface="+mn-lt"/>
              </a:rPr>
              <a:t>The Knowledge</a:t>
            </a:r>
            <a:r>
              <a:rPr lang="en-US" sz="2000" dirty="0">
                <a:solidFill>
                  <a:srgbClr val="FFA521"/>
                </a:solidFill>
                <a:latin typeface="+mn-lt"/>
              </a:rPr>
              <a:t>, Entities </a:t>
            </a:r>
            <a:r>
              <a:rPr lang="en-US" sz="2000" dirty="0" smtClean="0">
                <a:solidFill>
                  <a:srgbClr val="FFA521"/>
                </a:solidFill>
                <a:latin typeface="+mn-lt"/>
              </a:rPr>
              <a:t>and Cartridges views  display  components of the new project or of the existing project.</a:t>
            </a:r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596" y="2240868"/>
            <a:ext cx="2631389" cy="263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636" y="3320988"/>
            <a:ext cx="3200425" cy="276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0828"/>
            <a:ext cx="28098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Knowledge</a:t>
            </a:r>
            <a:r>
              <a:rPr lang="fr-FR" dirty="0" smtClean="0"/>
              <a:t> and </a:t>
            </a:r>
            <a:r>
              <a:rPr lang="fr-FR" dirty="0" err="1" smtClean="0"/>
              <a:t>Cartridges</a:t>
            </a:r>
            <a:endParaRPr lang="fr-FR" dirty="0" smtClean="0"/>
          </a:p>
        </p:txBody>
      </p:sp>
      <p:sp>
        <p:nvSpPr>
          <p:cNvPr id="20483" name="Espace réservé du contenu 4"/>
          <p:cNvSpPr>
            <a:spLocks noGrp="1"/>
          </p:cNvSpPr>
          <p:nvPr>
            <p:ph idx="1"/>
          </p:nvPr>
        </p:nvSpPr>
        <p:spPr>
          <a:xfrm>
            <a:off x="4067945" y="1268413"/>
            <a:ext cx="4725832" cy="5040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sz="2000" b="1" dirty="0" smtClean="0">
                <a:solidFill>
                  <a:srgbClr val="FFA521"/>
                </a:solidFill>
              </a:rPr>
              <a:t>New </a:t>
            </a:r>
            <a:r>
              <a:rPr lang="fr-FR" sz="2000" b="1" dirty="0" err="1" smtClean="0">
                <a:solidFill>
                  <a:srgbClr val="FFA521"/>
                </a:solidFill>
              </a:rPr>
              <a:t>project</a:t>
            </a:r>
            <a:endParaRPr lang="fr-FR" sz="2000" dirty="0" smtClean="0"/>
          </a:p>
          <a:p>
            <a:r>
              <a:rPr lang="fr-FR" sz="2000" dirty="0" smtClean="0"/>
              <a:t>An </a:t>
            </a:r>
            <a:r>
              <a:rPr lang="fr-FR" sz="2000" dirty="0" err="1" smtClean="0"/>
              <a:t>empty</a:t>
            </a:r>
            <a:r>
              <a:rPr lang="fr-FR" sz="2000" dirty="0" smtClean="0"/>
              <a:t> </a:t>
            </a:r>
            <a:r>
              <a:rPr lang="fr-FR" sz="2000" dirty="0" err="1" smtClean="0"/>
              <a:t>project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created</a:t>
            </a:r>
            <a:r>
              <a:rPr lang="fr-FR" sz="2000" dirty="0" smtClean="0"/>
              <a:t> </a:t>
            </a:r>
          </a:p>
          <a:p>
            <a:r>
              <a:rPr lang="fr-FR" sz="2000" dirty="0" err="1" smtClean="0"/>
              <a:t>Entities</a:t>
            </a:r>
            <a:r>
              <a:rPr lang="fr-FR" sz="2000" dirty="0" smtClean="0"/>
              <a:t> have </a:t>
            </a:r>
            <a:r>
              <a:rPr lang="fr-FR" sz="2000" dirty="0" err="1" smtClean="0"/>
              <a:t>two</a:t>
            </a:r>
            <a:r>
              <a:rPr lang="fr-FR" sz="2000" dirty="0" smtClean="0"/>
              <a:t> default </a:t>
            </a:r>
            <a:r>
              <a:rPr lang="fr-FR" sz="2000" dirty="0" err="1" smtClean="0"/>
              <a:t>attributes</a:t>
            </a:r>
            <a:endParaRPr lang="fr-FR" sz="2000" dirty="0" smtClean="0"/>
          </a:p>
          <a:p>
            <a:r>
              <a:rPr lang="fr-FR" sz="2000" dirty="0" smtClean="0"/>
              <a:t>The </a:t>
            </a:r>
            <a:r>
              <a:rPr lang="fr-FR" sz="2000" dirty="0" err="1" smtClean="0"/>
              <a:t>list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available</a:t>
            </a:r>
            <a:r>
              <a:rPr lang="fr-FR" sz="2000" dirty="0" smtClean="0"/>
              <a:t> </a:t>
            </a:r>
            <a:r>
              <a:rPr lang="fr-FR" sz="2000" dirty="0" err="1" smtClean="0"/>
              <a:t>Skill</a:t>
            </a:r>
            <a:r>
              <a:rPr lang="fr-FR" sz="2000" dirty="0" smtClean="0"/>
              <a:t> </a:t>
            </a:r>
            <a:r>
              <a:rPr lang="fr-FR" sz="2000" dirty="0" err="1" smtClean="0"/>
              <a:t>Cartridges</a:t>
            </a:r>
            <a:r>
              <a:rPr lang="fr-FR" sz="2000" dirty="0" smtClean="0"/>
              <a:t> </a:t>
            </a:r>
            <a:r>
              <a:rPr lang="fr-FR" sz="2000" dirty="0" err="1" smtClean="0"/>
              <a:t>installed</a:t>
            </a:r>
            <a:r>
              <a:rPr lang="fr-FR" sz="2000" dirty="0" smtClean="0"/>
              <a:t> on the IDE Server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displayed</a:t>
            </a:r>
            <a:r>
              <a:rPr lang="fr-FR" sz="2000" dirty="0" smtClean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0986" y="2168528"/>
            <a:ext cx="663820" cy="180975"/>
          </a:xfrm>
          <a:prstGeom prst="rect">
            <a:avLst/>
          </a:prstGeom>
          <a:noFill/>
          <a:ln>
            <a:solidFill>
              <a:srgbClr val="FFA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83629" y="2492378"/>
            <a:ext cx="731227" cy="396875"/>
          </a:xfrm>
          <a:prstGeom prst="rect">
            <a:avLst/>
          </a:prstGeom>
          <a:noFill/>
          <a:ln>
            <a:solidFill>
              <a:srgbClr val="FFA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Key </a:t>
            </a:r>
            <a:r>
              <a:rPr lang="fr-FR" noProof="0" dirty="0" err="1" smtClean="0"/>
              <a:t>references</a:t>
            </a:r>
            <a:endParaRPr lang="fr-FR" noProof="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944724"/>
            <a:ext cx="9144000" cy="5508612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300" b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3508" y="5719754"/>
            <a:ext cx="8856984" cy="625570"/>
            <a:chOff x="143508" y="5625244"/>
            <a:chExt cx="8856984" cy="625570"/>
          </a:xfrm>
        </p:grpSpPr>
        <p:pic>
          <p:nvPicPr>
            <p:cNvPr id="48" name="Picture 2" descr="http://www.govconwire.com/wp-content/uploads/2012/07/cg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768" y="5625244"/>
              <a:ext cx="1034272" cy="624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Image 7" descr="mcnex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08" y="5697252"/>
              <a:ext cx="1487120" cy="459182"/>
            </a:xfrm>
            <a:prstGeom prst="rect">
              <a:avLst/>
            </a:prstGeom>
          </p:spPr>
        </p:pic>
        <p:pic>
          <p:nvPicPr>
            <p:cNvPr id="50" name="Image 8" descr="sword group.png"/>
            <p:cNvPicPr>
              <a:picLocks noChangeAspect="1"/>
            </p:cNvPicPr>
            <p:nvPr/>
          </p:nvPicPr>
          <p:blipFill>
            <a:blip r:embed="rId5" cstate="print"/>
            <a:srcRect t="27519" b="33287"/>
            <a:stretch>
              <a:fillRect/>
            </a:stretch>
          </p:blipFill>
          <p:spPr>
            <a:xfrm>
              <a:off x="4913419" y="5769260"/>
              <a:ext cx="1638801" cy="481027"/>
            </a:xfrm>
            <a:prstGeom prst="rect">
              <a:avLst/>
            </a:prstGeom>
          </p:spPr>
        </p:pic>
        <p:pic>
          <p:nvPicPr>
            <p:cNvPr id="52" name="Image 10" descr="Logo_Euriwar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2199" y="5697252"/>
              <a:ext cx="1041609" cy="459182"/>
            </a:xfrm>
            <a:prstGeom prst="rect">
              <a:avLst/>
            </a:prstGeom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24736" y="5834407"/>
              <a:ext cx="1043608" cy="340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198" y="5650049"/>
              <a:ext cx="1068694" cy="355186"/>
            </a:xfrm>
            <a:prstGeom prst="rect">
              <a:avLst/>
            </a:prstGeom>
          </p:spPr>
        </p:pic>
        <p:pic>
          <p:nvPicPr>
            <p:cNvPr id="55" name="Picture 4" descr="log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805264"/>
              <a:ext cx="1188132" cy="445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9" name="Picture 6" descr="http://ceoworld.biz/ceo/wp-content/uploads/2009/05/roche-logo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25359" y="2936522"/>
            <a:ext cx="930921" cy="482837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251520" y="2132856"/>
            <a:ext cx="8712968" cy="850982"/>
            <a:chOff x="251520" y="2132856"/>
            <a:chExt cx="8712968" cy="850982"/>
          </a:xfrm>
        </p:grpSpPr>
        <p:pic>
          <p:nvPicPr>
            <p:cNvPr id="68" name="Picture 2" descr="C:\Temis\Images\Logos of Customers &amp; Partners\BASF\logo\Logo and claim\RGB colors\tif\52-5mm\BASFc_wh52-5or_3c.t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86628" y="2261688"/>
              <a:ext cx="1188133" cy="593318"/>
            </a:xfrm>
            <a:prstGeom prst="rect">
              <a:avLst/>
            </a:prstGeom>
            <a:noFill/>
          </p:spPr>
        </p:pic>
        <p:pic>
          <p:nvPicPr>
            <p:cNvPr id="4098" name="Picture 2" descr="http://topnews.in/files/Volkswagen_4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132856"/>
              <a:ext cx="828675" cy="850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5" descr="Philip_Morris_Internationa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66572" y="2132856"/>
              <a:ext cx="1085648" cy="667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4" descr="http://www.uni-konstanz.de/JCF/Bilder/Logos%20Exkursionen/Novartis_Logo_cmyk%20neu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174004" y="2263022"/>
              <a:ext cx="1790484" cy="432587"/>
            </a:xfrm>
            <a:prstGeom prst="rect">
              <a:avLst/>
            </a:prstGeom>
            <a:noFill/>
          </p:spPr>
        </p:pic>
        <p:pic>
          <p:nvPicPr>
            <p:cNvPr id="80" name="Picture 9" descr="C:\Temis\Images\Logos of Customers &amp; Partners\Bayer HealthCare\crs_rgb_600.gi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131717" y="2242938"/>
              <a:ext cx="612068" cy="612068"/>
            </a:xfrm>
            <a:prstGeom prst="rect">
              <a:avLst/>
            </a:prstGeom>
            <a:noFill/>
          </p:spPr>
        </p:pic>
        <p:pic>
          <p:nvPicPr>
            <p:cNvPr id="81" name="Picture 12" descr="C:\Temis\Images\Logos of Customers &amp; Partners\Merck\merck_serono1 (from blogfarmacias.com)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45664" y="2144597"/>
              <a:ext cx="940705" cy="667354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/>
          <p:nvPr/>
        </p:nvGrpSpPr>
        <p:grpSpPr>
          <a:xfrm>
            <a:off x="215516" y="1052736"/>
            <a:ext cx="8741996" cy="934773"/>
            <a:chOff x="215516" y="1052736"/>
            <a:chExt cx="8741996" cy="934773"/>
          </a:xfrm>
        </p:grpSpPr>
        <p:pic>
          <p:nvPicPr>
            <p:cNvPr id="57" name="Picture 20" descr="acc_logo_coface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1678" y="1354069"/>
              <a:ext cx="1318334" cy="3785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8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267744" y="1127199"/>
              <a:ext cx="715066" cy="83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55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516" y="1052736"/>
              <a:ext cx="1774885" cy="93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" descr="http://www.actulogo.fr/wp-content/uploads/2011/05/sanofi_niou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985404" y="1139081"/>
              <a:ext cx="972108" cy="795361"/>
            </a:xfrm>
            <a:prstGeom prst="rect">
              <a:avLst/>
            </a:prstGeom>
            <a:noFill/>
          </p:spPr>
        </p:pic>
        <p:pic>
          <p:nvPicPr>
            <p:cNvPr id="87" name="Picture 10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018563" y="1282245"/>
              <a:ext cx="1008112" cy="53812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8" name="Picture 32" descr="logo_efl_hd_jpeg.jpg"/>
            <p:cNvPicPr>
              <a:picLocks noChangeAspect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516216" y="1365091"/>
              <a:ext cx="104226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9" name="Picture 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61555" y="3234450"/>
            <a:ext cx="1562773" cy="25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09797" y="3813833"/>
            <a:ext cx="1598625" cy="2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9" descr="9409CE19-9B29-447C-8378-D8C17445C9C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248748" y="3146751"/>
            <a:ext cx="789255" cy="101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489687" y="3137563"/>
            <a:ext cx="874401" cy="1024622"/>
            <a:chOff x="6257766" y="3217335"/>
            <a:chExt cx="906522" cy="1062261"/>
          </a:xfrm>
        </p:grpSpPr>
        <p:pic>
          <p:nvPicPr>
            <p:cNvPr id="72" name="Picture 7" descr="Logo-MINEFI.jp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307062" y="3226861"/>
              <a:ext cx="820554" cy="105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257766" y="3217335"/>
              <a:ext cx="906522" cy="1052736"/>
            </a:xfrm>
            <a:prstGeom prst="rect">
              <a:avLst/>
            </a:prstGeom>
            <a:noFill/>
            <a:ln w="3175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3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100" name="Picture 4" descr="http://www.euroem.org/sites/www.euroem.org/files/dga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401" y="3173575"/>
            <a:ext cx="875700" cy="75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9" descr="C:\Documents and Settings\dmayer\Local Settings\Temp\wzd416\Europol.jpg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594" y="2914632"/>
            <a:ext cx="1545163" cy="154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251520" y="4388093"/>
            <a:ext cx="8661493" cy="1039303"/>
            <a:chOff x="251520" y="4388093"/>
            <a:chExt cx="8661493" cy="1039303"/>
          </a:xfrm>
        </p:grpSpPr>
        <p:pic>
          <p:nvPicPr>
            <p:cNvPr id="85" name="Picture 4" descr="http://www.nanonets.org/2008/logos/springer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3599891" y="4717754"/>
              <a:ext cx="1408315" cy="39829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2" name="Picture 2" descr="http://www.engr.wisc.edu/studentorgs/hkn/images/thomson_reuters_logo.gi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1007604" y="4388093"/>
              <a:ext cx="1889742" cy="66108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3" name="Picture 6" descr="http://www.sciencesurvivalblog.com/wp-content/uploads/2009/08/elsevier_logo.jp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251520" y="4506910"/>
              <a:ext cx="782328" cy="866306"/>
            </a:xfrm>
            <a:prstGeom prst="rect">
              <a:avLst/>
            </a:prstGeom>
            <a:noFill/>
          </p:spPr>
        </p:pic>
        <p:pic>
          <p:nvPicPr>
            <p:cNvPr id="94" name="Picture 4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109176" y="5116050"/>
              <a:ext cx="2199128" cy="264142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</p:spPr>
        </p:pic>
        <p:pic>
          <p:nvPicPr>
            <p:cNvPr id="95" name="Picture 19" descr="BNA">
              <a:hlinkClick r:id="rId33"/>
            </p:cNvPr>
            <p:cNvPicPr>
              <a:picLocks noChangeAspect="1" noChangeArrowheads="1"/>
            </p:cNvPicPr>
            <p:nvPr/>
          </p:nvPicPr>
          <p:blipFill>
            <a:blip r:embed="rId34" cstate="print"/>
            <a:srcRect r="32787" b="1909"/>
            <a:stretch>
              <a:fillRect/>
            </a:stretch>
          </p:blipFill>
          <p:spPr bwMode="auto">
            <a:xfrm>
              <a:off x="5148064" y="4482550"/>
              <a:ext cx="1476164" cy="470406"/>
            </a:xfrm>
            <a:prstGeom prst="rect">
              <a:avLst/>
            </a:prstGeom>
            <a:noFill/>
          </p:spPr>
        </p:pic>
        <p:pic>
          <p:nvPicPr>
            <p:cNvPr id="96" name="Picture 95" descr="http://cdn.thenextweb.com/wp-content/blogs.dir/1/files/2012/09/usatoday.gif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7513207" y="4459501"/>
              <a:ext cx="1399806" cy="905923"/>
            </a:xfrm>
            <a:prstGeom prst="rect">
              <a:avLst/>
            </a:prstGeom>
            <a:noFill/>
          </p:spPr>
        </p:pic>
        <p:pic>
          <p:nvPicPr>
            <p:cNvPr id="91" name="Picture 8" descr="http://www.aminz.org.nz/content/images/lexisnexis%20logo.jpg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187624" y="4875288"/>
              <a:ext cx="1309863" cy="552108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4" name="Rectangle 23"/>
          <p:cNvSpPr/>
          <p:nvPr/>
        </p:nvSpPr>
        <p:spPr>
          <a:xfrm>
            <a:off x="-508" y="5546268"/>
            <a:ext cx="9144000" cy="36000"/>
          </a:xfrm>
          <a:prstGeom prst="rect">
            <a:avLst/>
          </a:prstGeom>
          <a:gradFill flip="none" rotWithShape="1">
            <a:gsLst>
              <a:gs pos="50000">
                <a:srgbClr val="101010">
                  <a:alpha val="0"/>
                </a:srgbClr>
              </a:gs>
              <a:gs pos="0">
                <a:srgbClr val="101010"/>
              </a:gs>
              <a:gs pos="100000">
                <a:srgbClr val="101010"/>
              </a:gs>
            </a:gsLst>
            <a:lin ang="0" scaled="0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300" b="1" dirty="0">
              <a:solidFill>
                <a:schemeClr val="bg1"/>
              </a:solidFill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8008259" y="3215633"/>
            <a:ext cx="796333" cy="82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 descr="http://www.ulib.niu.edu/publishers/wiley_logo.gif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862688" y="4538910"/>
            <a:ext cx="575063" cy="828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2256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095625" cy="579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0071" y="5589240"/>
            <a:ext cx="3530141" cy="104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Assign</a:t>
            </a:r>
            <a:r>
              <a:rPr lang="fr-FR" dirty="0" smtClean="0"/>
              <a:t> a </a:t>
            </a:r>
            <a:r>
              <a:rPr lang="fr-FR" dirty="0" err="1" smtClean="0"/>
              <a:t>skill</a:t>
            </a:r>
            <a:r>
              <a:rPr lang="fr-FR" dirty="0" smtClean="0"/>
              <a:t> </a:t>
            </a:r>
            <a:r>
              <a:rPr lang="fr-FR" dirty="0" err="1" smtClean="0"/>
              <a:t>cartridge</a:t>
            </a:r>
            <a:r>
              <a:rPr lang="fr-FR" dirty="0" smtClean="0"/>
              <a:t> to a </a:t>
            </a:r>
            <a:r>
              <a:rPr lang="fr-FR" dirty="0" err="1" smtClean="0"/>
              <a:t>project</a:t>
            </a:r>
            <a:endParaRPr lang="fr-FR" dirty="0" smtClean="0"/>
          </a:p>
        </p:txBody>
      </p:sp>
      <p:sp>
        <p:nvSpPr>
          <p:cNvPr id="35843" name="Espace réservé du contenu 3"/>
          <p:cNvSpPr>
            <a:spLocks noGrp="1"/>
          </p:cNvSpPr>
          <p:nvPr>
            <p:ph idx="1"/>
          </p:nvPr>
        </p:nvSpPr>
        <p:spPr>
          <a:xfrm>
            <a:off x="5037992" y="1196977"/>
            <a:ext cx="3782480" cy="5184775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“RF” Skill Cartridge is a </a:t>
            </a:r>
            <a:r>
              <a:rPr lang="en-US" sz="2000" dirty="0" err="1" smtClean="0"/>
              <a:t>temolate</a:t>
            </a:r>
            <a:r>
              <a:rPr lang="en-US" sz="2000" dirty="0" smtClean="0"/>
              <a:t>, ready to receive list-based vocabularies</a:t>
            </a:r>
          </a:p>
          <a:p>
            <a:r>
              <a:rPr lang="en-US" sz="2000" dirty="0" smtClean="0"/>
              <a:t>Assign it to the </a:t>
            </a:r>
            <a:r>
              <a:rPr lang="en-US" sz="2000" dirty="0" err="1" smtClean="0"/>
              <a:t>Bundesliga</a:t>
            </a:r>
            <a:r>
              <a:rPr lang="en-US" sz="2000" dirty="0" smtClean="0"/>
              <a:t> project</a:t>
            </a:r>
          </a:p>
          <a:p>
            <a:r>
              <a:rPr lang="de-DE" sz="2000" dirty="0" err="1" smtClean="0"/>
              <a:t>Accept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defaults</a:t>
            </a:r>
            <a:r>
              <a:rPr lang="de-DE" sz="2000" dirty="0" smtClean="0"/>
              <a:t> („</a:t>
            </a:r>
            <a:r>
              <a:rPr lang="de-DE" sz="2000" dirty="0" err="1" smtClean="0"/>
              <a:t>Yes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All“)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7564" y="4797846"/>
            <a:ext cx="1129812" cy="287338"/>
          </a:xfrm>
          <a:prstGeom prst="rect">
            <a:avLst/>
          </a:prstGeom>
          <a:noFill/>
          <a:ln>
            <a:solidFill>
              <a:srgbClr val="FFA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707904" y="6309320"/>
            <a:ext cx="720080" cy="252027"/>
          </a:xfrm>
          <a:prstGeom prst="rect">
            <a:avLst/>
          </a:prstGeom>
          <a:noFill/>
          <a:ln>
            <a:solidFill>
              <a:srgbClr val="FFA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49926" y="5479827"/>
            <a:ext cx="3001994" cy="325437"/>
          </a:xfrm>
          <a:prstGeom prst="rect">
            <a:avLst/>
          </a:prstGeom>
          <a:noFill/>
          <a:ln>
            <a:solidFill>
              <a:srgbClr val="FFA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Assignment</a:t>
            </a:r>
          </a:p>
        </p:txBody>
      </p:sp>
      <p:sp>
        <p:nvSpPr>
          <p:cNvPr id="9" name="Text Box 10"/>
          <p:cNvSpPr>
            <a:spLocks noGrp="1" noChangeArrowheads="1"/>
          </p:cNvSpPr>
          <p:nvPr>
            <p:ph sz="half" idx="2"/>
          </p:nvPr>
        </p:nvSpPr>
        <p:spPr>
          <a:xfrm>
            <a:off x="4067944" y="1052736"/>
            <a:ext cx="4788008" cy="4608512"/>
          </a:xfrm>
        </p:spPr>
        <p:txBody>
          <a:bodyPr/>
          <a:lstStyle/>
          <a:p>
            <a:pPr marL="342900" indent="-342900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50000"/>
              <a:buFont typeface="Wingdings" pitchFamily="2" charset="2"/>
              <a:buNone/>
            </a:pPr>
            <a:r>
              <a:rPr lang="en-US" sz="2200" dirty="0" smtClean="0">
                <a:sym typeface="Wingdings" pitchFamily="2" charset="2"/>
              </a:rPr>
              <a:t>The Skill Cartridge® Entry points appear in the Cartridges view</a:t>
            </a:r>
          </a:p>
          <a:p>
            <a:pPr eaLnBrk="1" hangingPunct="1"/>
            <a:r>
              <a:rPr lang="en-US" sz="1800" dirty="0" err="1" smtClean="0"/>
              <a:t>IgnoreCase</a:t>
            </a:r>
            <a:r>
              <a:rPr lang="en-US" sz="1800" dirty="0" smtClean="0"/>
              <a:t>-Form</a:t>
            </a:r>
          </a:p>
          <a:p>
            <a:pPr lvl="1" eaLnBrk="1" hangingPunct="1"/>
            <a:r>
              <a:rPr lang="en-US" sz="1600" dirty="0" smtClean="0"/>
              <a:t>For an entry «  Shell », will recognize shell and Shell</a:t>
            </a:r>
          </a:p>
          <a:p>
            <a:pPr eaLnBrk="1" hangingPunct="1"/>
            <a:r>
              <a:rPr lang="en-US" sz="1800" dirty="0" err="1" smtClean="0"/>
              <a:t>IgnoreCase</a:t>
            </a:r>
            <a:r>
              <a:rPr lang="en-US" sz="1800" dirty="0" smtClean="0"/>
              <a:t>-Lemma</a:t>
            </a:r>
          </a:p>
          <a:p>
            <a:pPr lvl="1" eaLnBrk="1" hangingPunct="1"/>
            <a:r>
              <a:rPr lang="en-US" sz="1600" dirty="0" smtClean="0"/>
              <a:t>For an entry «  Shell », will recognize shell, shells, Shell and Shells</a:t>
            </a:r>
          </a:p>
          <a:p>
            <a:pPr eaLnBrk="1" hangingPunct="1"/>
            <a:r>
              <a:rPr lang="en-US" sz="1800" dirty="0" err="1" smtClean="0"/>
              <a:t>PreserveCase</a:t>
            </a:r>
            <a:r>
              <a:rPr lang="en-US" sz="1800" dirty="0" smtClean="0"/>
              <a:t>-Form</a:t>
            </a:r>
          </a:p>
          <a:p>
            <a:pPr lvl="1" eaLnBrk="1" hangingPunct="1"/>
            <a:r>
              <a:rPr lang="en-US" sz="1600" dirty="0" smtClean="0"/>
              <a:t>For an entry «  Shell », will recognize Shell</a:t>
            </a:r>
          </a:p>
          <a:p>
            <a:pPr eaLnBrk="1" hangingPunct="1"/>
            <a:r>
              <a:rPr lang="en-US" sz="1800" dirty="0" err="1" smtClean="0"/>
              <a:t>PreserveFirstCase</a:t>
            </a:r>
            <a:r>
              <a:rPr lang="en-US" sz="1800" dirty="0" smtClean="0"/>
              <a:t>-Form</a:t>
            </a:r>
          </a:p>
          <a:p>
            <a:pPr lvl="1" eaLnBrk="1" hangingPunct="1"/>
            <a:r>
              <a:rPr lang="en-US" sz="1600" dirty="0" smtClean="0"/>
              <a:t>For an entry «  Shell », will recognize Shell, SHELL and </a:t>
            </a:r>
            <a:r>
              <a:rPr lang="en-US" sz="1600" dirty="0" err="1" smtClean="0"/>
              <a:t>SHell</a:t>
            </a:r>
            <a:r>
              <a:rPr lang="en-US" sz="1600" dirty="0" smtClean="0"/>
              <a:t>, </a:t>
            </a:r>
            <a:r>
              <a:rPr lang="en-US" sz="1600" dirty="0" err="1" smtClean="0"/>
              <a:t>SHEll</a:t>
            </a:r>
            <a:r>
              <a:rPr lang="en-US" sz="1600" dirty="0" smtClean="0"/>
              <a:t>, etc</a:t>
            </a:r>
          </a:p>
          <a:p>
            <a:pPr marL="342900" indent="-342900">
              <a:buFont typeface="Wingdings" pitchFamily="2" charset="2"/>
              <a:buNone/>
            </a:pPr>
            <a:endParaRPr lang="en-US" sz="2200" dirty="0" smtClean="0"/>
          </a:p>
          <a:p>
            <a:pPr marL="342900" indent="-342900">
              <a:buFont typeface="Wingdings" pitchFamily="2" charset="2"/>
              <a:buNone/>
            </a:pPr>
            <a:endParaRPr lang="en-US" sz="2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989"/>
            <a:ext cx="3744416" cy="25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Import lexicons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0" y="1124744"/>
            <a:ext cx="8569325" cy="1296144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</a:t>
            </a:r>
            <a:r>
              <a:rPr lang="en-US" sz="2400" dirty="0" smtClean="0"/>
              <a:t>mport </a:t>
            </a:r>
            <a:r>
              <a:rPr lang="en-US" sz="2400" dirty="0" smtClean="0"/>
              <a:t>a CSV file containing your lexicon</a:t>
            </a:r>
          </a:p>
          <a:p>
            <a:pPr lvl="1" eaLnBrk="1" hangingPunct="1"/>
            <a:r>
              <a:rPr lang="en-US" sz="2200" dirty="0" smtClean="0"/>
              <a:t>The CSV columns should reflect the columns in the Entities view (case sensitive):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/Entity/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BoardFunction;language;variant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Board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Member;en;member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board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636" y="2528900"/>
            <a:ext cx="4671612" cy="10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gende mit Linie 1 (Rahmen und Markierungsleiste) 5"/>
          <p:cNvSpPr/>
          <p:nvPr/>
        </p:nvSpPr>
        <p:spPr>
          <a:xfrm>
            <a:off x="2555776" y="3933056"/>
            <a:ext cx="1476164" cy="612648"/>
          </a:xfrm>
          <a:prstGeom prst="accentBorderCallout1">
            <a:avLst>
              <a:gd name="adj1" fmla="val 18750"/>
              <a:gd name="adj2" fmla="val -8333"/>
              <a:gd name="adj3" fmla="val -65776"/>
              <a:gd name="adj4" fmla="val -47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 smtClean="0">
                <a:solidFill>
                  <a:schemeClr val="tx1"/>
                </a:solidFill>
              </a:rPr>
              <a:t>Preferred</a:t>
            </a:r>
            <a:r>
              <a:rPr lang="de-DE" sz="2000" dirty="0" smtClean="0">
                <a:solidFill>
                  <a:schemeClr val="tx1"/>
                </a:solidFill>
              </a:rPr>
              <a:t> Label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7" name="Legende mit Linie 1 (Rahmen und Markierungsleiste) 6"/>
          <p:cNvSpPr/>
          <p:nvPr/>
        </p:nvSpPr>
        <p:spPr>
          <a:xfrm>
            <a:off x="4355976" y="3933056"/>
            <a:ext cx="1476164" cy="612648"/>
          </a:xfrm>
          <a:prstGeom prst="accentBorderCallout1">
            <a:avLst>
              <a:gd name="adj1" fmla="val 18750"/>
              <a:gd name="adj2" fmla="val -8333"/>
              <a:gd name="adj3" fmla="val -65776"/>
              <a:gd name="adj4" fmla="val -47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Language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Legende mit Linie 1 (Rahmen und Markierungsleiste) 7"/>
          <p:cNvSpPr/>
          <p:nvPr/>
        </p:nvSpPr>
        <p:spPr>
          <a:xfrm>
            <a:off x="6120172" y="3933056"/>
            <a:ext cx="1476164" cy="612648"/>
          </a:xfrm>
          <a:prstGeom prst="accentBorderCallout1">
            <a:avLst>
              <a:gd name="adj1" fmla="val 18750"/>
              <a:gd name="adj2" fmla="val -8333"/>
              <a:gd name="adj3" fmla="val -65776"/>
              <a:gd name="adj4" fmla="val -47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 smtClean="0">
                <a:solidFill>
                  <a:schemeClr val="tx1"/>
                </a:solidFill>
              </a:rPr>
              <a:t>Variants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Adding entries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569325" cy="864096"/>
          </a:xfrm>
        </p:spPr>
        <p:txBody>
          <a:bodyPr/>
          <a:lstStyle/>
          <a:p>
            <a:pPr eaLnBrk="1" hangingPunct="1"/>
            <a:r>
              <a:rPr lang="fr-FR" sz="2200" dirty="0" smtClean="0"/>
              <a:t>Select a type </a:t>
            </a:r>
            <a:r>
              <a:rPr lang="fr-FR" sz="2200" dirty="0" err="1" smtClean="0"/>
              <a:t>from</a:t>
            </a:r>
            <a:r>
              <a:rPr lang="fr-FR" sz="2200" dirty="0" smtClean="0"/>
              <a:t> the </a:t>
            </a:r>
            <a:r>
              <a:rPr lang="fr-FR" sz="2200" dirty="0" err="1" smtClean="0"/>
              <a:t>Knowledge</a:t>
            </a:r>
            <a:r>
              <a:rPr lang="fr-FR" sz="2200" dirty="0" smtClean="0"/>
              <a:t> </a:t>
            </a:r>
            <a:r>
              <a:rPr lang="fr-FR" sz="2200" dirty="0" err="1" smtClean="0"/>
              <a:t>view</a:t>
            </a:r>
            <a:endParaRPr lang="fr-FR" sz="2200" dirty="0" smtClean="0"/>
          </a:p>
          <a:p>
            <a:pPr eaLnBrk="1" hangingPunct="1"/>
            <a:r>
              <a:rPr lang="fr-FR" sz="2200" dirty="0" smtClean="0"/>
              <a:t>In the </a:t>
            </a:r>
            <a:r>
              <a:rPr lang="fr-FR" sz="2200" dirty="0" err="1" smtClean="0"/>
              <a:t>Entities</a:t>
            </a:r>
            <a:r>
              <a:rPr lang="fr-FR" sz="2200" dirty="0" smtClean="0"/>
              <a:t> </a:t>
            </a:r>
            <a:r>
              <a:rPr lang="fr-FR" sz="2200" dirty="0" err="1" smtClean="0"/>
              <a:t>view</a:t>
            </a:r>
            <a:r>
              <a:rPr lang="fr-FR" sz="2200" dirty="0" smtClean="0"/>
              <a:t>, </a:t>
            </a:r>
            <a:r>
              <a:rPr lang="fr-FR" sz="2200" dirty="0" err="1" smtClean="0"/>
              <a:t>add</a:t>
            </a:r>
            <a:r>
              <a:rPr lang="fr-FR" sz="2200" dirty="0" smtClean="0"/>
              <a:t> </a:t>
            </a:r>
            <a:r>
              <a:rPr lang="fr-FR" sz="2200" dirty="0" err="1" smtClean="0"/>
              <a:t>some</a:t>
            </a:r>
            <a:r>
              <a:rPr lang="fr-FR" sz="2200" dirty="0" smtClean="0"/>
              <a:t> </a:t>
            </a:r>
            <a:r>
              <a:rPr lang="fr-FR" sz="2200" dirty="0" err="1" smtClean="0"/>
              <a:t>entities</a:t>
            </a:r>
            <a:endParaRPr lang="fr-FR" sz="2200" dirty="0" smtClean="0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395536" y="5049180"/>
            <a:ext cx="8569325" cy="12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100000"/>
              <a:buFont typeface="Wingdings" pitchFamily="2" charset="2"/>
              <a:buChar char="v"/>
            </a:pPr>
            <a:r>
              <a:rPr lang="en-US" sz="2200" dirty="0">
                <a:latin typeface="+mn-lt"/>
                <a:sym typeface="Wingdings" pitchFamily="2" charset="2"/>
              </a:rPr>
              <a:t>The name entered in the first column will be the </a:t>
            </a:r>
            <a:r>
              <a:rPr lang="en-US" sz="2200" dirty="0" smtClean="0">
                <a:latin typeface="+mn-lt"/>
                <a:sym typeface="Wingdings" pitchFamily="2" charset="2"/>
              </a:rPr>
              <a:t>label of </a:t>
            </a:r>
            <a:r>
              <a:rPr lang="en-US" sz="2200" dirty="0">
                <a:latin typeface="+mn-lt"/>
                <a:sym typeface="Wingdings" pitchFamily="2" charset="2"/>
              </a:rPr>
              <a:t>the </a:t>
            </a:r>
            <a:r>
              <a:rPr lang="en-US" sz="2200" dirty="0" smtClean="0">
                <a:latin typeface="+mn-lt"/>
                <a:sym typeface="Wingdings" pitchFamily="2" charset="2"/>
              </a:rPr>
              <a:t>annotation: its normalized form</a:t>
            </a:r>
          </a:p>
          <a:p>
            <a:pPr marL="342900" lvl="8" indent="-342900" fontAlgn="base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100000"/>
              <a:buFont typeface="Wingdings" pitchFamily="2" charset="2"/>
              <a:buChar char="v"/>
            </a:pPr>
            <a:r>
              <a:rPr lang="en-US" sz="2200" dirty="0" smtClean="0">
                <a:latin typeface="+mn-lt"/>
                <a:sym typeface="Wingdings" pitchFamily="2" charset="2"/>
              </a:rPr>
              <a:t>Variants </a:t>
            </a:r>
            <a:r>
              <a:rPr lang="en-US" sz="2200" dirty="0">
                <a:latin typeface="+mn-lt"/>
                <a:sym typeface="Wingdings" pitchFamily="2" charset="2"/>
              </a:rPr>
              <a:t>are other forms triggering </a:t>
            </a:r>
            <a:r>
              <a:rPr lang="en-US" sz="2200" dirty="0" smtClean="0">
                <a:latin typeface="+mn-lt"/>
                <a:sym typeface="Wingdings" pitchFamily="2" charset="2"/>
              </a:rPr>
              <a:t>the extraction of the </a:t>
            </a:r>
            <a:r>
              <a:rPr lang="en-US" sz="2200" dirty="0">
                <a:latin typeface="+mn-lt"/>
                <a:sym typeface="Wingdings" pitchFamily="2" charset="2"/>
              </a:rPr>
              <a:t>same </a:t>
            </a:r>
            <a:r>
              <a:rPr lang="en-US" sz="2200" dirty="0" smtClean="0">
                <a:latin typeface="+mn-lt"/>
                <a:sym typeface="Wingdings" pitchFamily="2" charset="2"/>
              </a:rPr>
              <a:t>entity</a:t>
            </a:r>
            <a:endParaRPr lang="en-US" sz="2200" dirty="0">
              <a:latin typeface="+mn-lt"/>
              <a:sym typeface="Wingdings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6550124" cy="306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05064"/>
            <a:ext cx="1714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types import</a:t>
            </a:r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417636" y="1160750"/>
            <a:ext cx="849776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/Entity/Location	subtype</a:t>
            </a:r>
          </a:p>
          <a:p>
            <a:r>
              <a:rPr lang="en-US" sz="1400" dirty="0"/>
              <a:t>=/Antarctic Region/Antarctic	GEOGRAPHIC</a:t>
            </a:r>
          </a:p>
          <a:p>
            <a:r>
              <a:rPr lang="en-US" sz="1400" dirty="0"/>
              <a:t>=/Antarctic Region/Antarctic Peninsula	GEOGRAPHIC	  /Entity/</a:t>
            </a:r>
            <a:r>
              <a:rPr lang="en-US" sz="1400" dirty="0">
                <a:solidFill>
                  <a:srgbClr val="FFA521"/>
                </a:solidFill>
              </a:rPr>
              <a:t>Location</a:t>
            </a:r>
            <a:r>
              <a:rPr lang="en-US" sz="1400" b="1" dirty="0">
                <a:solidFill>
                  <a:srgbClr val="FFA521"/>
                </a:solidFill>
              </a:rPr>
              <a:t>/</a:t>
            </a:r>
            <a:r>
              <a:rPr lang="en-US" sz="1400" b="1" dirty="0" err="1">
                <a:solidFill>
                  <a:srgbClr val="C00000"/>
                </a:solidFill>
              </a:rPr>
              <a:t>Antartic</a:t>
            </a:r>
            <a:r>
              <a:rPr lang="en-US" sz="1400" b="1" dirty="0">
                <a:solidFill>
                  <a:srgbClr val="C00000"/>
                </a:solidFill>
              </a:rPr>
              <a:t> Region</a:t>
            </a:r>
            <a:r>
              <a:rPr lang="en-US" sz="1400" dirty="0">
                <a:solidFill>
                  <a:srgbClr val="C00000"/>
                </a:solidFill>
              </a:rPr>
              <a:t>/ </a:t>
            </a:r>
            <a:r>
              <a:rPr lang="en-US" sz="1400" b="1" dirty="0">
                <a:solidFill>
                  <a:srgbClr val="C00000"/>
                </a:solidFill>
              </a:rPr>
              <a:t>…</a:t>
            </a:r>
          </a:p>
          <a:p>
            <a:r>
              <a:rPr lang="en-US" sz="1400" dirty="0"/>
              <a:t>=/Antarctic Region/Antarctica	GEOGRAPHIC</a:t>
            </a:r>
          </a:p>
          <a:p>
            <a:r>
              <a:rPr lang="en-US" sz="1400" dirty="0"/>
              <a:t>=/Arctic Ocean/Arctic Ocean	GEOGRAPHIC</a:t>
            </a:r>
          </a:p>
          <a:p>
            <a:r>
              <a:rPr lang="en-US" sz="1400" dirty="0"/>
              <a:t>=/Arctic Ocean/Arctic Ocean/Alaskan Canadian Zone	GEOGRAPHIC</a:t>
            </a:r>
          </a:p>
          <a:p>
            <a:r>
              <a:rPr lang="en-US" sz="1400" dirty="0"/>
              <a:t>=/Arctic Ocean/Arctic Ocean/Barents Sea	GEOGRAPHIC	               /Entity/</a:t>
            </a:r>
            <a:r>
              <a:rPr lang="en-US" sz="1400" dirty="0">
                <a:solidFill>
                  <a:srgbClr val="FFA521"/>
                </a:solidFill>
              </a:rPr>
              <a:t>Location/</a:t>
            </a:r>
            <a:r>
              <a:rPr lang="en-US" sz="1400" b="1" dirty="0">
                <a:solidFill>
                  <a:srgbClr val="C00000"/>
                </a:solidFill>
              </a:rPr>
              <a:t>Arctic Ocean/</a:t>
            </a:r>
            <a:r>
              <a:rPr lang="en-US" sz="1400" b="1" dirty="0">
                <a:solidFill>
                  <a:srgbClr val="FFA521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…</a:t>
            </a:r>
          </a:p>
          <a:p>
            <a:r>
              <a:rPr lang="en-US" sz="1400" dirty="0"/>
              <a:t>=/Arctic Ocean/Arctic Ocean/Beaufort Sea	GEOGRAPHIC</a:t>
            </a:r>
          </a:p>
          <a:p>
            <a:r>
              <a:rPr lang="en-US" sz="1400" dirty="0"/>
              <a:t>=/Arctic Ocean/Arctic Ocean/Chukchi Sea	GEOGRAPHIC</a:t>
            </a:r>
          </a:p>
        </p:txBody>
      </p:sp>
      <p:pic>
        <p:nvPicPr>
          <p:cNvPr id="4915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752850"/>
            <a:ext cx="7416312" cy="2655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Flèche à angle droit 6"/>
          <p:cNvSpPr/>
          <p:nvPr/>
        </p:nvSpPr>
        <p:spPr>
          <a:xfrm rot="5400000">
            <a:off x="739474" y="4082014"/>
            <a:ext cx="719137" cy="565639"/>
          </a:xfrm>
          <a:prstGeom prst="bentUpArrow">
            <a:avLst/>
          </a:prstGeom>
          <a:solidFill>
            <a:srgbClr val="FFA521"/>
          </a:solidFill>
          <a:ln>
            <a:solidFill>
              <a:srgbClr val="FFA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ccolade fermante 5"/>
          <p:cNvSpPr/>
          <p:nvPr/>
        </p:nvSpPr>
        <p:spPr>
          <a:xfrm>
            <a:off x="5436097" y="1304766"/>
            <a:ext cx="332643" cy="792163"/>
          </a:xfrm>
          <a:prstGeom prst="rightBrace">
            <a:avLst/>
          </a:prstGeom>
          <a:ln w="28575">
            <a:solidFill>
              <a:srgbClr val="FFA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Accolade fermante 7"/>
          <p:cNvSpPr/>
          <p:nvPr/>
        </p:nvSpPr>
        <p:spPr>
          <a:xfrm>
            <a:off x="6264189" y="2348881"/>
            <a:ext cx="332643" cy="863600"/>
          </a:xfrm>
          <a:prstGeom prst="rightBrace">
            <a:avLst/>
          </a:prstGeom>
          <a:ln w="28575">
            <a:solidFill>
              <a:srgbClr val="FFA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Assigning a type to an Entry Point</a:t>
            </a:r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5468817" y="1484314"/>
            <a:ext cx="3490547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>
                <a:solidFill>
                  <a:srgbClr val="FFA521"/>
                </a:solidFill>
                <a:latin typeface="+mn-lt"/>
              </a:rPr>
              <a:t>1-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Right click on the appropriate </a:t>
            </a:r>
            <a:r>
              <a:rPr lang="en-US" sz="2000" b="1" dirty="0" smtClean="0">
                <a:latin typeface="+mn-lt"/>
              </a:rPr>
              <a:t>entry point</a:t>
            </a:r>
            <a:r>
              <a:rPr lang="en-US" sz="2000" dirty="0" smtClean="0">
                <a:latin typeface="+mn-lt"/>
              </a:rPr>
              <a:t>  and choose Assign</a:t>
            </a:r>
            <a:endParaRPr lang="en-US" sz="2000" dirty="0">
              <a:latin typeface="+mn-lt"/>
            </a:endParaRPr>
          </a:p>
          <a:p>
            <a:pPr marL="342900" indent="-342900">
              <a:buFontTx/>
              <a:buAutoNum type="arabicPeriod"/>
              <a:defRPr/>
            </a:pPr>
            <a:endParaRPr lang="en-US" sz="2000" dirty="0" smtClean="0">
              <a:latin typeface="+mn-lt"/>
            </a:endParaRPr>
          </a:p>
          <a:p>
            <a:pPr marL="342900" indent="-342900">
              <a:buFontTx/>
              <a:buAutoNum type="arabicPeriod"/>
              <a:defRPr/>
            </a:pPr>
            <a:endParaRPr lang="en-US" sz="2000" dirty="0" smtClean="0">
              <a:latin typeface="+mn-lt"/>
            </a:endParaRPr>
          </a:p>
          <a:p>
            <a:pPr marL="342900" indent="-342900">
              <a:defRPr/>
            </a:pPr>
            <a:endParaRPr lang="en-US" sz="2000" dirty="0">
              <a:latin typeface="+mn-lt"/>
            </a:endParaRPr>
          </a:p>
          <a:p>
            <a:pPr marL="342900" indent="-342900">
              <a:defRPr/>
            </a:pPr>
            <a:r>
              <a:rPr lang="en-US" sz="2000" b="1" dirty="0">
                <a:solidFill>
                  <a:srgbClr val="FFA521"/>
                </a:solidFill>
                <a:latin typeface="+mn-lt"/>
              </a:rPr>
              <a:t>2-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Select the given type(s) of </a:t>
            </a:r>
            <a:r>
              <a:rPr lang="en-US" sz="2000" b="1" dirty="0" smtClean="0">
                <a:latin typeface="+mn-lt"/>
              </a:rPr>
              <a:t>knowledge </a:t>
            </a:r>
            <a:r>
              <a:rPr lang="en-US" sz="2000" dirty="0" smtClean="0">
                <a:latin typeface="+mn-lt"/>
              </a:rPr>
              <a:t>to be assigned to the selected entry point.</a:t>
            </a:r>
          </a:p>
          <a:p>
            <a:pPr marL="342900" indent="-342900">
              <a:defRPr/>
            </a:pPr>
            <a:endParaRPr lang="en-US" sz="2000" dirty="0">
              <a:latin typeface="+mn-lt"/>
            </a:endParaRPr>
          </a:p>
          <a:p>
            <a:pPr marL="342900" indent="-342900">
              <a:defRPr/>
            </a:pP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defRPr/>
            </a:pPr>
            <a:r>
              <a:rPr lang="en-US" sz="2000" dirty="0">
                <a:latin typeface="+mn-lt"/>
                <a:sym typeface="Wingdings" pitchFamily="2" charset="2"/>
              </a:rPr>
              <a:t>     </a:t>
            </a:r>
            <a:r>
              <a:rPr lang="en-US" sz="2000" dirty="0" smtClean="0">
                <a:latin typeface="+mn-lt"/>
              </a:rPr>
              <a:t>The knowledge hierarchy will be translated into entity hierarchies in the Cartridges view.</a:t>
            </a:r>
          </a:p>
          <a:p>
            <a:pPr marL="342900" indent="-342900">
              <a:defRPr/>
            </a:pP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0" y="1736812"/>
            <a:ext cx="41433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12439"/>
            <a:ext cx="3312368" cy="283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Synchronizing</a:t>
            </a:r>
          </a:p>
        </p:txBody>
      </p:sp>
      <p:sp>
        <p:nvSpPr>
          <p:cNvPr id="2867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4460" y="1160749"/>
            <a:ext cx="8569325" cy="900770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When a * appears preceding the Skill Cartridge® name, it needs to be synchronized</a:t>
            </a:r>
          </a:p>
          <a:p>
            <a:pPr eaLnBrk="1" hangingPunct="1"/>
            <a:r>
              <a:rPr lang="en-US" sz="2400" dirty="0" smtClean="0"/>
              <a:t>Right click on the Skill Cartridge® name and select Synchronize Knowledge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574677" y="4869165"/>
            <a:ext cx="8284571" cy="163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latin typeface="+mn-lt"/>
                <a:sym typeface="Wingdings" pitchFamily="2" charset="2"/>
              </a:rPr>
              <a:t>The knowledge is injected into the SC according to the chosen strategy (sync is done when the * disappears)</a:t>
            </a:r>
          </a:p>
          <a:p>
            <a:pPr marL="342900" indent="-342900" algn="l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latin typeface="+mn-lt"/>
                <a:sym typeface="Wingdings" pitchFamily="2" charset="2"/>
              </a:rPr>
              <a:t>The Skill </a:t>
            </a:r>
            <a:r>
              <a:rPr lang="en-US" sz="2200" dirty="0" smtClean="0">
                <a:latin typeface="+mn-lt"/>
                <a:sym typeface="Wingdings" pitchFamily="2" charset="2"/>
              </a:rPr>
              <a:t>Cartridge® </a:t>
            </a:r>
            <a:r>
              <a:rPr lang="en-US" sz="2200" dirty="0">
                <a:latin typeface="+mn-lt"/>
                <a:sym typeface="Wingdings" pitchFamily="2" charset="2"/>
              </a:rPr>
              <a:t>is automatically </a:t>
            </a:r>
            <a:r>
              <a:rPr lang="en-US" sz="2200" dirty="0" smtClean="0">
                <a:latin typeface="+mn-lt"/>
                <a:sym typeface="Wingdings" pitchFamily="2" charset="2"/>
              </a:rPr>
              <a:t>updated on </a:t>
            </a:r>
            <a:r>
              <a:rPr lang="en-US" sz="2200" dirty="0">
                <a:latin typeface="+mn-lt"/>
                <a:sym typeface="Wingdings" pitchFamily="2" charset="2"/>
              </a:rPr>
              <a:t>the </a:t>
            </a:r>
            <a:r>
              <a:rPr lang="en-US" sz="2200" dirty="0" smtClean="0">
                <a:latin typeface="+mn-lt"/>
                <a:sym typeface="Wingdings" pitchFamily="2" charset="2"/>
              </a:rPr>
              <a:t>IDE server </a:t>
            </a:r>
            <a:r>
              <a:rPr lang="en-US" sz="2200" dirty="0">
                <a:latin typeface="+mn-lt"/>
                <a:sym typeface="Wingdings" pitchFamily="2" charset="2"/>
              </a:rPr>
              <a:t>to which the Knowledge </a:t>
            </a:r>
            <a:r>
              <a:rPr lang="en-US" sz="2200" dirty="0" smtClean="0">
                <a:latin typeface="+mn-lt"/>
                <a:sym typeface="Wingdings" pitchFamily="2" charset="2"/>
              </a:rPr>
              <a:t>Editor </a:t>
            </a:r>
            <a:r>
              <a:rPr lang="en-US" sz="2200" dirty="0">
                <a:latin typeface="+mn-lt"/>
                <a:sym typeface="Wingdings" pitchFamily="2" charset="2"/>
              </a:rPr>
              <a:t>is </a:t>
            </a:r>
            <a:r>
              <a:rPr lang="en-US" sz="2200" dirty="0" smtClean="0">
                <a:latin typeface="+mn-lt"/>
                <a:sym typeface="Wingdings" pitchFamily="2" charset="2"/>
              </a:rPr>
              <a:t>connected.</a:t>
            </a:r>
            <a:endParaRPr lang="en-US" sz="2200" dirty="0">
              <a:latin typeface="+mn-lt"/>
              <a:sym typeface="Wingdings" pitchFamily="2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2" y="2803046"/>
            <a:ext cx="2484276" cy="18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72916"/>
            <a:ext cx="32861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Testing Extraction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92" y="1052513"/>
            <a:ext cx="8569325" cy="4572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Run some tests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1557883"/>
            <a:ext cx="58388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5916" y="4113076"/>
            <a:ext cx="4953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3" y="258770"/>
            <a:ext cx="6715744" cy="509587"/>
          </a:xfrm>
        </p:spPr>
        <p:txBody>
          <a:bodyPr/>
          <a:lstStyle/>
          <a:p>
            <a:pPr eaLnBrk="1" hangingPunct="1"/>
            <a:r>
              <a:rPr lang="en-US" dirty="0" smtClean="0"/>
              <a:t>Generating .SCA file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0" y="1232756"/>
            <a:ext cx="8569325" cy="4572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If necessary, generate a Skill Cartridge® archive file</a:t>
            </a:r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351227" y="4689143"/>
            <a:ext cx="8569325" cy="162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100000"/>
              <a:buFont typeface="Wingdings" pitchFamily="2" charset="2"/>
              <a:buChar char="v"/>
            </a:pPr>
            <a:r>
              <a:rPr lang="en-US" sz="2600" dirty="0">
                <a:latin typeface="+mn-lt"/>
                <a:sym typeface="Wingdings" pitchFamily="2" charset="2"/>
              </a:rPr>
              <a:t>A </a:t>
            </a:r>
            <a:r>
              <a:rPr lang="en-US" sz="2600" dirty="0" smtClean="0">
                <a:latin typeface="+mn-lt"/>
                <a:sym typeface="Wingdings" pitchFamily="2" charset="2"/>
              </a:rPr>
              <a:t>.SCA </a:t>
            </a:r>
            <a:r>
              <a:rPr lang="en-US" sz="2600" dirty="0">
                <a:latin typeface="+mn-lt"/>
                <a:sym typeface="Wingdings" pitchFamily="2" charset="2"/>
              </a:rPr>
              <a:t>file that can be installed on any </a:t>
            </a:r>
            <a:r>
              <a:rPr lang="en-US" sz="2600" dirty="0" smtClean="0">
                <a:latin typeface="+mn-lt"/>
                <a:sym typeface="Wingdings" pitchFamily="2" charset="2"/>
              </a:rPr>
              <a:t>IDE server is </a:t>
            </a:r>
            <a:r>
              <a:rPr lang="en-US" sz="2600" dirty="0">
                <a:latin typeface="+mn-lt"/>
                <a:sym typeface="Wingdings" pitchFamily="2" charset="2"/>
              </a:rPr>
              <a:t>generated</a:t>
            </a:r>
          </a:p>
          <a:p>
            <a:pPr marL="742950" lvl="1" indent="-285750" algn="l">
              <a:spcBef>
                <a:spcPct val="20000"/>
              </a:spcBef>
              <a:buClr>
                <a:srgbClr val="FFA521"/>
              </a:buClr>
              <a:buFontTx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NB: If using attributes, the Knowledge Base also needs to be exported</a:t>
            </a:r>
          </a:p>
        </p:txBody>
      </p:sp>
      <p:pic>
        <p:nvPicPr>
          <p:cNvPr id="3072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793" y="2060848"/>
            <a:ext cx="4321175" cy="2182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Attributes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4"/>
            <a:ext cx="8569325" cy="39465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Custom attributes are information that will be propagated with the entity in the output</a:t>
            </a:r>
          </a:p>
          <a:p>
            <a:pPr lvl="1" eaLnBrk="1" hangingPunct="1"/>
            <a:r>
              <a:rPr lang="en-US" dirty="0" smtClean="0"/>
              <a:t>Provided the Skill Cartridge® has the necessary configuration (in its .TSL file)</a:t>
            </a:r>
          </a:p>
          <a:p>
            <a:pPr eaLnBrk="1" hangingPunct="1"/>
            <a:r>
              <a:rPr lang="en-US" sz="2400" dirty="0" smtClean="0"/>
              <a:t>There are four types of attributes</a:t>
            </a:r>
          </a:p>
          <a:p>
            <a:pPr lvl="2" eaLnBrk="1" hangingPunct="1"/>
            <a:r>
              <a:rPr lang="en-US" sz="1800" dirty="0" smtClean="0"/>
              <a:t>String</a:t>
            </a:r>
          </a:p>
          <a:p>
            <a:pPr lvl="2" eaLnBrk="1" hangingPunct="1"/>
            <a:r>
              <a:rPr lang="en-US" sz="1800" dirty="0" smtClean="0"/>
              <a:t>Boolean (Yes/No)</a:t>
            </a:r>
          </a:p>
          <a:p>
            <a:pPr lvl="2" eaLnBrk="1" hangingPunct="1"/>
            <a:r>
              <a:rPr lang="en-US" sz="1800" dirty="0" smtClean="0"/>
              <a:t>Integer</a:t>
            </a:r>
          </a:p>
          <a:p>
            <a:pPr lvl="2" eaLnBrk="1" hangingPunct="1"/>
            <a:r>
              <a:rPr lang="en-US" sz="1800" dirty="0" smtClean="0"/>
              <a:t>Entity</a:t>
            </a:r>
          </a:p>
          <a:p>
            <a:pPr eaLnBrk="1" hangingPunct="1"/>
            <a:r>
              <a:rPr lang="en-US" sz="2400" dirty="0" smtClean="0"/>
              <a:t>Attributes can be added manually or via import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Semantic</a:t>
            </a:r>
            <a:r>
              <a:rPr lang="de-DE" dirty="0" smtClean="0"/>
              <a:t> </a:t>
            </a:r>
            <a:r>
              <a:rPr lang="de-DE" dirty="0" err="1" smtClean="0"/>
              <a:t>Enrichment</a:t>
            </a:r>
            <a:r>
              <a:rPr lang="de-DE" dirty="0" smtClean="0"/>
              <a:t>“: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?</a:t>
            </a:r>
            <a:endParaRPr lang="de-DE" dirty="0"/>
          </a:p>
        </p:txBody>
      </p:sp>
      <p:grpSp>
        <p:nvGrpSpPr>
          <p:cNvPr id="4" name="Gruppieren 35"/>
          <p:cNvGrpSpPr>
            <a:grpSpLocks/>
          </p:cNvGrpSpPr>
          <p:nvPr/>
        </p:nvGrpSpPr>
        <p:grpSpPr bwMode="auto">
          <a:xfrm>
            <a:off x="142875" y="1125538"/>
            <a:ext cx="6013450" cy="2195512"/>
            <a:chOff x="610691" y="1124744"/>
            <a:chExt cx="7705725" cy="273208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0691" y="1124744"/>
              <a:ext cx="6040438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33000"/>
            <a:stretch>
              <a:fillRect/>
            </a:stretch>
          </p:blipFill>
          <p:spPr bwMode="auto">
            <a:xfrm>
              <a:off x="971054" y="1970881"/>
              <a:ext cx="7345362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752354" y="2628106"/>
              <a:ext cx="647700" cy="28892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836241" y="1250156"/>
              <a:ext cx="647700" cy="28892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9" name="AutoShape 7"/>
            <p:cNvCxnSpPr>
              <a:cxnSpLocks noChangeShapeType="1"/>
              <a:stCxn id="8" idx="4"/>
              <a:endCxn id="7" idx="0"/>
            </p:cNvCxnSpPr>
            <p:nvPr/>
          </p:nvCxnSpPr>
          <p:spPr bwMode="auto">
            <a:xfrm rot="16200000" flipH="1">
              <a:off x="2573635" y="1125537"/>
              <a:ext cx="1089025" cy="191611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988766" y="2763044"/>
              <a:ext cx="647700" cy="28892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980704" y="3482181"/>
              <a:ext cx="647700" cy="28892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2" name="AutoShape 10"/>
            <p:cNvCxnSpPr>
              <a:cxnSpLocks noChangeShapeType="1"/>
              <a:stCxn id="8" idx="4"/>
              <a:endCxn id="10" idx="0"/>
            </p:cNvCxnSpPr>
            <p:nvPr/>
          </p:nvCxnSpPr>
          <p:spPr bwMode="auto">
            <a:xfrm rot="16200000" flipH="1">
              <a:off x="2124372" y="1574800"/>
              <a:ext cx="1223963" cy="1152525"/>
            </a:xfrm>
            <a:prstGeom prst="curvedConnector3">
              <a:avLst>
                <a:gd name="adj1" fmla="val 49935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11"/>
            <p:cNvCxnSpPr>
              <a:cxnSpLocks noChangeShapeType="1"/>
              <a:stCxn id="8" idx="4"/>
              <a:endCxn id="11" idx="0"/>
            </p:cNvCxnSpPr>
            <p:nvPr/>
          </p:nvCxnSpPr>
          <p:spPr bwMode="auto">
            <a:xfrm rot="16200000" flipH="1">
              <a:off x="1260773" y="2438399"/>
              <a:ext cx="1943100" cy="14446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7524254" y="2618581"/>
              <a:ext cx="647700" cy="288925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483941" y="1250156"/>
              <a:ext cx="647700" cy="288925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6" name="AutoShape 14"/>
            <p:cNvCxnSpPr>
              <a:cxnSpLocks noChangeShapeType="1"/>
              <a:stCxn id="15" idx="4"/>
              <a:endCxn id="14" idx="0"/>
            </p:cNvCxnSpPr>
            <p:nvPr/>
          </p:nvCxnSpPr>
          <p:spPr bwMode="auto">
            <a:xfrm rot="16200000" flipH="1">
              <a:off x="4788198" y="-441326"/>
              <a:ext cx="1079500" cy="504031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6444754" y="2618581"/>
              <a:ext cx="647700" cy="288925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5220791" y="2618581"/>
              <a:ext cx="647700" cy="288925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9" name="AutoShape 17"/>
            <p:cNvCxnSpPr>
              <a:cxnSpLocks noChangeShapeType="1"/>
              <a:stCxn id="15" idx="4"/>
              <a:endCxn id="17" idx="0"/>
            </p:cNvCxnSpPr>
            <p:nvPr/>
          </p:nvCxnSpPr>
          <p:spPr bwMode="auto">
            <a:xfrm rot="16200000" flipH="1">
              <a:off x="4248448" y="98424"/>
              <a:ext cx="1079500" cy="396081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18"/>
            <p:cNvCxnSpPr>
              <a:cxnSpLocks noChangeShapeType="1"/>
              <a:stCxn id="15" idx="4"/>
              <a:endCxn id="18" idx="0"/>
            </p:cNvCxnSpPr>
            <p:nvPr/>
          </p:nvCxnSpPr>
          <p:spPr bwMode="auto">
            <a:xfrm rot="16200000" flipH="1">
              <a:off x="3636466" y="710406"/>
              <a:ext cx="1079500" cy="273685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1" name="Gruppieren 52"/>
          <p:cNvGrpSpPr>
            <a:grpSpLocks/>
          </p:cNvGrpSpPr>
          <p:nvPr/>
        </p:nvGrpSpPr>
        <p:grpSpPr bwMode="auto">
          <a:xfrm>
            <a:off x="215900" y="3608388"/>
            <a:ext cx="5759450" cy="2844800"/>
            <a:chOff x="755650" y="3393517"/>
            <a:chExt cx="7775575" cy="3671887"/>
          </a:xfrm>
        </p:grpSpPr>
        <p:pic>
          <p:nvPicPr>
            <p:cNvPr id="22" name="Picture 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650" y="3393517"/>
              <a:ext cx="6040438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r="20227" b="12112"/>
            <a:stretch>
              <a:fillRect/>
            </a:stretch>
          </p:blipFill>
          <p:spPr bwMode="auto">
            <a:xfrm>
              <a:off x="2051050" y="4185679"/>
              <a:ext cx="6480175" cy="287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6154738" y="6650748"/>
              <a:ext cx="647700" cy="28892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25" name="AutoShape 7"/>
            <p:cNvCxnSpPr>
              <a:cxnSpLocks noChangeShapeType="1"/>
            </p:cNvCxnSpPr>
            <p:nvPr/>
          </p:nvCxnSpPr>
          <p:spPr bwMode="auto">
            <a:xfrm rot="5400000" flipV="1">
              <a:off x="3014663" y="3144091"/>
              <a:ext cx="2981325" cy="3946524"/>
            </a:xfrm>
            <a:prstGeom prst="curvedConnector3">
              <a:avLst>
                <a:gd name="adj1" fmla="val -9106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4643438" y="4869892"/>
              <a:ext cx="647700" cy="28892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27" name="AutoShape 9"/>
            <p:cNvCxnSpPr>
              <a:cxnSpLocks noChangeShapeType="1"/>
              <a:stCxn id="37" idx="7"/>
              <a:endCxn id="26" idx="0"/>
            </p:cNvCxnSpPr>
            <p:nvPr/>
          </p:nvCxnSpPr>
          <p:spPr bwMode="auto">
            <a:xfrm rot="5400000" flipV="1">
              <a:off x="3105151" y="3007754"/>
              <a:ext cx="1289050" cy="2435225"/>
            </a:xfrm>
            <a:prstGeom prst="curvedConnector3">
              <a:avLst>
                <a:gd name="adj1" fmla="val -2106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3563938" y="5157229"/>
              <a:ext cx="647700" cy="288925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2555875" y="3537979"/>
              <a:ext cx="647700" cy="288925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30" name="AutoShape 12"/>
            <p:cNvCxnSpPr>
              <a:cxnSpLocks noChangeShapeType="1"/>
              <a:stCxn id="29" idx="4"/>
              <a:endCxn id="28" idx="3"/>
            </p:cNvCxnSpPr>
            <p:nvPr/>
          </p:nvCxnSpPr>
          <p:spPr bwMode="auto">
            <a:xfrm rot="16200000" flipH="1">
              <a:off x="2481263" y="4225366"/>
              <a:ext cx="1576388" cy="779463"/>
            </a:xfrm>
            <a:prstGeom prst="curvedConnector3">
              <a:avLst>
                <a:gd name="adj1" fmla="val 117222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2482850" y="5841442"/>
              <a:ext cx="1368425" cy="288925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Oval 14"/>
            <p:cNvSpPr>
              <a:spLocks noChangeArrowheads="1"/>
            </p:cNvSpPr>
            <p:nvPr/>
          </p:nvSpPr>
          <p:spPr bwMode="auto">
            <a:xfrm>
              <a:off x="5362575" y="6128779"/>
              <a:ext cx="647700" cy="288925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33" name="AutoShape 15"/>
            <p:cNvCxnSpPr>
              <a:cxnSpLocks noChangeShapeType="1"/>
              <a:stCxn id="29" idx="4"/>
              <a:endCxn id="31" idx="2"/>
            </p:cNvCxnSpPr>
            <p:nvPr/>
          </p:nvCxnSpPr>
          <p:spPr bwMode="auto">
            <a:xfrm rot="5400000">
              <a:off x="1601788" y="4707966"/>
              <a:ext cx="2159000" cy="396875"/>
            </a:xfrm>
            <a:prstGeom prst="curvedConnector4">
              <a:avLst>
                <a:gd name="adj1" fmla="val 46616"/>
                <a:gd name="adj2" fmla="val 157602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sp>
          <p:nvSpPr>
            <p:cNvPr id="34" name="Oval 16"/>
            <p:cNvSpPr>
              <a:spLocks noChangeArrowheads="1"/>
            </p:cNvSpPr>
            <p:nvPr/>
          </p:nvSpPr>
          <p:spPr bwMode="auto">
            <a:xfrm>
              <a:off x="5198837" y="5197008"/>
              <a:ext cx="647700" cy="28892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35" name="AutoShape 17"/>
            <p:cNvCxnSpPr>
              <a:cxnSpLocks noChangeShapeType="1"/>
              <a:stCxn id="37" idx="7"/>
              <a:endCxn id="34" idx="0"/>
            </p:cNvCxnSpPr>
            <p:nvPr/>
          </p:nvCxnSpPr>
          <p:spPr bwMode="auto">
            <a:xfrm rot="16200000" flipH="1">
              <a:off x="3219214" y="2893536"/>
              <a:ext cx="1616717" cy="2990228"/>
            </a:xfrm>
            <a:prstGeom prst="curvedConnector3">
              <a:avLst>
                <a:gd name="adj1" fmla="val -20868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18"/>
            <p:cNvCxnSpPr>
              <a:cxnSpLocks noChangeShapeType="1"/>
              <a:stCxn id="29" idx="4"/>
              <a:endCxn id="32" idx="1"/>
            </p:cNvCxnSpPr>
            <p:nvPr/>
          </p:nvCxnSpPr>
          <p:spPr bwMode="auto">
            <a:xfrm rot="16200000" flipH="1">
              <a:off x="2996406" y="3710223"/>
              <a:ext cx="2344738" cy="2578100"/>
            </a:xfrm>
            <a:prstGeom prst="curvedConnector3">
              <a:avLst>
                <a:gd name="adj1" fmla="val 49088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sp>
          <p:nvSpPr>
            <p:cNvPr id="37" name="Oval 6"/>
            <p:cNvSpPr>
              <a:spLocks noChangeArrowheads="1"/>
            </p:cNvSpPr>
            <p:nvPr/>
          </p:nvSpPr>
          <p:spPr bwMode="auto">
            <a:xfrm>
              <a:off x="1979613" y="3537979"/>
              <a:ext cx="647700" cy="28892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8" name="Gruppieren 62"/>
          <p:cNvGrpSpPr>
            <a:grpSpLocks/>
          </p:cNvGrpSpPr>
          <p:nvPr/>
        </p:nvGrpSpPr>
        <p:grpSpPr bwMode="auto">
          <a:xfrm>
            <a:off x="5040313" y="3540125"/>
            <a:ext cx="4106862" cy="2805113"/>
            <a:chOff x="357188" y="1019175"/>
            <a:chExt cx="6962775" cy="4283075"/>
          </a:xfrm>
        </p:grpSpPr>
        <p:pic>
          <p:nvPicPr>
            <p:cNvPr id="39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5313" y="1019175"/>
              <a:ext cx="6724650" cy="428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" name="Group 8"/>
            <p:cNvGrpSpPr>
              <a:grpSpLocks/>
            </p:cNvGrpSpPr>
            <p:nvPr/>
          </p:nvGrpSpPr>
          <p:grpSpPr bwMode="auto">
            <a:xfrm>
              <a:off x="1387475" y="1560514"/>
              <a:ext cx="1828800" cy="1252538"/>
              <a:chOff x="987" y="872"/>
              <a:chExt cx="1152" cy="789"/>
            </a:xfrm>
          </p:grpSpPr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987" y="921"/>
                <a:ext cx="1152" cy="740"/>
              </a:xfrm>
              <a:custGeom>
                <a:avLst/>
                <a:gdLst>
                  <a:gd name="T0" fmla="*/ 2769 w 1035"/>
                  <a:gd name="T1" fmla="*/ 0 h 816"/>
                  <a:gd name="T2" fmla="*/ 5284 w 1035"/>
                  <a:gd name="T3" fmla="*/ 29 h 816"/>
                  <a:gd name="T4" fmla="*/ 0 w 1035"/>
                  <a:gd name="T5" fmla="*/ 171 h 816"/>
                  <a:gd name="T6" fmla="*/ 0 60000 65536"/>
                  <a:gd name="T7" fmla="*/ 0 60000 65536"/>
                  <a:gd name="T8" fmla="*/ 0 60000 65536"/>
                  <a:gd name="T9" fmla="*/ 0 w 1035"/>
                  <a:gd name="T10" fmla="*/ 0 h 816"/>
                  <a:gd name="T11" fmla="*/ 1035 w 1035"/>
                  <a:gd name="T12" fmla="*/ 816 h 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35" h="816">
                    <a:moveTo>
                      <a:pt x="499" y="0"/>
                    </a:moveTo>
                    <a:cubicBezTo>
                      <a:pt x="767" y="0"/>
                      <a:pt x="1035" y="0"/>
                      <a:pt x="952" y="136"/>
                    </a:cubicBezTo>
                    <a:cubicBezTo>
                      <a:pt x="869" y="272"/>
                      <a:pt x="434" y="544"/>
                      <a:pt x="0" y="816"/>
                    </a:cubicBez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Rectangle 10"/>
              <p:cNvSpPr>
                <a:spLocks noChangeArrowheads="1"/>
              </p:cNvSpPr>
              <p:nvPr/>
            </p:nvSpPr>
            <p:spPr bwMode="auto">
              <a:xfrm>
                <a:off x="1256" y="872"/>
                <a:ext cx="286" cy="91"/>
              </a:xfrm>
              <a:prstGeom prst="rect">
                <a:avLst/>
              </a:prstGeom>
              <a:solidFill>
                <a:srgbClr val="339966">
                  <a:alpha val="25882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1" name="Group 11"/>
            <p:cNvGrpSpPr>
              <a:grpSpLocks/>
            </p:cNvGrpSpPr>
            <p:nvPr/>
          </p:nvGrpSpPr>
          <p:grpSpPr bwMode="auto">
            <a:xfrm>
              <a:off x="357188" y="1574796"/>
              <a:ext cx="1524000" cy="2909877"/>
              <a:chOff x="293" y="872"/>
              <a:chExt cx="960" cy="2241"/>
            </a:xfrm>
          </p:grpSpPr>
          <p:sp>
            <p:nvSpPr>
              <p:cNvPr id="44" name="Rectangle 12"/>
              <p:cNvSpPr>
                <a:spLocks noChangeArrowheads="1"/>
              </p:cNvSpPr>
              <p:nvPr/>
            </p:nvSpPr>
            <p:spPr bwMode="auto">
              <a:xfrm>
                <a:off x="1005" y="872"/>
                <a:ext cx="248" cy="91"/>
              </a:xfrm>
              <a:prstGeom prst="rect">
                <a:avLst/>
              </a:prstGeom>
              <a:solidFill>
                <a:srgbClr val="FF0000">
                  <a:alpha val="25882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" name="Freeform 13"/>
              <p:cNvSpPr>
                <a:spLocks/>
              </p:cNvSpPr>
              <p:nvPr/>
            </p:nvSpPr>
            <p:spPr bwMode="auto">
              <a:xfrm>
                <a:off x="293" y="960"/>
                <a:ext cx="714" cy="2153"/>
              </a:xfrm>
              <a:custGeom>
                <a:avLst/>
                <a:gdLst>
                  <a:gd name="T0" fmla="*/ 481 w 733"/>
                  <a:gd name="T1" fmla="*/ 0 h 2177"/>
                  <a:gd name="T2" fmla="*/ 37 w 733"/>
                  <a:gd name="T3" fmla="*/ 912 h 2177"/>
                  <a:gd name="T4" fmla="*/ 274 w 733"/>
                  <a:gd name="T5" fmla="*/ 1824 h 2177"/>
                  <a:gd name="T6" fmla="*/ 0 60000 65536"/>
                  <a:gd name="T7" fmla="*/ 0 60000 65536"/>
                  <a:gd name="T8" fmla="*/ 0 60000 65536"/>
                  <a:gd name="T9" fmla="*/ 0 w 733"/>
                  <a:gd name="T10" fmla="*/ 0 h 2177"/>
                  <a:gd name="T11" fmla="*/ 733 w 733"/>
                  <a:gd name="T12" fmla="*/ 2177 h 21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3" h="2177">
                    <a:moveTo>
                      <a:pt x="733" y="0"/>
                    </a:moveTo>
                    <a:cubicBezTo>
                      <a:pt x="419" y="363"/>
                      <a:pt x="106" y="726"/>
                      <a:pt x="53" y="1089"/>
                    </a:cubicBezTo>
                    <a:cubicBezTo>
                      <a:pt x="0" y="1452"/>
                      <a:pt x="208" y="1814"/>
                      <a:pt x="416" y="2177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pic>
          <p:nvPicPr>
            <p:cNvPr id="42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4475" y="2181225"/>
              <a:ext cx="4465638" cy="283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32175" y="2036763"/>
              <a:ext cx="3311525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Legende mit Linie 1 (Rahmen und Markierungsleiste) 47"/>
          <p:cNvSpPr/>
          <p:nvPr/>
        </p:nvSpPr>
        <p:spPr>
          <a:xfrm>
            <a:off x="6732588" y="5589240"/>
            <a:ext cx="2232025" cy="850610"/>
          </a:xfrm>
          <a:prstGeom prst="accentBorderCallout1">
            <a:avLst>
              <a:gd name="adj1" fmla="val 23829"/>
              <a:gd name="adj2" fmla="val -3417"/>
              <a:gd name="adj3" fmla="val -78547"/>
              <a:gd name="adj4" fmla="val -34299"/>
            </a:avLst>
          </a:prstGeom>
          <a:solidFill>
            <a:srgbClr val="FF9900"/>
          </a:solidFill>
          <a:ln w="3175">
            <a:solidFill>
              <a:schemeClr val="tx1"/>
            </a:solidFill>
          </a:ln>
          <a:effectLst>
            <a:outerShdw blurRad="139700" dist="88900" dir="28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de-DE" sz="1600" b="1" dirty="0" smtClean="0">
                <a:solidFill>
                  <a:schemeClr val="bg1"/>
                </a:solidFill>
              </a:rPr>
              <a:t>This </a:t>
            </a:r>
            <a:r>
              <a:rPr lang="de-DE" sz="1600" b="1" dirty="0" err="1" smtClean="0">
                <a:solidFill>
                  <a:schemeClr val="bg1"/>
                </a:solidFill>
              </a:rPr>
              <a:t>allows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new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kinds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of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analysis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and</a:t>
            </a:r>
            <a:r>
              <a:rPr lang="de-DE" sz="1600" b="1" dirty="0" smtClean="0">
                <a:solidFill>
                  <a:schemeClr val="bg1"/>
                </a:solidFill>
              </a:rPr>
              <a:t> quicker </a:t>
            </a:r>
            <a:r>
              <a:rPr lang="de-DE" sz="1600" b="1" dirty="0" err="1" smtClean="0">
                <a:solidFill>
                  <a:schemeClr val="bg1"/>
                </a:solidFill>
              </a:rPr>
              <a:t>insights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49" name="Legende mit Linie 1 (Rahmen und Markierungsleiste) 48"/>
          <p:cNvSpPr/>
          <p:nvPr/>
        </p:nvSpPr>
        <p:spPr>
          <a:xfrm>
            <a:off x="2735263" y="3500438"/>
            <a:ext cx="2484437" cy="1080690"/>
          </a:xfrm>
          <a:prstGeom prst="accentBorderCallout1">
            <a:avLst>
              <a:gd name="adj1" fmla="val 23829"/>
              <a:gd name="adj2" fmla="val -3417"/>
              <a:gd name="adj3" fmla="val 127691"/>
              <a:gd name="adj4" fmla="val -27409"/>
            </a:avLst>
          </a:prstGeom>
          <a:solidFill>
            <a:srgbClr val="FF9900"/>
          </a:solidFill>
          <a:ln w="3175">
            <a:solidFill>
              <a:schemeClr val="tx1"/>
            </a:solidFill>
          </a:ln>
          <a:effectLst>
            <a:outerShdw blurRad="139700" dist="88900" dir="28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de-DE" sz="1800" b="1" dirty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Searching</a:t>
            </a:r>
            <a:r>
              <a:rPr lang="de-DE" sz="1400" b="1" dirty="0" smtClean="0">
                <a:solidFill>
                  <a:schemeClr val="bg1"/>
                </a:solidFill>
              </a:rPr>
              <a:t> on </a:t>
            </a:r>
            <a:r>
              <a:rPr lang="de-DE" sz="1400" b="1" dirty="0" err="1" smtClean="0">
                <a:solidFill>
                  <a:schemeClr val="bg1"/>
                </a:solidFill>
              </a:rPr>
              <a:t>enriched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content</a:t>
            </a:r>
            <a:r>
              <a:rPr lang="de-DE" sz="1400" b="1" dirty="0" smtClean="0">
                <a:solidFill>
                  <a:schemeClr val="bg1"/>
                </a:solidFill>
              </a:rPr>
              <a:t>: The  </a:t>
            </a:r>
            <a:r>
              <a:rPr lang="de-DE" sz="1400" b="1" dirty="0" err="1" smtClean="0">
                <a:solidFill>
                  <a:schemeClr val="bg1"/>
                </a:solidFill>
              </a:rPr>
              <a:t>documents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now</a:t>
            </a:r>
            <a:r>
              <a:rPr lang="de-DE" sz="1400" b="1" dirty="0" smtClean="0">
                <a:solidFill>
                  <a:schemeClr val="bg1"/>
                </a:solidFill>
              </a:rPr>
              <a:t> „</a:t>
            </a:r>
            <a:r>
              <a:rPr lang="de-DE" sz="1400" b="1" dirty="0" err="1" smtClean="0">
                <a:solidFill>
                  <a:schemeClr val="bg1"/>
                </a:solidFill>
              </a:rPr>
              <a:t>know</a:t>
            </a:r>
            <a:r>
              <a:rPr lang="de-DE" sz="1400" b="1" dirty="0" smtClean="0">
                <a:solidFill>
                  <a:schemeClr val="bg1"/>
                </a:solidFill>
              </a:rPr>
              <a:t>“ </a:t>
            </a:r>
            <a:r>
              <a:rPr lang="de-DE" sz="1400" b="1" dirty="0" err="1" smtClean="0">
                <a:solidFill>
                  <a:schemeClr val="bg1"/>
                </a:solidFill>
              </a:rPr>
              <a:t>that</a:t>
            </a:r>
            <a:r>
              <a:rPr lang="de-DE" sz="1400" b="1" dirty="0" smtClean="0">
                <a:solidFill>
                  <a:schemeClr val="bg1"/>
                </a:solidFill>
              </a:rPr>
              <a:t> Novartis </a:t>
            </a:r>
            <a:r>
              <a:rPr lang="de-DE" sz="1400" b="1" dirty="0" err="1" smtClean="0">
                <a:solidFill>
                  <a:schemeClr val="bg1"/>
                </a:solidFill>
              </a:rPr>
              <a:t>is</a:t>
            </a:r>
            <a:r>
              <a:rPr lang="de-DE" sz="1400" b="1" dirty="0" smtClean="0">
                <a:solidFill>
                  <a:schemeClr val="bg1"/>
                </a:solidFill>
              </a:rPr>
              <a:t> a </a:t>
            </a:r>
            <a:r>
              <a:rPr lang="de-DE" sz="1400" b="1" dirty="0" err="1" smtClean="0">
                <a:solidFill>
                  <a:schemeClr val="bg1"/>
                </a:solidFill>
              </a:rPr>
              <a:t>company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and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Gleevec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is</a:t>
            </a:r>
            <a:r>
              <a:rPr lang="de-DE" sz="1400" b="1" dirty="0" smtClean="0">
                <a:solidFill>
                  <a:schemeClr val="bg1"/>
                </a:solidFill>
              </a:rPr>
              <a:t> a </a:t>
            </a:r>
            <a:r>
              <a:rPr lang="de-DE" sz="1400" b="1" dirty="0" err="1" smtClean="0">
                <a:solidFill>
                  <a:schemeClr val="bg1"/>
                </a:solidFill>
              </a:rPr>
              <a:t>drug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0" name="Legende mit Linie 1 (Rahmen und Markierungsleiste) 49"/>
          <p:cNvSpPr/>
          <p:nvPr/>
        </p:nvSpPr>
        <p:spPr>
          <a:xfrm>
            <a:off x="5256213" y="1052513"/>
            <a:ext cx="2556147" cy="576287"/>
          </a:xfrm>
          <a:prstGeom prst="accentBorderCallout1">
            <a:avLst>
              <a:gd name="adj1" fmla="val 23829"/>
              <a:gd name="adj2" fmla="val -3417"/>
              <a:gd name="adj3" fmla="val 211079"/>
              <a:gd name="adj4" fmla="val -52323"/>
            </a:avLst>
          </a:prstGeom>
          <a:solidFill>
            <a:srgbClr val="FF9900"/>
          </a:solidFill>
          <a:ln w="3175">
            <a:solidFill>
              <a:schemeClr val="tx1"/>
            </a:solidFill>
          </a:ln>
          <a:effectLst>
            <a:outerShdw blurRad="139700" dist="88900" dir="28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>
              <a:defRPr/>
            </a:pPr>
            <a:r>
              <a:rPr lang="de-DE" sz="1800" b="1" dirty="0" smtClean="0">
                <a:solidFill>
                  <a:schemeClr val="bg1"/>
                </a:solidFill>
              </a:rPr>
              <a:t>Simple </a:t>
            </a:r>
            <a:r>
              <a:rPr lang="de-DE" sz="1800" b="1" dirty="0" err="1" smtClean="0">
                <a:solidFill>
                  <a:schemeClr val="bg1"/>
                </a:solidFill>
              </a:rPr>
              <a:t>string</a:t>
            </a:r>
            <a:r>
              <a:rPr lang="de-DE" sz="1800" b="1" dirty="0" smtClean="0">
                <a:solidFill>
                  <a:schemeClr val="bg1"/>
                </a:solidFill>
              </a:rPr>
              <a:t> </a:t>
            </a:r>
            <a:r>
              <a:rPr lang="de-DE" sz="1800" b="1" dirty="0" err="1" smtClean="0">
                <a:solidFill>
                  <a:schemeClr val="bg1"/>
                </a:solidFill>
              </a:rPr>
              <a:t>search</a:t>
            </a:r>
            <a:r>
              <a:rPr lang="de-DE" sz="1800" b="1" dirty="0" smtClean="0">
                <a:solidFill>
                  <a:schemeClr val="bg1"/>
                </a:solidFill>
              </a:rPr>
              <a:t>: </a:t>
            </a:r>
            <a:r>
              <a:rPr lang="de-DE" sz="1800" b="1" dirty="0" err="1" smtClean="0">
                <a:solidFill>
                  <a:schemeClr val="bg1"/>
                </a:solidFill>
              </a:rPr>
              <a:t>Is</a:t>
            </a:r>
            <a:r>
              <a:rPr lang="de-DE" sz="1800" b="1" dirty="0" smtClean="0">
                <a:solidFill>
                  <a:schemeClr val="bg1"/>
                </a:solidFill>
              </a:rPr>
              <a:t> </a:t>
            </a:r>
            <a:r>
              <a:rPr lang="de-DE" sz="1800" b="1" dirty="0" err="1" smtClean="0">
                <a:solidFill>
                  <a:schemeClr val="bg1"/>
                </a:solidFill>
              </a:rPr>
              <a:t>that</a:t>
            </a:r>
            <a:r>
              <a:rPr lang="de-DE" sz="1800" b="1" dirty="0" smtClean="0">
                <a:solidFill>
                  <a:schemeClr val="bg1"/>
                </a:solidFill>
              </a:rPr>
              <a:t> </a:t>
            </a:r>
            <a:r>
              <a:rPr lang="de-DE" sz="1800" b="1" dirty="0" err="1" smtClean="0">
                <a:solidFill>
                  <a:schemeClr val="bg1"/>
                </a:solidFill>
              </a:rPr>
              <a:t>sufficient</a:t>
            </a:r>
            <a:r>
              <a:rPr lang="de-DE" sz="1800" b="1" dirty="0" smtClean="0">
                <a:solidFill>
                  <a:schemeClr val="bg1"/>
                </a:solidFill>
              </a:rPr>
              <a:t>? </a:t>
            </a:r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77491"/>
            <a:ext cx="47053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636" y="3135424"/>
            <a:ext cx="23145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Attributes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0" y="1124745"/>
            <a:ext cx="8569325" cy="117475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To add an attribute manually, right click on an entity (leaves will inherit the attribute)</a:t>
            </a:r>
          </a:p>
          <a:p>
            <a:pPr eaLnBrk="1" hangingPunct="1"/>
            <a:r>
              <a:rPr lang="en-US" sz="2000" dirty="0" smtClean="0"/>
              <a:t>Configure the attribute to add</a:t>
            </a:r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395290" y="4916492"/>
            <a:ext cx="676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100000"/>
              <a:buFont typeface="Wingdings" pitchFamily="2" charset="2"/>
              <a:buChar char="v"/>
            </a:pPr>
            <a:r>
              <a:rPr lang="en-US" sz="2000" dirty="0">
                <a:latin typeface="+mn-lt"/>
                <a:sym typeface="Wingdings" pitchFamily="2" charset="2"/>
              </a:rPr>
              <a:t>The </a:t>
            </a:r>
            <a:r>
              <a:rPr lang="en-US" sz="2000" dirty="0" smtClean="0">
                <a:latin typeface="+mn-lt"/>
                <a:sym typeface="Wingdings" pitchFamily="2" charset="2"/>
              </a:rPr>
              <a:t>attribute </a:t>
            </a:r>
            <a:r>
              <a:rPr lang="en-US" sz="2000" dirty="0">
                <a:latin typeface="+mn-lt"/>
                <a:sym typeface="Wingdings" pitchFamily="2" charset="2"/>
              </a:rPr>
              <a:t>is added to the knowledge</a:t>
            </a:r>
          </a:p>
        </p:txBody>
      </p:sp>
      <p:sp>
        <p:nvSpPr>
          <p:cNvPr id="35850" name="AutoShape 12"/>
          <p:cNvSpPr>
            <a:spLocks noChangeArrowheads="1"/>
          </p:cNvSpPr>
          <p:nvPr/>
        </p:nvSpPr>
        <p:spPr bwMode="auto">
          <a:xfrm>
            <a:off x="4040253" y="3573020"/>
            <a:ext cx="504825" cy="287337"/>
          </a:xfrm>
          <a:prstGeom prst="rightArrow">
            <a:avLst>
              <a:gd name="adj1" fmla="val 50000"/>
              <a:gd name="adj2" fmla="val 43923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051722" y="3501008"/>
            <a:ext cx="1150937" cy="215900"/>
          </a:xfrm>
          <a:prstGeom prst="rect">
            <a:avLst/>
          </a:prstGeom>
          <a:noFill/>
          <a:ln>
            <a:solidFill>
              <a:srgbClr val="FFA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636" y="5236909"/>
            <a:ext cx="5958235" cy="157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Attributes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57488"/>
            <a:ext cx="834849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latin typeface="+mn-lt"/>
                <a:sym typeface="Wingdings" pitchFamily="2" charset="2"/>
              </a:rPr>
              <a:t>The </a:t>
            </a:r>
            <a:r>
              <a:rPr lang="en-US" dirty="0" smtClean="0">
                <a:latin typeface="+mn-lt"/>
                <a:sym typeface="Wingdings" pitchFamily="2" charset="2"/>
              </a:rPr>
              <a:t>new attribute </a:t>
            </a:r>
            <a:r>
              <a:rPr lang="en-US" dirty="0">
                <a:latin typeface="+mn-lt"/>
                <a:sym typeface="Wingdings" pitchFamily="2" charset="2"/>
              </a:rPr>
              <a:t>is </a:t>
            </a:r>
            <a:r>
              <a:rPr lang="en-US" dirty="0" smtClean="0">
                <a:latin typeface="+mn-lt"/>
                <a:sym typeface="Wingdings" pitchFamily="2" charset="2"/>
              </a:rPr>
              <a:t>now part of the extraction result. </a:t>
            </a:r>
            <a:endParaRPr lang="en-US" dirty="0">
              <a:latin typeface="+mn-lt"/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expressions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3" y="1124744"/>
            <a:ext cx="8713093" cy="54919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b="1" dirty="0" smtClean="0"/>
              <a:t>expression</a:t>
            </a:r>
            <a:r>
              <a:rPr lang="en-US" sz="2400" dirty="0" smtClean="0"/>
              <a:t> column allows the use of simple Skill Cartridge® expressions for entity recognition</a:t>
            </a:r>
          </a:p>
          <a:p>
            <a:pPr lvl="1" eaLnBrk="1" hangingPunct="1">
              <a:lnSpc>
                <a:spcPct val="90000"/>
              </a:lnSpc>
              <a:buClr>
                <a:srgbClr val="FFA521"/>
              </a:buClr>
            </a:pPr>
            <a:r>
              <a:rPr lang="en-US" sz="2200" dirty="0" smtClean="0"/>
              <a:t>When using the “expression” column, the normalized form is NO LONGER used for the extraction (it is still the name of the entity)</a:t>
            </a:r>
          </a:p>
          <a:p>
            <a:pPr lvl="1" eaLnBrk="1" hangingPunct="1">
              <a:lnSpc>
                <a:spcPct val="90000"/>
              </a:lnSpc>
              <a:buClr>
                <a:srgbClr val="FFA521"/>
              </a:buClr>
            </a:pPr>
            <a:r>
              <a:rPr lang="en-US" sz="2200" dirty="0" smtClean="0"/>
              <a:t>The strategy used for this type DOES NOT apply to the expression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</a:pPr>
            <a:r>
              <a:rPr lang="en-US" sz="2400" dirty="0" smtClean="0"/>
              <a:t>Can be used for</a:t>
            </a:r>
          </a:p>
          <a:p>
            <a:pPr lvl="1" eaLnBrk="1" hangingPunct="1">
              <a:lnSpc>
                <a:spcPct val="90000"/>
              </a:lnSpc>
              <a:buClr>
                <a:srgbClr val="FFA521"/>
              </a:buClr>
            </a:pPr>
            <a:r>
              <a:rPr lang="en-US" sz="2200" dirty="0" smtClean="0"/>
              <a:t>Variant factoring</a:t>
            </a:r>
          </a:p>
          <a:p>
            <a:pPr eaLnBrk="1" hangingPunct="1">
              <a:lnSpc>
                <a:spcPct val="90000"/>
              </a:lnSpc>
              <a:buClr>
                <a:srgbClr val="FFA521"/>
              </a:buClr>
              <a:buNone/>
            </a:pPr>
            <a:r>
              <a:rPr lang="en-US" sz="1600" dirty="0" smtClean="0">
                <a:solidFill>
                  <a:srgbClr val="FFA521"/>
                </a:solidFill>
              </a:rPr>
              <a:t>		Hillary Clinton, Hillary Rodham Clinton, Senator Clinton, Senator Hillary Clinton, Senator 	Hillary R. Clinton,… </a:t>
            </a:r>
          </a:p>
          <a:p>
            <a:pPr eaLnBrk="1" hangingPunct="1">
              <a:lnSpc>
                <a:spcPct val="90000"/>
              </a:lnSpc>
              <a:buClr>
                <a:srgbClr val="FFA521"/>
              </a:buClr>
              <a:buNone/>
            </a:pPr>
            <a:r>
              <a:rPr lang="en-US" sz="1600" dirty="0" smtClean="0"/>
              <a:t>		</a:t>
            </a:r>
            <a:r>
              <a:rPr lang="en-US" sz="2200" dirty="0" smtClean="0">
                <a:solidFill>
                  <a:srgbClr val="4D4D4D"/>
                </a:solidFill>
              </a:rPr>
              <a:t>can be written more in a more compact form :</a:t>
            </a:r>
          </a:p>
          <a:p>
            <a:pPr eaLnBrk="1" hangingPunct="1">
              <a:lnSpc>
                <a:spcPct val="90000"/>
              </a:lnSpc>
              <a:buClr>
                <a:srgbClr val="FFA521"/>
              </a:buClr>
              <a:buNone/>
            </a:pPr>
            <a:r>
              <a:rPr lang="en-US" sz="1600" dirty="0" smtClean="0">
                <a:solidFill>
                  <a:srgbClr val="FFA521"/>
                </a:solidFill>
              </a:rPr>
              <a:t>		(</a:t>
            </a:r>
            <a:r>
              <a:rPr lang="en-US" sz="1600" dirty="0" err="1" smtClean="0">
                <a:solidFill>
                  <a:srgbClr val="FFA521"/>
                </a:solidFill>
              </a:rPr>
              <a:t>Sen|Senator</a:t>
            </a:r>
            <a:r>
              <a:rPr lang="en-US" sz="1600" dirty="0" smtClean="0">
                <a:solidFill>
                  <a:srgbClr val="FFA521"/>
                </a:solidFill>
              </a:rPr>
              <a:t>)? / (</a:t>
            </a:r>
            <a:r>
              <a:rPr lang="en-US" sz="1600" dirty="0" err="1" smtClean="0">
                <a:solidFill>
                  <a:srgbClr val="FFA521"/>
                </a:solidFill>
              </a:rPr>
              <a:t>Hillary|H</a:t>
            </a:r>
            <a:r>
              <a:rPr lang="en-US" sz="1600" dirty="0" smtClean="0">
                <a:solidFill>
                  <a:srgbClr val="FFA521"/>
                </a:solidFill>
              </a:rPr>
              <a:t>)/ (</a:t>
            </a:r>
            <a:r>
              <a:rPr lang="en-US" sz="1600" dirty="0" err="1" smtClean="0">
                <a:solidFill>
                  <a:srgbClr val="FFA521"/>
                </a:solidFill>
              </a:rPr>
              <a:t>Rodham|R</a:t>
            </a:r>
            <a:r>
              <a:rPr lang="en-US" sz="1600" dirty="0" smtClean="0">
                <a:solidFill>
                  <a:srgbClr val="FFA521"/>
                </a:solidFill>
              </a:rPr>
              <a:t>)?/Clinton</a:t>
            </a:r>
          </a:p>
          <a:p>
            <a:pPr lvl="1" eaLnBrk="1" hangingPunct="1">
              <a:lnSpc>
                <a:spcPct val="90000"/>
              </a:lnSpc>
              <a:buClr>
                <a:srgbClr val="FFA521"/>
              </a:buClr>
            </a:pPr>
            <a:r>
              <a:rPr lang="en-US" sz="2200" dirty="0" smtClean="0"/>
              <a:t>Creation of exceptions to the type strategy</a:t>
            </a:r>
          </a:p>
          <a:p>
            <a:pPr lvl="1" eaLnBrk="1" hangingPunct="1">
              <a:lnSpc>
                <a:spcPct val="90000"/>
              </a:lnSpc>
              <a:buClr>
                <a:srgbClr val="FFA521"/>
              </a:buClr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	Acronyms for instance which need to be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CasePreserve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-Form, when company names will be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CasePreserveFirst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-form</a:t>
            </a:r>
          </a:p>
        </p:txBody>
      </p:sp>
      <p:pic>
        <p:nvPicPr>
          <p:cNvPr id="4" name="Image 3" descr="icon-war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6" y="1988840"/>
            <a:ext cx="692696" cy="6926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expressions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227" y="1088745"/>
            <a:ext cx="8569325" cy="8223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To create an expression, right-click on the chosen entity and choose Create new attribute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6" y="2564904"/>
            <a:ext cx="2628900" cy="2228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3491882" y="3465006"/>
            <a:ext cx="504825" cy="287338"/>
          </a:xfrm>
          <a:prstGeom prst="rightArrow">
            <a:avLst>
              <a:gd name="adj1" fmla="val 50000"/>
              <a:gd name="adj2" fmla="val 43923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95292" y="5343530"/>
            <a:ext cx="8569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50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  <a:sym typeface="Wingdings" pitchFamily="2" charset="2"/>
              </a:rPr>
              <a:t>Choose Expression </a:t>
            </a:r>
            <a:r>
              <a:rPr lang="en-US" sz="2400" dirty="0">
                <a:latin typeface="+mn-lt"/>
                <a:sym typeface="Wingdings" pitchFamily="2" charset="2"/>
              </a:rPr>
              <a:t>and confirm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989" y="1916834"/>
            <a:ext cx="4090971" cy="33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expressions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76772"/>
            <a:ext cx="8821104" cy="468052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Skill Cartridge® syntax for expressions</a:t>
            </a:r>
          </a:p>
          <a:p>
            <a:pPr lvl="1" eaLnBrk="1" hangingPunct="1"/>
            <a:r>
              <a:rPr lang="en-US" sz="1600" dirty="0" smtClean="0"/>
              <a:t>Within an expression, words are coordinated by “/”</a:t>
            </a:r>
          </a:p>
          <a:p>
            <a:pPr lvl="2" eaLnBrk="1" hangingPunct="1"/>
            <a:r>
              <a:rPr lang="en-US" sz="1600" dirty="0" err="1" smtClean="0">
                <a:latin typeface="+mn-lt"/>
              </a:rPr>
              <a:t>Sanofi</a:t>
            </a:r>
            <a:r>
              <a:rPr lang="en-US" sz="1600" dirty="0" smtClean="0">
                <a:latin typeface="+mn-lt"/>
              </a:rPr>
              <a:t> / Aventis</a:t>
            </a:r>
          </a:p>
          <a:p>
            <a:pPr lvl="1" eaLnBrk="1" hangingPunct="1"/>
            <a:r>
              <a:rPr lang="en-US" sz="1600" dirty="0" smtClean="0"/>
              <a:t>Several expressions are separated by “|”</a:t>
            </a:r>
          </a:p>
          <a:p>
            <a:pPr lvl="2" eaLnBrk="1" hangingPunct="1"/>
            <a:r>
              <a:rPr lang="en-US" sz="1600" dirty="0" err="1" smtClean="0">
                <a:latin typeface="+mn-lt"/>
              </a:rPr>
              <a:t>Sanofi</a:t>
            </a:r>
            <a:r>
              <a:rPr lang="en-US" sz="1600" dirty="0" smtClean="0">
                <a:latin typeface="+mn-lt"/>
              </a:rPr>
              <a:t> / Aventis | Aventis | </a:t>
            </a:r>
            <a:r>
              <a:rPr lang="en-US" sz="1600" dirty="0" err="1" smtClean="0">
                <a:latin typeface="+mn-lt"/>
              </a:rPr>
              <a:t>Sanofi</a:t>
            </a:r>
            <a:endParaRPr lang="en-US" sz="1600" dirty="0" smtClean="0">
              <a:latin typeface="+mn-lt"/>
            </a:endParaRPr>
          </a:p>
          <a:p>
            <a:pPr lvl="1" eaLnBrk="1" hangingPunct="1"/>
            <a:r>
              <a:rPr lang="en-US" sz="1600" dirty="0" smtClean="0"/>
              <a:t>Regular expressions can be used</a:t>
            </a:r>
          </a:p>
          <a:p>
            <a:pPr lvl="2" eaLnBrk="1" hangingPunct="1"/>
            <a:r>
              <a:rPr lang="en-US" sz="1600" dirty="0" smtClean="0">
                <a:latin typeface="+mn-lt"/>
              </a:rPr>
              <a:t>? </a:t>
            </a:r>
            <a:r>
              <a:rPr lang="en-US" sz="1600" dirty="0" smtClean="0">
                <a:latin typeface="+mn-lt"/>
                <a:sym typeface="Wingdings" pitchFamily="2" charset="2"/>
              </a:rPr>
              <a:t> 0 or one occurrence (term is optional)</a:t>
            </a:r>
          </a:p>
          <a:p>
            <a:pPr lvl="2" eaLnBrk="1" hangingPunct="1"/>
            <a:r>
              <a:rPr lang="en-US" sz="1600" dirty="0" smtClean="0">
                <a:latin typeface="+mn-lt"/>
              </a:rPr>
              <a:t>* </a:t>
            </a:r>
            <a:r>
              <a:rPr lang="en-US" sz="1600" dirty="0" smtClean="0">
                <a:latin typeface="+mn-lt"/>
                <a:sym typeface="Wingdings" pitchFamily="2" charset="2"/>
              </a:rPr>
              <a:t> 0 or more occurrences (ex: ASCO (20[0-9][0-9])*  ASCO, ASCO 2008 2009 2095)</a:t>
            </a:r>
          </a:p>
          <a:p>
            <a:pPr lvl="2" eaLnBrk="1" hangingPunct="1"/>
            <a:r>
              <a:rPr lang="en-US" sz="1600" dirty="0" smtClean="0">
                <a:latin typeface="+mn-lt"/>
                <a:sym typeface="Wingdings" pitchFamily="2" charset="2"/>
              </a:rPr>
              <a:t>+  one or more occurrences (ex: ASCO (20[0-9][0-9])+  ASCO 2008 2009 2095)</a:t>
            </a:r>
          </a:p>
          <a:p>
            <a:pPr lvl="2" eaLnBrk="1" hangingPunct="1"/>
            <a:r>
              <a:rPr lang="en-US" sz="1600" dirty="0" smtClean="0">
                <a:latin typeface="+mn-lt"/>
                <a:sym typeface="Wingdings" pitchFamily="2" charset="2"/>
              </a:rPr>
              <a:t>!A  any not empty string that is not A</a:t>
            </a:r>
          </a:p>
          <a:p>
            <a:pPr lvl="1" eaLnBrk="1" hangingPunct="1"/>
            <a:r>
              <a:rPr lang="en-US" sz="1600" dirty="0" smtClean="0">
                <a:sym typeface="Wingdings" pitchFamily="2" charset="2"/>
              </a:rPr>
              <a:t>Ranges can be used</a:t>
            </a:r>
          </a:p>
          <a:p>
            <a:pPr lvl="2" eaLnBrk="1" hangingPunct="1"/>
            <a:r>
              <a:rPr lang="en-US" sz="1600" dirty="0" smtClean="0">
                <a:latin typeface="+mn-lt"/>
                <a:sym typeface="Wingdings" pitchFamily="2" charset="2"/>
              </a:rPr>
              <a:t>[0-9]  any number from 0 to 9 (ex: ASCO 20[0-9][0-9]  ASCO 2000, ASCO 2010, etc)</a:t>
            </a:r>
          </a:p>
          <a:p>
            <a:pPr lvl="2" eaLnBrk="1" hangingPunct="1"/>
            <a:r>
              <a:rPr lang="en-US" sz="1600" dirty="0" smtClean="0">
                <a:latin typeface="+mn-lt"/>
                <a:sym typeface="Wingdings" pitchFamily="2" charset="2"/>
              </a:rPr>
              <a:t>[a-z]  any letter from a to z </a:t>
            </a:r>
          </a:p>
          <a:p>
            <a:pPr lvl="2" eaLnBrk="1" hangingPunct="1"/>
            <a:r>
              <a:rPr lang="en-US" sz="1600" dirty="0" smtClean="0">
                <a:latin typeface="+mn-lt"/>
                <a:sym typeface="Wingdings" pitchFamily="2" charset="2"/>
              </a:rPr>
              <a:t>[A-Z]  any letter from A to Z</a:t>
            </a:r>
          </a:p>
          <a:p>
            <a:pPr lvl="2" eaLnBrk="1" hangingPunct="1"/>
            <a:r>
              <a:rPr lang="en-US" sz="1600" dirty="0" smtClean="0">
                <a:latin typeface="+mn-lt"/>
                <a:sym typeface="Wingdings" pitchFamily="2" charset="2"/>
              </a:rPr>
              <a:t>[</a:t>
            </a:r>
            <a:r>
              <a:rPr lang="en-US" sz="1600" dirty="0" err="1" smtClean="0">
                <a:latin typeface="+mn-lt"/>
                <a:sym typeface="Wingdings" pitchFamily="2" charset="2"/>
              </a:rPr>
              <a:t>s,z</a:t>
            </a:r>
            <a:r>
              <a:rPr lang="en-US" sz="1600" dirty="0" smtClean="0">
                <a:latin typeface="+mn-lt"/>
                <a:sym typeface="Wingdings" pitchFamily="2" charset="2"/>
              </a:rPr>
              <a:t>]  s or z (ex: </a:t>
            </a:r>
            <a:r>
              <a:rPr lang="en-US" sz="1600" dirty="0" err="1" smtClean="0">
                <a:latin typeface="+mn-lt"/>
                <a:sym typeface="Wingdings" pitchFamily="2" charset="2"/>
              </a:rPr>
              <a:t>finali</a:t>
            </a:r>
            <a:r>
              <a:rPr lang="en-US" sz="1600" dirty="0" smtClean="0">
                <a:latin typeface="+mn-lt"/>
                <a:sym typeface="Wingdings" pitchFamily="2" charset="2"/>
              </a:rPr>
              <a:t>[</a:t>
            </a:r>
            <a:r>
              <a:rPr lang="en-US" sz="1600" dirty="0" err="1" smtClean="0">
                <a:latin typeface="+mn-lt"/>
                <a:sym typeface="Wingdings" pitchFamily="2" charset="2"/>
              </a:rPr>
              <a:t>s,z</a:t>
            </a:r>
            <a:r>
              <a:rPr lang="en-US" sz="1600" dirty="0" smtClean="0">
                <a:latin typeface="+mn-lt"/>
                <a:sym typeface="Wingdings" pitchFamily="2" charset="2"/>
              </a:rPr>
              <a:t>]</a:t>
            </a:r>
            <a:r>
              <a:rPr lang="en-US" sz="1600" dirty="0" err="1" smtClean="0">
                <a:latin typeface="+mn-lt"/>
                <a:sym typeface="Wingdings" pitchFamily="2" charset="2"/>
              </a:rPr>
              <a:t>ation</a:t>
            </a:r>
            <a:r>
              <a:rPr lang="en-US" sz="1600" dirty="0" smtClean="0">
                <a:latin typeface="+mn-lt"/>
                <a:sym typeface="Wingdings" pitchFamily="2" charset="2"/>
              </a:rPr>
              <a:t>  finalization or </a:t>
            </a:r>
            <a:r>
              <a:rPr lang="en-US" sz="1600" dirty="0" err="1" smtClean="0">
                <a:latin typeface="+mn-lt"/>
                <a:sym typeface="Wingdings" pitchFamily="2" charset="2"/>
              </a:rPr>
              <a:t>finalisation</a:t>
            </a:r>
            <a:r>
              <a:rPr lang="en-US" sz="1600" dirty="0" smtClean="0">
                <a:latin typeface="+mn-lt"/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expressions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817" y="1196752"/>
            <a:ext cx="8776667" cy="5148572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Skill Cartridge® syntax for expressions</a:t>
            </a:r>
          </a:p>
          <a:p>
            <a:pPr lvl="1" eaLnBrk="1" hangingPunct="1"/>
            <a:r>
              <a:rPr lang="en-US" sz="1800" dirty="0" smtClean="0"/>
              <a:t>Specific syntax for case and lemmatization</a:t>
            </a:r>
          </a:p>
          <a:p>
            <a:pPr lvl="2" eaLnBrk="1" hangingPunct="1"/>
            <a:r>
              <a:rPr lang="en-US" sz="1600" dirty="0" smtClean="0"/>
              <a:t>: </a:t>
            </a:r>
            <a:r>
              <a:rPr lang="en-US" sz="1600" dirty="0" smtClean="0">
                <a:sym typeface="Wingdings" pitchFamily="2" charset="2"/>
              </a:rPr>
              <a:t> Search on form (ex: :IBM)</a:t>
            </a:r>
          </a:p>
          <a:p>
            <a:pPr lvl="2" eaLnBrk="1" hangingPunct="1"/>
            <a:r>
              <a:rPr lang="en-US" sz="1600" dirty="0" smtClean="0">
                <a:sym typeface="Wingdings" pitchFamily="2" charset="2"/>
              </a:rPr>
              <a:t>^  Search on lemma (ex: ^pipeline)</a:t>
            </a:r>
          </a:p>
          <a:p>
            <a:pPr lvl="2" eaLnBrk="1" hangingPunct="1"/>
            <a:r>
              <a:rPr lang="en-US" sz="1600" dirty="0" smtClean="0">
                <a:sym typeface="Wingdings" pitchFamily="2" charset="2"/>
              </a:rPr>
              <a:t>\p  Case preserve (ex: \</a:t>
            </a:r>
            <a:r>
              <a:rPr lang="en-US" sz="1600" dirty="0" err="1" smtClean="0">
                <a:sym typeface="Wingdings" pitchFamily="2" charset="2"/>
              </a:rPr>
              <a:t>pIBM</a:t>
            </a:r>
            <a:r>
              <a:rPr lang="en-US" sz="1600" dirty="0" smtClean="0">
                <a:sym typeface="Wingdings" pitchFamily="2" charset="2"/>
              </a:rPr>
              <a:t>)</a:t>
            </a:r>
          </a:p>
          <a:p>
            <a:pPr lvl="2" eaLnBrk="1" hangingPunct="1"/>
            <a:r>
              <a:rPr lang="en-US" sz="1600" dirty="0" smtClean="0">
                <a:sym typeface="Wingdings" pitchFamily="2" charset="2"/>
              </a:rPr>
              <a:t>\C  Case preserve first (ex: \CIBM)</a:t>
            </a:r>
          </a:p>
          <a:p>
            <a:pPr lvl="2" eaLnBrk="1" hangingPunct="1"/>
            <a:r>
              <a:rPr lang="en-US" sz="1600" dirty="0" smtClean="0">
                <a:sym typeface="Wingdings" pitchFamily="2" charset="2"/>
              </a:rPr>
              <a:t>\</a:t>
            </a:r>
            <a:r>
              <a:rPr lang="en-US" sz="1600" dirty="0" err="1" smtClean="0">
                <a:sym typeface="Wingdings" pitchFamily="2" charset="2"/>
              </a:rPr>
              <a:t>i</a:t>
            </a:r>
            <a:r>
              <a:rPr lang="en-US" sz="1600" dirty="0" smtClean="0">
                <a:sym typeface="Wingdings" pitchFamily="2" charset="2"/>
              </a:rPr>
              <a:t>  Case insensitive (ex: \</a:t>
            </a:r>
            <a:r>
              <a:rPr lang="en-US" sz="1600" dirty="0" err="1" smtClean="0">
                <a:sym typeface="Wingdings" pitchFamily="2" charset="2"/>
              </a:rPr>
              <a:t>ipipeline</a:t>
            </a:r>
            <a:r>
              <a:rPr lang="en-US" sz="1600" dirty="0" smtClean="0">
                <a:sym typeface="Wingdings" pitchFamily="2" charset="2"/>
              </a:rPr>
              <a:t>)</a:t>
            </a:r>
          </a:p>
          <a:p>
            <a:pPr lvl="2" eaLnBrk="1" hangingPunct="1"/>
            <a:r>
              <a:rPr lang="en-US" sz="1600" dirty="0" smtClean="0">
                <a:sym typeface="Wingdings" pitchFamily="2" charset="2"/>
              </a:rPr>
              <a:t>#  Match on </a:t>
            </a:r>
            <a:r>
              <a:rPr lang="en-US" sz="1600" dirty="0" err="1" smtClean="0">
                <a:sym typeface="Wingdings" pitchFamily="2" charset="2"/>
              </a:rPr>
              <a:t>Xelda</a:t>
            </a:r>
            <a:r>
              <a:rPr lang="en-US" sz="1600" dirty="0" smtClean="0">
                <a:sym typeface="Wingdings" pitchFamily="2" charset="2"/>
              </a:rPr>
              <a:t> tag (ex: </a:t>
            </a:r>
            <a:r>
              <a:rPr lang="en-US" sz="1600" dirty="0" err="1" smtClean="0">
                <a:sym typeface="Wingdings" pitchFamily="2" charset="2"/>
              </a:rPr>
              <a:t>lead#NOUN</a:t>
            </a:r>
            <a:r>
              <a:rPr lang="en-US" sz="1600" dirty="0" smtClean="0">
                <a:sym typeface="Wingdings" pitchFamily="2" charset="2"/>
              </a:rPr>
              <a:t>)</a:t>
            </a:r>
            <a:endParaRPr lang="en-US" sz="1600" dirty="0" smtClean="0"/>
          </a:p>
          <a:p>
            <a:pPr lvl="1" eaLnBrk="1" hangingPunct="1"/>
            <a:r>
              <a:rPr lang="en-US" sz="1800" dirty="0" smtClean="0"/>
              <a:t>Can be combined (order does matter)</a:t>
            </a:r>
          </a:p>
          <a:p>
            <a:pPr lvl="2" eaLnBrk="1" hangingPunct="1"/>
            <a:r>
              <a:rPr lang="en-US" sz="1600" dirty="0" smtClean="0"/>
              <a:t>\p:IBM</a:t>
            </a:r>
          </a:p>
          <a:p>
            <a:pPr lvl="1" eaLnBrk="1" hangingPunct="1"/>
            <a:r>
              <a:rPr lang="en-US" sz="1800" dirty="0" smtClean="0"/>
              <a:t>English Possessive</a:t>
            </a:r>
          </a:p>
          <a:p>
            <a:pPr lvl="2" eaLnBrk="1" hangingPunct="1"/>
            <a:r>
              <a:rPr lang="en-US" sz="1600" dirty="0" smtClean="0"/>
              <a:t>English possessive needs to be coded as a separate token</a:t>
            </a:r>
          </a:p>
          <a:p>
            <a:pPr lvl="2" eaLnBrk="1" hangingPunct="1"/>
            <a:r>
              <a:rPr lang="fr-FR" sz="1600" dirty="0" smtClean="0">
                <a:sym typeface="Wingdings" pitchFamily="2" charset="2"/>
              </a:rPr>
              <a:t>Ex: Boeing / ('s) / 737 </a:t>
            </a:r>
            <a:endParaRPr lang="en-US" sz="1600" dirty="0" smtClean="0"/>
          </a:p>
          <a:p>
            <a:pPr lvl="1" eaLnBrk="1" hangingPunct="1"/>
            <a:r>
              <a:rPr lang="en-US" sz="1800" dirty="0" smtClean="0"/>
              <a:t>Characters to be escaped</a:t>
            </a:r>
          </a:p>
          <a:p>
            <a:pPr lvl="2" eaLnBrk="1" hangingPunct="1"/>
            <a:r>
              <a:rPr lang="en-US" dirty="0" smtClean="0"/>
              <a:t>Means Preceded by a \p</a:t>
            </a:r>
          </a:p>
          <a:p>
            <a:pPr lvl="2" eaLnBrk="1" hangingPunct="1"/>
            <a:r>
              <a:rPr lang="en-US" dirty="0" smtClean="0"/>
              <a:t>Example: Inc\.</a:t>
            </a:r>
          </a:p>
          <a:p>
            <a:pPr lvl="2" eaLnBrk="1" hangingPunct="1">
              <a:buFontTx/>
              <a:buNone/>
            </a:pPr>
            <a:endParaRPr lang="en-US" dirty="0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3427" y="2168862"/>
            <a:ext cx="2628292" cy="26282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Workshop Agenda</a:t>
            </a:r>
            <a:endParaRPr lang="de-DE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59532" y="1160748"/>
            <a:ext cx="8229600" cy="4349750"/>
          </a:xfrm>
        </p:spPr>
        <p:txBody>
          <a:bodyPr/>
          <a:lstStyle/>
          <a:p>
            <a:r>
              <a:rPr lang="en-US" sz="2300" dirty="0" smtClean="0"/>
              <a:t>Scenario 2 </a:t>
            </a:r>
          </a:p>
          <a:p>
            <a:pPr lvl="1"/>
            <a:r>
              <a:rPr lang="en-US" sz="1900" dirty="0" smtClean="0"/>
              <a:t>Vocabulary available as thesaurus </a:t>
            </a:r>
            <a:r>
              <a:rPr lang="en-US" sz="1900" dirty="0" smtClean="0">
                <a:sym typeface="Wingdings" pitchFamily="2" charset="2"/>
              </a:rPr>
              <a:t> Create a Skill Cartridge with the Knowledge Editor and the “STF” Skill Cartridge Template</a:t>
            </a:r>
          </a:p>
          <a:p>
            <a:pPr lvl="1"/>
            <a:r>
              <a:rPr lang="en-US" sz="1900" dirty="0" smtClean="0">
                <a:sym typeface="Wingdings" pitchFamily="2" charset="2"/>
              </a:rPr>
              <a:t>Direct import of thesaurus (if in certain format) into Knowledge Editor</a:t>
            </a:r>
          </a:p>
          <a:p>
            <a:pPr lvl="1"/>
            <a:r>
              <a:rPr lang="en-US" sz="1900" dirty="0" smtClean="0">
                <a:sym typeface="Wingdings" pitchFamily="2" charset="2"/>
              </a:rPr>
              <a:t>Enhancing quality by specific processing: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Matching variations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Filtering / Sorting results</a:t>
            </a:r>
            <a:endParaRPr lang="en-US" sz="1600" dirty="0" smtClean="0"/>
          </a:p>
          <a:p>
            <a:endParaRPr lang="en-US" sz="1900" dirty="0" smtClean="0"/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Thesaurus Management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357862"/>
          </a:xfrm>
        </p:spPr>
        <p:txBody>
          <a:bodyPr/>
          <a:lstStyle/>
          <a:p>
            <a:r>
              <a:rPr lang="en-US" sz="2400" dirty="0" smtClean="0"/>
              <a:t>Benefits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2000" dirty="0" smtClean="0"/>
              <a:t>Use the Smart Taxonomy Facilitator (STF) skill cartridge to create a skill cartridge for any domain, based on existing taxonomies/thesauri with: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Native intelligent processing of entries to identify allowed variations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Relevance score computing according to position, frequency, length, node degree (neighboring thesaurus terms)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High customization capabilities, with a complete set of fine tuning options to adapt to specific environments.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Training procedure to learn on a representative corpus for enhanced performances </a:t>
            </a:r>
          </a:p>
          <a:p>
            <a:r>
              <a:rPr lang="en-US" sz="2400" dirty="0" smtClean="0"/>
              <a:t>Supported thesaurus formats</a:t>
            </a:r>
            <a:endParaRPr lang="en-US" sz="2000" dirty="0" smtClean="0"/>
          </a:p>
          <a:p>
            <a:pPr lvl="1"/>
            <a:r>
              <a:rPr lang="en-US" sz="1800" dirty="0" smtClean="0">
                <a:solidFill>
                  <a:srgbClr val="FF9900"/>
                </a:solidFill>
              </a:rPr>
              <a:t>SKOS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800" dirty="0" smtClean="0"/>
              <a:t>Simple Knowledge Organization System)</a:t>
            </a:r>
            <a:endParaRPr lang="en-US" sz="1800" dirty="0" smtClean="0">
              <a:solidFill>
                <a:srgbClr val="FF9900"/>
              </a:solidFill>
            </a:endParaRPr>
          </a:p>
          <a:p>
            <a:pPr lvl="1"/>
            <a:r>
              <a:rPr lang="en-US" sz="1800" dirty="0" smtClean="0">
                <a:solidFill>
                  <a:srgbClr val="FF9900"/>
                </a:solidFill>
              </a:rPr>
              <a:t>CSV </a:t>
            </a:r>
            <a:r>
              <a:rPr lang="en-US" sz="1800" dirty="0" smtClean="0"/>
              <a:t>(Comma Separated Value file format)</a:t>
            </a:r>
          </a:p>
          <a:p>
            <a:pPr lvl="1"/>
            <a:r>
              <a:rPr lang="en-US" sz="1800" dirty="0" smtClean="0"/>
              <a:t>Additional parsers can be created using </a:t>
            </a:r>
            <a:r>
              <a:rPr lang="en-US" sz="1800" dirty="0" smtClean="0"/>
              <a:t>custom script parsers.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STF: Global </a:t>
            </a:r>
            <a:r>
              <a:rPr lang="fr-FR" dirty="0" err="1" smtClean="0"/>
              <a:t>procedure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26642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Install STF and </a:t>
            </a:r>
            <a:r>
              <a:rPr lang="fr-FR" sz="2400" dirty="0" err="1" smtClean="0"/>
              <a:t>assign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to </a:t>
            </a:r>
            <a:r>
              <a:rPr lang="fr-FR" sz="2400" dirty="0" err="1" smtClean="0"/>
              <a:t>your</a:t>
            </a:r>
            <a:r>
              <a:rPr lang="fr-FR" sz="2400" dirty="0" smtClean="0"/>
              <a:t> </a:t>
            </a:r>
            <a:r>
              <a:rPr lang="fr-FR" sz="2400" dirty="0" err="1" smtClean="0"/>
              <a:t>project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Import a thesaurus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err="1" smtClean="0"/>
              <a:t>Assign</a:t>
            </a:r>
            <a:r>
              <a:rPr lang="fr-FR" sz="2400" dirty="0" smtClean="0"/>
              <a:t> the Thesaurus entry point to </a:t>
            </a:r>
            <a:r>
              <a:rPr lang="fr-FR" sz="2400" dirty="0" err="1" smtClean="0"/>
              <a:t>your</a:t>
            </a:r>
            <a:r>
              <a:rPr lang="fr-FR" sz="2400" dirty="0" smtClean="0"/>
              <a:t> </a:t>
            </a:r>
            <a:r>
              <a:rPr lang="fr-FR" sz="2400" dirty="0" err="1" smtClean="0"/>
              <a:t>knowledge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b="1" dirty="0" smtClean="0"/>
              <a:t>Train STF </a:t>
            </a:r>
            <a:r>
              <a:rPr lang="fr-FR" sz="2400" dirty="0" smtClean="0"/>
              <a:t>on a </a:t>
            </a:r>
            <a:r>
              <a:rPr lang="fr-FR" sz="2400" dirty="0" err="1" smtClean="0"/>
              <a:t>related</a:t>
            </a:r>
            <a:r>
              <a:rPr lang="fr-FR" sz="2400" dirty="0" smtClean="0"/>
              <a:t> corpus </a:t>
            </a:r>
            <a:r>
              <a:rPr lang="fr-FR" sz="2400" dirty="0" err="1" smtClean="0"/>
              <a:t>using</a:t>
            </a:r>
            <a:r>
              <a:rPr lang="fr-FR" sz="2400" dirty="0" smtClean="0"/>
              <a:t> </a:t>
            </a:r>
            <a:r>
              <a:rPr lang="fr-FR" sz="2400" dirty="0" err="1" smtClean="0"/>
              <a:t>procedures</a:t>
            </a:r>
            <a:r>
              <a:rPr lang="fr-FR" sz="2400" dirty="0" smtClean="0"/>
              <a:t>:</a:t>
            </a:r>
          </a:p>
          <a:p>
            <a:pPr marL="958850" lvl="1" indent="-514350">
              <a:buFont typeface="+mj-lt"/>
              <a:buAutoNum type="alphaLcPeriod"/>
            </a:pPr>
            <a:r>
              <a:rPr lang="fr-FR" sz="2000" dirty="0" err="1" smtClean="0"/>
              <a:t>resetTraining</a:t>
            </a:r>
            <a:endParaRPr lang="fr-FR" sz="2000" dirty="0" smtClean="0"/>
          </a:p>
          <a:p>
            <a:pPr marL="958850" lvl="1" indent="-514350">
              <a:buFont typeface="+mj-lt"/>
              <a:buAutoNum type="alphaLcPeriod"/>
            </a:pPr>
            <a:r>
              <a:rPr lang="fr-FR" sz="2000" dirty="0" smtClean="0"/>
              <a:t>train: </a:t>
            </a:r>
            <a:r>
              <a:rPr lang="fr-FR" sz="2000" dirty="0" err="1" smtClean="0"/>
              <a:t>launch</a:t>
            </a:r>
            <a:r>
              <a:rPr lang="fr-FR" sz="2000" dirty="0" smtClean="0"/>
              <a:t> 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file </a:t>
            </a:r>
            <a:r>
              <a:rPr lang="fr-FR" sz="2000" dirty="0" err="1" smtClean="0"/>
              <a:t>from</a:t>
            </a:r>
            <a:r>
              <a:rPr lang="fr-FR" sz="2000" dirty="0" smtClean="0"/>
              <a:t> Extraction </a:t>
            </a:r>
            <a:r>
              <a:rPr lang="fr-FR" sz="2000" dirty="0" err="1" smtClean="0"/>
              <a:t>view</a:t>
            </a:r>
            <a:endParaRPr lang="fr-FR" sz="2000" dirty="0" smtClean="0"/>
          </a:p>
          <a:p>
            <a:pPr marL="958850" lvl="1" indent="-514350">
              <a:buFont typeface="+mj-lt"/>
              <a:buAutoNum type="alphaLcPeriod"/>
            </a:pPr>
            <a:r>
              <a:rPr lang="fr-FR" sz="2000" dirty="0" err="1" smtClean="0"/>
              <a:t>stopTraining</a:t>
            </a:r>
            <a:endParaRPr lang="fr-FR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err="1" smtClean="0"/>
              <a:t>Synchronize</a:t>
            </a:r>
            <a:r>
              <a:rPr lang="fr-FR" sz="2400" dirty="0" smtClean="0"/>
              <a:t> STF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knowledge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Set STF </a:t>
            </a:r>
            <a:r>
              <a:rPr lang="fr-FR" sz="2400" dirty="0" err="1" smtClean="0"/>
              <a:t>parameters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the Extraction </a:t>
            </a:r>
            <a:r>
              <a:rPr lang="fr-FR" sz="2400" dirty="0" err="1" smtClean="0"/>
              <a:t>view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Test Extraction</a:t>
            </a:r>
          </a:p>
          <a:p>
            <a:pPr marL="514350" indent="-514350">
              <a:buNone/>
            </a:pPr>
            <a:r>
              <a:rPr lang="fr-FR" sz="2400" dirty="0" err="1" smtClean="0"/>
              <a:t>Repeat</a:t>
            </a:r>
            <a:r>
              <a:rPr lang="fr-FR" sz="2400" dirty="0" smtClean="0"/>
              <a:t> the last 2 </a:t>
            </a:r>
            <a:r>
              <a:rPr lang="fr-FR" sz="2400" dirty="0" err="1" smtClean="0"/>
              <a:t>steps</a:t>
            </a:r>
            <a:r>
              <a:rPr lang="fr-FR" sz="2400" dirty="0" smtClean="0"/>
              <a:t> as </a:t>
            </a:r>
            <a:r>
              <a:rPr lang="fr-FR" sz="2400" dirty="0" err="1" smtClean="0"/>
              <a:t>many</a:t>
            </a:r>
            <a:r>
              <a:rPr lang="fr-FR" sz="2400" dirty="0" smtClean="0"/>
              <a:t> times as </a:t>
            </a:r>
            <a:r>
              <a:rPr lang="fr-FR" sz="2400" dirty="0" err="1" smtClean="0"/>
              <a:t>necessary</a:t>
            </a:r>
            <a:endParaRPr lang="fr-FR" sz="2400" dirty="0" smtClean="0"/>
          </a:p>
          <a:p>
            <a:pPr>
              <a:buNone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Importing</a:t>
            </a:r>
            <a:r>
              <a:rPr lang="fr-FR" dirty="0" smtClean="0"/>
              <a:t> Thesaurus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32040" y="1196754"/>
            <a:ext cx="3754760" cy="522058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fr-FR" sz="2000" dirty="0" smtClean="0"/>
              <a:t>Install STF</a:t>
            </a:r>
          </a:p>
          <a:p>
            <a:pPr>
              <a:buFont typeface="+mj-lt"/>
              <a:buAutoNum type="arabicPeriod"/>
            </a:pPr>
            <a:endParaRPr lang="fr-FR" sz="2000" dirty="0" smtClean="0"/>
          </a:p>
          <a:p>
            <a:pPr>
              <a:buFont typeface="+mj-lt"/>
              <a:buAutoNum type="arabicPeriod"/>
            </a:pPr>
            <a:endParaRPr lang="fr-FR" sz="2000" dirty="0" smtClean="0"/>
          </a:p>
          <a:p>
            <a:pPr>
              <a:buFont typeface="+mj-lt"/>
              <a:buAutoNum type="arabicPeriod"/>
            </a:pPr>
            <a:endParaRPr lang="fr-FR" sz="2000" dirty="0" smtClean="0"/>
          </a:p>
          <a:p>
            <a:pPr>
              <a:buFont typeface="+mj-lt"/>
              <a:buAutoNum type="arabicPeriod"/>
            </a:pPr>
            <a:r>
              <a:rPr lang="fr-FR" sz="2000" dirty="0" err="1" smtClean="0"/>
              <a:t>Assign</a:t>
            </a:r>
            <a:r>
              <a:rPr lang="fr-FR" sz="2000" dirty="0" smtClean="0"/>
              <a:t> </a:t>
            </a:r>
            <a:r>
              <a:rPr lang="fr-FR" sz="2000" dirty="0" err="1" smtClean="0"/>
              <a:t>it</a:t>
            </a:r>
            <a:r>
              <a:rPr lang="fr-FR" sz="2000" dirty="0" smtClean="0"/>
              <a:t> to the </a:t>
            </a:r>
            <a:r>
              <a:rPr lang="fr-FR" sz="2000" dirty="0" err="1" smtClean="0"/>
              <a:t>current</a:t>
            </a:r>
            <a:r>
              <a:rPr lang="fr-FR" sz="2000" dirty="0" smtClean="0"/>
              <a:t> </a:t>
            </a:r>
            <a:r>
              <a:rPr lang="fr-FR" sz="2000" dirty="0" err="1" smtClean="0"/>
              <a:t>project</a:t>
            </a:r>
            <a:r>
              <a:rPr lang="fr-FR" sz="2000" dirty="0" smtClean="0"/>
              <a:t>.</a:t>
            </a:r>
            <a:br>
              <a:rPr lang="fr-FR" sz="2000" dirty="0" smtClean="0"/>
            </a:br>
            <a:r>
              <a:rPr lang="fr-FR" sz="2000" dirty="0" smtClean="0"/>
              <a:t>Types and Entry points are </a:t>
            </a:r>
            <a:r>
              <a:rPr lang="fr-FR" sz="2000" dirty="0" err="1" smtClean="0"/>
              <a:t>displayed</a:t>
            </a:r>
            <a:r>
              <a:rPr lang="fr-FR" sz="2000" dirty="0" smtClean="0"/>
              <a:t> in the </a:t>
            </a:r>
            <a:r>
              <a:rPr lang="fr-FR" sz="2000" dirty="0" err="1" smtClean="0"/>
              <a:t>Knowledge</a:t>
            </a:r>
            <a:r>
              <a:rPr lang="fr-FR" sz="2000" dirty="0" smtClean="0"/>
              <a:t> and </a:t>
            </a:r>
            <a:r>
              <a:rPr lang="fr-FR" sz="2000" dirty="0" err="1" smtClean="0"/>
              <a:t>Cartridges</a:t>
            </a:r>
            <a:r>
              <a:rPr lang="fr-FR" sz="2000" dirty="0" smtClean="0"/>
              <a:t> </a:t>
            </a:r>
            <a:r>
              <a:rPr lang="fr-FR" sz="2000" dirty="0" err="1" smtClean="0"/>
              <a:t>views</a:t>
            </a:r>
            <a:endParaRPr lang="fr-FR" sz="2000" dirty="0" smtClean="0"/>
          </a:p>
          <a:p>
            <a:pPr>
              <a:buFont typeface="+mj-lt"/>
              <a:buAutoNum type="arabicPeriod"/>
            </a:pPr>
            <a:endParaRPr lang="fr-FR" sz="2000" dirty="0" smtClean="0"/>
          </a:p>
          <a:p>
            <a:pPr>
              <a:buFont typeface="+mj-lt"/>
              <a:buAutoNum type="arabicPeriod"/>
            </a:pPr>
            <a:endParaRPr lang="fr-FR" sz="2000" dirty="0" smtClean="0"/>
          </a:p>
          <a:p>
            <a:pPr>
              <a:buFont typeface="+mj-lt"/>
              <a:buAutoNum type="arabicPeriod"/>
            </a:pPr>
            <a:r>
              <a:rPr lang="fr-FR" sz="2000" dirty="0" smtClean="0"/>
              <a:t>Select « Import thesaurus »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</a:t>
            </a:r>
            <a:r>
              <a:rPr lang="fr-FR" sz="2000" dirty="0" err="1" smtClean="0"/>
              <a:t>toolbar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4" y="1340769"/>
            <a:ext cx="301706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e 9"/>
          <p:cNvGrpSpPr/>
          <p:nvPr/>
        </p:nvGrpSpPr>
        <p:grpSpPr>
          <a:xfrm>
            <a:off x="359534" y="2852936"/>
            <a:ext cx="3672406" cy="2251635"/>
            <a:chOff x="359534" y="2852936"/>
            <a:chExt cx="3672406" cy="225163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534" y="2852936"/>
              <a:ext cx="2333625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753036"/>
              <a:ext cx="2196244" cy="1351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532" y="5301208"/>
            <a:ext cx="2905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Semantic</a:t>
            </a:r>
            <a:r>
              <a:rPr lang="de-DE" dirty="0" smtClean="0"/>
              <a:t> </a:t>
            </a:r>
            <a:r>
              <a:rPr lang="de-DE" dirty="0" err="1" smtClean="0"/>
              <a:t>Enrichment</a:t>
            </a:r>
            <a:endParaRPr lang="de-DE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68288" y="4421188"/>
            <a:ext cx="6234112" cy="914400"/>
            <a:chOff x="169" y="2733"/>
            <a:chExt cx="3927" cy="57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69" y="2733"/>
              <a:ext cx="484" cy="576"/>
              <a:chOff x="5040" y="2832"/>
              <a:chExt cx="484" cy="576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132" y="3072"/>
                <a:ext cx="244" cy="3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28" y="2928"/>
                <a:ext cx="244" cy="3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80" y="2880"/>
                <a:ext cx="244" cy="3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1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136" y="2832"/>
                <a:ext cx="244" cy="3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40" y="2976"/>
                <a:ext cx="244" cy="3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cxnSp>
          <p:nvCxnSpPr>
            <p:cNvPr id="6" name="AutoShape 9"/>
            <p:cNvCxnSpPr>
              <a:cxnSpLocks noChangeShapeType="1"/>
              <a:stCxn id="79" idx="0"/>
            </p:cNvCxnSpPr>
            <p:nvPr/>
          </p:nvCxnSpPr>
          <p:spPr bwMode="auto">
            <a:xfrm rot="5400000" flipH="1">
              <a:off x="2315" y="1279"/>
              <a:ext cx="176" cy="3387"/>
            </a:xfrm>
            <a:prstGeom prst="bentConnector2">
              <a:avLst/>
            </a:prstGeom>
            <a:noFill/>
            <a:ln w="38100">
              <a:solidFill>
                <a:srgbClr val="80808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716" y="2883"/>
              <a:ext cx="156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Annotated document</a:t>
              </a:r>
              <a:endPara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50825" y="5554663"/>
            <a:ext cx="6251575" cy="935037"/>
            <a:chOff x="158" y="3447"/>
            <a:chExt cx="3938" cy="589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761" y="3447"/>
              <a:ext cx="147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Raw document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58" y="3529"/>
              <a:ext cx="529" cy="503"/>
              <a:chOff x="96" y="2928"/>
              <a:chExt cx="529" cy="503"/>
            </a:xfrm>
          </p:grpSpPr>
          <p:grpSp>
            <p:nvGrpSpPr>
              <p:cNvPr id="17" name="Group 15"/>
              <p:cNvGrpSpPr>
                <a:grpSpLocks/>
              </p:cNvGrpSpPr>
              <p:nvPr/>
            </p:nvGrpSpPr>
            <p:grpSpPr bwMode="auto">
              <a:xfrm>
                <a:off x="96" y="3052"/>
                <a:ext cx="319" cy="379"/>
                <a:chOff x="113" y="2497"/>
                <a:chExt cx="459" cy="488"/>
              </a:xfrm>
            </p:grpSpPr>
            <p:pic>
              <p:nvPicPr>
                <p:cNvPr id="22" name="Picture 1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3" y="2497"/>
                  <a:ext cx="455" cy="47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23" name="Picture 1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8" y="2701"/>
                  <a:ext cx="274" cy="28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</p:grpSp>
          <p:pic>
            <p:nvPicPr>
              <p:cNvPr id="18" name="Picture 1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0" y="2928"/>
                <a:ext cx="244" cy="2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9" name="Picture 1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0" y="2943"/>
                <a:ext cx="213" cy="2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" name="Picture 20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6" y="2944"/>
                <a:ext cx="179" cy="2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1" name="Picture 2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5" y="3120"/>
                <a:ext cx="190" cy="2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cxnSp>
          <p:nvCxnSpPr>
            <p:cNvPr id="16" name="AutoShape 22"/>
            <p:cNvCxnSpPr>
              <a:cxnSpLocks noChangeShapeType="1"/>
              <a:endCxn id="79" idx="2"/>
            </p:cNvCxnSpPr>
            <p:nvPr/>
          </p:nvCxnSpPr>
          <p:spPr bwMode="auto">
            <a:xfrm flipV="1">
              <a:off x="687" y="3567"/>
              <a:ext cx="3409" cy="101"/>
            </a:xfrm>
            <a:prstGeom prst="bentConnector2">
              <a:avLst/>
            </a:prstGeom>
            <a:noFill/>
            <a:ln w="38100">
              <a:solidFill>
                <a:srgbClr val="808080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594100" y="4087813"/>
            <a:ext cx="1512888" cy="2016125"/>
          </a:xfrm>
          <a:prstGeom prst="rect">
            <a:avLst/>
          </a:prstGeom>
          <a:solidFill>
            <a:srgbClr val="99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Content Annotation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-5400000">
            <a:off x="4152060" y="694532"/>
            <a:ext cx="396875" cy="1512887"/>
          </a:xfrm>
          <a:prstGeom prst="homePlate">
            <a:avLst>
              <a:gd name="adj" fmla="val 66801"/>
            </a:avLst>
          </a:prstGeom>
          <a:solidFill>
            <a:srgbClr val="99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41300" y="2809875"/>
            <a:ext cx="7035800" cy="1082675"/>
            <a:chOff x="136" y="1726"/>
            <a:chExt cx="4432" cy="682"/>
          </a:xfrm>
        </p:grpSpPr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136" y="1726"/>
              <a:ext cx="574" cy="682"/>
              <a:chOff x="4241" y="3240"/>
              <a:chExt cx="574" cy="682"/>
            </a:xfrm>
          </p:grpSpPr>
          <p:grpSp>
            <p:nvGrpSpPr>
              <p:cNvPr id="31" name="Group 27"/>
              <p:cNvGrpSpPr>
                <a:grpSpLocks/>
              </p:cNvGrpSpPr>
              <p:nvPr/>
            </p:nvGrpSpPr>
            <p:grpSpPr bwMode="auto">
              <a:xfrm>
                <a:off x="4275" y="3346"/>
                <a:ext cx="484" cy="576"/>
                <a:chOff x="5040" y="2832"/>
                <a:chExt cx="484" cy="576"/>
              </a:xfrm>
            </p:grpSpPr>
            <p:pic>
              <p:nvPicPr>
                <p:cNvPr id="35" name="Picture 28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2" y="3072"/>
                  <a:ext cx="244" cy="33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36" name="Picture 29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28" y="2928"/>
                  <a:ext cx="244" cy="33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37" name="Picture 30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880"/>
                  <a:ext cx="244" cy="33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38" name="Picture 3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832"/>
                  <a:ext cx="244" cy="33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39" name="Picture 3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2976"/>
                  <a:ext cx="244" cy="33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</p:grpSp>
          <p:sp>
            <p:nvSpPr>
              <p:cNvPr id="32" name="Text Box 33"/>
              <p:cNvSpPr txBox="1">
                <a:spLocks noChangeArrowheads="1"/>
              </p:cNvSpPr>
              <p:nvPr/>
            </p:nvSpPr>
            <p:spPr bwMode="auto">
              <a:xfrm>
                <a:off x="4549" y="3315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33" name="Text Box 34"/>
              <p:cNvSpPr txBox="1">
                <a:spLocks noChangeArrowheads="1"/>
              </p:cNvSpPr>
              <p:nvPr/>
            </p:nvSpPr>
            <p:spPr bwMode="auto">
              <a:xfrm>
                <a:off x="4354" y="3240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34" name="Text Box 35"/>
              <p:cNvSpPr txBox="1">
                <a:spLocks noChangeArrowheads="1"/>
              </p:cNvSpPr>
              <p:nvPr/>
            </p:nvSpPr>
            <p:spPr bwMode="auto">
              <a:xfrm>
                <a:off x="4241" y="3392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</p:grpSp>
        <p:grpSp>
          <p:nvGrpSpPr>
            <p:cNvPr id="28" name="Group 36"/>
            <p:cNvGrpSpPr>
              <a:grpSpLocks/>
            </p:cNvGrpSpPr>
            <p:nvPr/>
          </p:nvGrpSpPr>
          <p:grpSpPr bwMode="auto">
            <a:xfrm>
              <a:off x="551" y="1976"/>
              <a:ext cx="4017" cy="407"/>
              <a:chOff x="551" y="1976"/>
              <a:chExt cx="4017" cy="407"/>
            </a:xfrm>
          </p:grpSpPr>
          <p:sp>
            <p:nvSpPr>
              <p:cNvPr id="29" name="Text Box 37"/>
              <p:cNvSpPr txBox="1">
                <a:spLocks noChangeArrowheads="1"/>
              </p:cNvSpPr>
              <p:nvPr/>
            </p:nvSpPr>
            <p:spPr bwMode="auto">
              <a:xfrm>
                <a:off x="551" y="1976"/>
                <a:ext cx="1685" cy="4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Enriched and annotated document</a:t>
                </a: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H="1" flipV="1">
                <a:off x="1234" y="2143"/>
                <a:ext cx="3334" cy="22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0" name="Line 39"/>
          <p:cNvSpPr>
            <a:spLocks noChangeShapeType="1"/>
          </p:cNvSpPr>
          <p:nvPr/>
        </p:nvSpPr>
        <p:spPr bwMode="auto">
          <a:xfrm flipV="1">
            <a:off x="6503988" y="3259138"/>
            <a:ext cx="0" cy="2616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V="1">
            <a:off x="6503988" y="1954213"/>
            <a:ext cx="0" cy="3840162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98425" y="1243013"/>
            <a:ext cx="6413500" cy="1336675"/>
            <a:chOff x="62" y="731"/>
            <a:chExt cx="4040" cy="842"/>
          </a:xfrm>
        </p:grpSpPr>
        <p:sp>
          <p:nvSpPr>
            <p:cNvPr id="43" name="Text Box 42"/>
            <p:cNvSpPr txBox="1">
              <a:spLocks noChangeArrowheads="1"/>
            </p:cNvSpPr>
            <p:nvPr/>
          </p:nvSpPr>
          <p:spPr bwMode="auto">
            <a:xfrm>
              <a:off x="761" y="1152"/>
              <a:ext cx="1475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Annotated, enriched and linked document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H="1" flipV="1">
              <a:off x="768" y="1163"/>
              <a:ext cx="3334" cy="22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62" y="731"/>
              <a:ext cx="1026" cy="842"/>
              <a:chOff x="204" y="731"/>
              <a:chExt cx="1026" cy="842"/>
            </a:xfrm>
          </p:grpSpPr>
          <p:grpSp>
            <p:nvGrpSpPr>
              <p:cNvPr id="46" name="Group 45"/>
              <p:cNvGrpSpPr>
                <a:grpSpLocks/>
              </p:cNvGrpSpPr>
              <p:nvPr/>
            </p:nvGrpSpPr>
            <p:grpSpPr bwMode="auto">
              <a:xfrm>
                <a:off x="204" y="1003"/>
                <a:ext cx="278" cy="366"/>
                <a:chOff x="90" y="1003"/>
                <a:chExt cx="278" cy="366"/>
              </a:xfrm>
            </p:grpSpPr>
            <p:pic>
              <p:nvPicPr>
                <p:cNvPr id="59" name="Picture 4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24" y="1033"/>
                  <a:ext cx="244" cy="33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6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90" y="1003"/>
                  <a:ext cx="26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</a:rPr>
                    <a:t>+</a:t>
                  </a:r>
                </a:p>
              </p:txBody>
            </p:sp>
          </p:grpSp>
          <p:cxnSp>
            <p:nvCxnSpPr>
              <p:cNvPr id="47" name="AutoShape 48"/>
              <p:cNvCxnSpPr>
                <a:cxnSpLocks noChangeShapeType="1"/>
                <a:stCxn id="60" idx="3"/>
                <a:endCxn id="58" idx="1"/>
              </p:cNvCxnSpPr>
              <p:nvPr/>
            </p:nvCxnSpPr>
            <p:spPr bwMode="auto">
              <a:xfrm>
                <a:off x="470" y="1186"/>
                <a:ext cx="142" cy="204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48" name="Group 49"/>
              <p:cNvGrpSpPr>
                <a:grpSpLocks/>
              </p:cNvGrpSpPr>
              <p:nvPr/>
            </p:nvGrpSpPr>
            <p:grpSpPr bwMode="auto">
              <a:xfrm>
                <a:off x="612" y="1207"/>
                <a:ext cx="278" cy="366"/>
                <a:chOff x="90" y="1003"/>
                <a:chExt cx="278" cy="366"/>
              </a:xfrm>
            </p:grpSpPr>
            <p:pic>
              <p:nvPicPr>
                <p:cNvPr id="57" name="Picture 50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24" y="1033"/>
                  <a:ext cx="244" cy="33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58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90" y="1003"/>
                  <a:ext cx="26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</a:rPr>
                    <a:t>+</a:t>
                  </a:r>
                </a:p>
              </p:txBody>
            </p:sp>
          </p:grpSp>
          <p:cxnSp>
            <p:nvCxnSpPr>
              <p:cNvPr id="49" name="AutoShape 52"/>
              <p:cNvCxnSpPr>
                <a:cxnSpLocks noChangeShapeType="1"/>
                <a:stCxn id="60" idx="0"/>
                <a:endCxn id="56" idx="1"/>
              </p:cNvCxnSpPr>
              <p:nvPr/>
            </p:nvCxnSpPr>
            <p:spPr bwMode="auto">
              <a:xfrm flipV="1">
                <a:off x="337" y="914"/>
                <a:ext cx="207" cy="89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50" name="Group 53"/>
              <p:cNvGrpSpPr>
                <a:grpSpLocks/>
              </p:cNvGrpSpPr>
              <p:nvPr/>
            </p:nvGrpSpPr>
            <p:grpSpPr bwMode="auto">
              <a:xfrm>
                <a:off x="544" y="731"/>
                <a:ext cx="278" cy="366"/>
                <a:chOff x="90" y="1003"/>
                <a:chExt cx="278" cy="366"/>
              </a:xfrm>
            </p:grpSpPr>
            <p:pic>
              <p:nvPicPr>
                <p:cNvPr id="55" name="Picture 5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24" y="1033"/>
                  <a:ext cx="244" cy="33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56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90" y="1003"/>
                  <a:ext cx="26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</a:rPr>
                    <a:t>+</a:t>
                  </a:r>
                </a:p>
              </p:txBody>
            </p:sp>
          </p:grpSp>
          <p:grpSp>
            <p:nvGrpSpPr>
              <p:cNvPr id="51" name="Group 56"/>
              <p:cNvGrpSpPr>
                <a:grpSpLocks/>
              </p:cNvGrpSpPr>
              <p:nvPr/>
            </p:nvGrpSpPr>
            <p:grpSpPr bwMode="auto">
              <a:xfrm>
                <a:off x="952" y="731"/>
                <a:ext cx="278" cy="366"/>
                <a:chOff x="90" y="1003"/>
                <a:chExt cx="278" cy="366"/>
              </a:xfrm>
            </p:grpSpPr>
            <p:pic>
              <p:nvPicPr>
                <p:cNvPr id="53" name="Picture 5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24" y="1033"/>
                  <a:ext cx="244" cy="33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54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90" y="1003"/>
                  <a:ext cx="26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</a:rPr>
                    <a:t>+</a:t>
                  </a:r>
                </a:p>
              </p:txBody>
            </p:sp>
          </p:grpSp>
          <p:cxnSp>
            <p:nvCxnSpPr>
              <p:cNvPr id="52" name="AutoShape 59"/>
              <p:cNvCxnSpPr>
                <a:cxnSpLocks noChangeShapeType="1"/>
                <a:stCxn id="56" idx="3"/>
                <a:endCxn id="54" idx="1"/>
              </p:cNvCxnSpPr>
              <p:nvPr/>
            </p:nvCxnSpPr>
            <p:spPr bwMode="auto">
              <a:xfrm>
                <a:off x="810" y="914"/>
                <a:ext cx="142" cy="0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5445125" y="1282700"/>
            <a:ext cx="3697288" cy="1552575"/>
            <a:chOff x="3430" y="756"/>
            <a:chExt cx="2329" cy="978"/>
          </a:xfrm>
        </p:grpSpPr>
        <p:pic>
          <p:nvPicPr>
            <p:cNvPr id="62" name="Picture 6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35" y="756"/>
              <a:ext cx="450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62"/>
            <p:cNvSpPr txBox="1">
              <a:spLocks noChangeArrowheads="1"/>
            </p:cNvSpPr>
            <p:nvPr/>
          </p:nvSpPr>
          <p:spPr bwMode="auto">
            <a:xfrm>
              <a:off x="4897" y="1418"/>
              <a:ext cx="862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Linking Repository</a:t>
              </a:r>
              <a:endPara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3430" y="1228"/>
              <a:ext cx="1332" cy="506"/>
            </a:xfrm>
            <a:prstGeom prst="rect">
              <a:avLst/>
            </a:prstGeom>
            <a:solidFill>
              <a:srgbClr val="FFB343"/>
            </a:solidFill>
            <a:ln w="9525" algn="ctr">
              <a:solidFill>
                <a:srgbClr val="D07C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Text Mining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Service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649" y="1207"/>
              <a:ext cx="340" cy="318"/>
            </a:xfrm>
            <a:custGeom>
              <a:avLst/>
              <a:gdLst>
                <a:gd name="T0" fmla="*/ 340 w 340"/>
                <a:gd name="T1" fmla="*/ 0 h 318"/>
                <a:gd name="T2" fmla="*/ 159 w 340"/>
                <a:gd name="T3" fmla="*/ 137 h 318"/>
                <a:gd name="T4" fmla="*/ 249 w 340"/>
                <a:gd name="T5" fmla="*/ 137 h 318"/>
                <a:gd name="T6" fmla="*/ 0 w 340"/>
                <a:gd name="T7" fmla="*/ 318 h 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0"/>
                <a:gd name="T13" fmla="*/ 0 h 318"/>
                <a:gd name="T14" fmla="*/ 340 w 340"/>
                <a:gd name="T15" fmla="*/ 318 h 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0" h="318">
                  <a:moveTo>
                    <a:pt x="340" y="0"/>
                  </a:moveTo>
                  <a:lnTo>
                    <a:pt x="159" y="137"/>
                  </a:lnTo>
                  <a:lnTo>
                    <a:pt x="249" y="137"/>
                  </a:lnTo>
                  <a:lnTo>
                    <a:pt x="0" y="318"/>
                  </a:lnTo>
                </a:path>
              </a:pathLst>
            </a:custGeom>
            <a:noFill/>
            <a:ln w="9525">
              <a:solidFill>
                <a:srgbClr val="80808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593230" y="1722438"/>
            <a:ext cx="1511300" cy="1187450"/>
          </a:xfrm>
          <a:prstGeom prst="rect">
            <a:avLst/>
          </a:prstGeom>
          <a:solidFill>
            <a:srgbClr val="99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Content Hyper-linking</a:t>
            </a: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5435600" y="3151188"/>
            <a:ext cx="3708400" cy="2284412"/>
            <a:chOff x="3424" y="1933"/>
            <a:chExt cx="2336" cy="1439"/>
          </a:xfrm>
        </p:grpSpPr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3424" y="2181"/>
              <a:ext cx="1332" cy="506"/>
            </a:xfrm>
            <a:prstGeom prst="rect">
              <a:avLst/>
            </a:prstGeom>
            <a:solidFill>
              <a:srgbClr val="FFB343"/>
            </a:solidFill>
            <a:ln w="9525" algn="ctr">
              <a:solidFill>
                <a:srgbClr val="D07C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Text Mining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Service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grpSp>
          <p:nvGrpSpPr>
            <p:cNvPr id="69" name="Group 68"/>
            <p:cNvGrpSpPr>
              <a:grpSpLocks/>
            </p:cNvGrpSpPr>
            <p:nvPr/>
          </p:nvGrpSpPr>
          <p:grpSpPr bwMode="auto">
            <a:xfrm>
              <a:off x="4604" y="1933"/>
              <a:ext cx="1156" cy="1439"/>
              <a:chOff x="4604" y="1933"/>
              <a:chExt cx="1156" cy="1439"/>
            </a:xfrm>
          </p:grpSpPr>
          <p:grpSp>
            <p:nvGrpSpPr>
              <p:cNvPr id="70" name="Group 69"/>
              <p:cNvGrpSpPr>
                <a:grpSpLocks/>
              </p:cNvGrpSpPr>
              <p:nvPr/>
            </p:nvGrpSpPr>
            <p:grpSpPr bwMode="auto">
              <a:xfrm>
                <a:off x="4898" y="1933"/>
                <a:ext cx="862" cy="627"/>
                <a:chOff x="4898" y="1933"/>
                <a:chExt cx="862" cy="627"/>
              </a:xfrm>
            </p:grpSpPr>
            <p:sp>
              <p:nvSpPr>
                <p:cNvPr id="76" name="AutoShape 70"/>
                <p:cNvSpPr>
                  <a:spLocks noChangeArrowheads="1"/>
                </p:cNvSpPr>
                <p:nvPr/>
              </p:nvSpPr>
              <p:spPr bwMode="auto">
                <a:xfrm>
                  <a:off x="5070" y="1933"/>
                  <a:ext cx="519" cy="472"/>
                </a:xfrm>
                <a:prstGeom prst="can">
                  <a:avLst>
                    <a:gd name="adj" fmla="val 27315"/>
                  </a:avLst>
                </a:prstGeom>
                <a:gradFill rotWithShape="1">
                  <a:gsLst>
                    <a:gs pos="0">
                      <a:srgbClr val="762121"/>
                    </a:gs>
                    <a:gs pos="100000">
                      <a:srgbClr val="FF4747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4898" y="2387"/>
                  <a:ext cx="862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200" b="1" i="1" u="none" strike="noStrike" kern="0" cap="none" spc="0" normalizeH="0" baseline="0" dirty="0" err="1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Inhouse</a:t>
                  </a:r>
                  <a:r>
                    <a:rPr kumimoji="0" lang="de-DE" sz="1200" b="1" i="1" u="none" strike="noStrike" kern="0" cap="none" spc="0" normalizeH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 </a:t>
                  </a:r>
                  <a:r>
                    <a:rPr kumimoji="0" lang="de-DE" sz="1200" b="1" i="1" u="none" strike="noStrike" kern="0" cap="none" spc="0" normalizeH="0" dirty="0" err="1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data</a:t>
                  </a:r>
                  <a:endParaRPr kumimoji="0" lang="de-DE" sz="1200" b="1" i="1" u="none" strike="noStrike" kern="0" cap="none" spc="0" normalizeH="0" baseline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  <p:grpSp>
            <p:nvGrpSpPr>
              <p:cNvPr id="71" name="Group 72"/>
              <p:cNvGrpSpPr>
                <a:grpSpLocks/>
              </p:cNvGrpSpPr>
              <p:nvPr/>
            </p:nvGrpSpPr>
            <p:grpSpPr bwMode="auto">
              <a:xfrm>
                <a:off x="4898" y="2727"/>
                <a:ext cx="862" cy="645"/>
                <a:chOff x="4898" y="2573"/>
                <a:chExt cx="862" cy="645"/>
              </a:xfrm>
            </p:grpSpPr>
            <p:sp>
              <p:nvSpPr>
                <p:cNvPr id="74" name="AutoShape 73"/>
                <p:cNvSpPr>
                  <a:spLocks noChangeArrowheads="1"/>
                </p:cNvSpPr>
                <p:nvPr/>
              </p:nvSpPr>
              <p:spPr bwMode="auto">
                <a:xfrm>
                  <a:off x="5069" y="2573"/>
                  <a:ext cx="519" cy="472"/>
                </a:xfrm>
                <a:prstGeom prst="can">
                  <a:avLst>
                    <a:gd name="adj" fmla="val 27315"/>
                  </a:avLst>
                </a:prstGeom>
                <a:gradFill rotWithShape="1">
                  <a:gsLst>
                    <a:gs pos="0">
                      <a:srgbClr val="764700"/>
                    </a:gs>
                    <a:gs pos="100000">
                      <a:srgbClr val="FF990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898" y="3045"/>
                  <a:ext cx="862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200" b="1" i="1" kern="0" dirty="0" smtClean="0">
                      <a:solidFill>
                        <a:sysClr val="windowText" lastClr="000000"/>
                      </a:solidFill>
                      <a:latin typeface="Calibri" pitchFamily="34" charset="0"/>
                    </a:rPr>
                    <a:t>Public </a:t>
                  </a:r>
                  <a:r>
                    <a:rPr lang="de-DE" sz="1200" b="1" i="1" kern="0" dirty="0" err="1" smtClean="0">
                      <a:solidFill>
                        <a:sysClr val="windowText" lastClr="000000"/>
                      </a:solidFill>
                      <a:latin typeface="Calibri" pitchFamily="34" charset="0"/>
                    </a:rPr>
                    <a:t>data</a:t>
                  </a:r>
                  <a:endParaRPr kumimoji="0" lang="de-DE" sz="1200" b="1" i="1" u="none" strike="noStrike" kern="0" cap="none" spc="0" normalizeH="0" baseline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  <p:sp>
            <p:nvSpPr>
              <p:cNvPr id="72" name="Freeform 75"/>
              <p:cNvSpPr>
                <a:spLocks/>
              </p:cNvSpPr>
              <p:nvPr/>
            </p:nvSpPr>
            <p:spPr bwMode="auto">
              <a:xfrm rot="2825507">
                <a:off x="4820" y="1967"/>
                <a:ext cx="204" cy="635"/>
              </a:xfrm>
              <a:custGeom>
                <a:avLst/>
                <a:gdLst>
                  <a:gd name="T0" fmla="*/ 159 w 204"/>
                  <a:gd name="T1" fmla="*/ 0 h 635"/>
                  <a:gd name="T2" fmla="*/ 68 w 204"/>
                  <a:gd name="T3" fmla="*/ 250 h 635"/>
                  <a:gd name="T4" fmla="*/ 204 w 204"/>
                  <a:gd name="T5" fmla="*/ 204 h 635"/>
                  <a:gd name="T6" fmla="*/ 0 w 204"/>
                  <a:gd name="T7" fmla="*/ 635 h 6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4"/>
                  <a:gd name="T13" fmla="*/ 0 h 635"/>
                  <a:gd name="T14" fmla="*/ 204 w 204"/>
                  <a:gd name="T15" fmla="*/ 635 h 6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4" h="635">
                    <a:moveTo>
                      <a:pt x="159" y="0"/>
                    </a:moveTo>
                    <a:lnTo>
                      <a:pt x="68" y="250"/>
                    </a:lnTo>
                    <a:lnTo>
                      <a:pt x="204" y="204"/>
                    </a:lnTo>
                    <a:lnTo>
                      <a:pt x="0" y="635"/>
                    </a:ln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76"/>
              <p:cNvSpPr>
                <a:spLocks/>
              </p:cNvSpPr>
              <p:nvPr/>
            </p:nvSpPr>
            <p:spPr bwMode="auto">
              <a:xfrm rot="19408160" flipV="1">
                <a:off x="4808" y="2341"/>
                <a:ext cx="204" cy="635"/>
              </a:xfrm>
              <a:custGeom>
                <a:avLst/>
                <a:gdLst>
                  <a:gd name="T0" fmla="*/ 159 w 204"/>
                  <a:gd name="T1" fmla="*/ 0 h 635"/>
                  <a:gd name="T2" fmla="*/ 68 w 204"/>
                  <a:gd name="T3" fmla="*/ 250 h 635"/>
                  <a:gd name="T4" fmla="*/ 204 w 204"/>
                  <a:gd name="T5" fmla="*/ 204 h 635"/>
                  <a:gd name="T6" fmla="*/ 0 w 204"/>
                  <a:gd name="T7" fmla="*/ 635 h 6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4"/>
                  <a:gd name="T13" fmla="*/ 0 h 635"/>
                  <a:gd name="T14" fmla="*/ 204 w 204"/>
                  <a:gd name="T15" fmla="*/ 635 h 6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4" h="635">
                    <a:moveTo>
                      <a:pt x="159" y="0"/>
                    </a:moveTo>
                    <a:lnTo>
                      <a:pt x="68" y="250"/>
                    </a:lnTo>
                    <a:lnTo>
                      <a:pt x="204" y="204"/>
                    </a:lnTo>
                    <a:lnTo>
                      <a:pt x="0" y="635"/>
                    </a:lnTo>
                  </a:path>
                </a:pathLst>
              </a:custGeom>
              <a:noFill/>
              <a:ln w="9525">
                <a:solidFill>
                  <a:srgbClr val="FF9900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3594100" y="2913063"/>
            <a:ext cx="1511300" cy="1171575"/>
          </a:xfrm>
          <a:prstGeom prst="rect">
            <a:avLst/>
          </a:prstGeom>
          <a:solidFill>
            <a:srgbClr val="99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Content Enrichment</a:t>
            </a: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5445125" y="4941888"/>
            <a:ext cx="2114550" cy="803275"/>
          </a:xfrm>
          <a:prstGeom prst="rect">
            <a:avLst/>
          </a:prstGeom>
          <a:solidFill>
            <a:srgbClr val="FFB343"/>
          </a:solidFill>
          <a:ln w="9525" algn="ctr">
            <a:solidFill>
              <a:srgbClr val="D07C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Text Mining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Service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0" name="Text Box 79"/>
          <p:cNvSpPr txBox="1">
            <a:spLocks noChangeArrowheads="1"/>
          </p:cNvSpPr>
          <p:nvPr/>
        </p:nvSpPr>
        <p:spPr bwMode="auto">
          <a:xfrm>
            <a:off x="179388" y="5697538"/>
            <a:ext cx="1265090" cy="369332"/>
          </a:xfrm>
          <a:prstGeom prst="rect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 </a:t>
            </a:r>
            <a:r>
              <a:rPr lang="en-US" sz="1800" dirty="0" smtClean="0">
                <a:latin typeface="Calibri" pitchFamily="34" charset="0"/>
              </a:rPr>
              <a:t>Aspirin….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81" name="Text Box 80"/>
          <p:cNvSpPr txBox="1">
            <a:spLocks noChangeArrowheads="1"/>
          </p:cNvSpPr>
          <p:nvPr/>
        </p:nvSpPr>
        <p:spPr bwMode="auto">
          <a:xfrm>
            <a:off x="179388" y="4473575"/>
            <a:ext cx="2153025" cy="369332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Aspirin </a:t>
            </a:r>
            <a:r>
              <a:rPr lang="en-US" sz="1800" b="1" dirty="0" smtClean="0">
                <a:latin typeface="Calibri" pitchFamily="34" charset="0"/>
              </a:rPr>
              <a:t>(Drug, Bayer)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82" name="Text Box 81"/>
          <p:cNvSpPr txBox="1">
            <a:spLocks noChangeArrowheads="1"/>
          </p:cNvSpPr>
          <p:nvPr/>
        </p:nvSpPr>
        <p:spPr bwMode="auto">
          <a:xfrm>
            <a:off x="183307" y="3008313"/>
            <a:ext cx="2484976" cy="1231106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Aspirin </a:t>
            </a:r>
            <a:r>
              <a:rPr lang="en-US" sz="1800" b="1" dirty="0" smtClean="0">
                <a:latin typeface="Calibri" pitchFamily="34" charset="0"/>
              </a:rPr>
              <a:t>(Drug, Bayer)</a:t>
            </a:r>
            <a:endParaRPr lang="en-US" sz="1800" b="1" dirty="0">
              <a:latin typeface="Calibri" pitchFamily="34" charset="0"/>
            </a:endParaRPr>
          </a:p>
          <a:p>
            <a:r>
              <a:rPr lang="en-US" sz="1200" b="1" dirty="0" smtClean="0"/>
              <a:t>CC(=O)OC1=CC=CC=C1C(=O)O</a:t>
            </a:r>
          </a:p>
          <a:p>
            <a:r>
              <a:rPr lang="en-US" sz="1200" b="1" dirty="0" smtClean="0"/>
              <a:t>MW=180.157 g/mol</a:t>
            </a:r>
            <a:r>
              <a:rPr lang="en-US" sz="1200" dirty="0" smtClean="0"/>
              <a:t> </a:t>
            </a:r>
          </a:p>
          <a:p>
            <a:r>
              <a:rPr lang="en-US" dirty="0" smtClean="0"/>
              <a:t>…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83" name="Text Box 82"/>
          <p:cNvSpPr txBox="1">
            <a:spLocks noChangeArrowheads="1"/>
          </p:cNvSpPr>
          <p:nvPr/>
        </p:nvSpPr>
        <p:spPr bwMode="auto">
          <a:xfrm>
            <a:off x="219311" y="1196975"/>
            <a:ext cx="2484976" cy="1384995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Aspirin </a:t>
            </a:r>
            <a:r>
              <a:rPr lang="en-US" sz="1800" b="1" dirty="0" smtClean="0">
                <a:latin typeface="Calibri" pitchFamily="34" charset="0"/>
              </a:rPr>
              <a:t>(Drug, Bayer)</a:t>
            </a:r>
            <a:endParaRPr lang="en-US" sz="1800" b="1" dirty="0">
              <a:latin typeface="Calibri" pitchFamily="34" charset="0"/>
            </a:endParaRPr>
          </a:p>
          <a:p>
            <a:r>
              <a:rPr lang="en-US" sz="1200" b="1" dirty="0" smtClean="0"/>
              <a:t>CC(=O)OC1=CC=CC=C1C(=O)O</a:t>
            </a:r>
          </a:p>
          <a:p>
            <a:r>
              <a:rPr lang="en-US" sz="1200" b="1" dirty="0" smtClean="0"/>
              <a:t>MW=180.157 g/mol</a:t>
            </a:r>
            <a:r>
              <a:rPr lang="en-US" sz="1200" dirty="0" smtClean="0"/>
              <a:t> </a:t>
            </a:r>
          </a:p>
          <a:p>
            <a:r>
              <a:rPr lang="de-DE" sz="1400" b="1" dirty="0" smtClean="0">
                <a:latin typeface="Calibri" pitchFamily="34" charset="0"/>
              </a:rPr>
              <a:t>Link </a:t>
            </a:r>
            <a:r>
              <a:rPr lang="de-DE" sz="1400" b="1" dirty="0" err="1" smtClean="0">
                <a:latin typeface="Calibri" pitchFamily="34" charset="0"/>
              </a:rPr>
              <a:t>to</a:t>
            </a:r>
            <a:r>
              <a:rPr lang="de-DE" sz="1400" b="1" dirty="0" smtClean="0">
                <a:latin typeface="Calibri" pitchFamily="34" charset="0"/>
              </a:rPr>
              <a:t> </a:t>
            </a:r>
            <a:r>
              <a:rPr lang="de-DE" sz="1400" b="1" dirty="0" err="1" smtClean="0">
                <a:latin typeface="Calibri" pitchFamily="34" charset="0"/>
              </a:rPr>
              <a:t>PubChem</a:t>
            </a:r>
            <a:endParaRPr lang="de-DE" sz="1400" b="1" dirty="0" smtClean="0">
              <a:latin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</a:rPr>
              <a:t>Link </a:t>
            </a:r>
            <a:r>
              <a:rPr lang="de-DE" sz="1400" b="1" dirty="0" err="1" smtClean="0">
                <a:latin typeface="Calibri" pitchFamily="34" charset="0"/>
              </a:rPr>
              <a:t>to</a:t>
            </a:r>
            <a:r>
              <a:rPr lang="de-DE" sz="1400" b="1" dirty="0" smtClean="0">
                <a:latin typeface="Calibri" pitchFamily="34" charset="0"/>
              </a:rPr>
              <a:t> PDB</a:t>
            </a:r>
          </a:p>
          <a:p>
            <a:r>
              <a:rPr lang="de-DE" sz="1400" b="1" dirty="0" smtClean="0">
                <a:latin typeface="Calibri" pitchFamily="34" charset="0"/>
              </a:rPr>
              <a:t>Link </a:t>
            </a:r>
            <a:r>
              <a:rPr lang="de-DE" sz="1400" b="1" dirty="0" err="1" smtClean="0">
                <a:latin typeface="Calibri" pitchFamily="34" charset="0"/>
              </a:rPr>
              <a:t>to</a:t>
            </a:r>
            <a:r>
              <a:rPr lang="de-DE" sz="1400" b="1" dirty="0" smtClean="0">
                <a:latin typeface="Calibri" pitchFamily="34" charset="0"/>
              </a:rPr>
              <a:t> </a:t>
            </a:r>
            <a:r>
              <a:rPr lang="de-DE" sz="1400" b="1" dirty="0" err="1" smtClean="0">
                <a:latin typeface="Calibri" pitchFamily="34" charset="0"/>
              </a:rPr>
              <a:t>DrugBank</a:t>
            </a:r>
            <a:endParaRPr lang="de-DE" sz="1400" b="1" dirty="0" smtClean="0">
              <a:latin typeface="Calibri" pitchFamily="34" charset="0"/>
            </a:endParaRP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573016"/>
            <a:ext cx="614471" cy="51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1154" y="2332999"/>
            <a:ext cx="614471" cy="51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744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 animBg="1"/>
      <p:bldP spid="41" grpId="0" animBg="1"/>
      <p:bldP spid="6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2457450"/>
            <a:ext cx="494506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import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thesauri</a:t>
            </a:r>
          </a:p>
        </p:txBody>
      </p:sp>
      <p:sp>
        <p:nvSpPr>
          <p:cNvPr id="12292" name="Inhaltsplatzhalter 2"/>
          <p:cNvSpPr>
            <a:spLocks noGrp="1"/>
          </p:cNvSpPr>
          <p:nvPr>
            <p:ph idx="1"/>
          </p:nvPr>
        </p:nvSpPr>
        <p:spPr>
          <a:xfrm>
            <a:off x="250825" y="1160463"/>
            <a:ext cx="8459788" cy="4349750"/>
          </a:xfrm>
        </p:spPr>
        <p:txBody>
          <a:bodyPr/>
          <a:lstStyle/>
          <a:p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editor</a:t>
            </a:r>
            <a:r>
              <a:rPr lang="de-DE" dirty="0" smtClean="0"/>
              <a:t> </a:t>
            </a:r>
            <a:r>
              <a:rPr lang="de-DE" dirty="0" err="1" smtClean="0"/>
              <a:t>capable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handle SKOS </a:t>
            </a:r>
            <a:r>
              <a:rPr lang="de-DE" dirty="0" err="1" smtClean="0"/>
              <a:t>format</a:t>
            </a:r>
            <a:endParaRPr lang="de-DE" dirty="0" smtClean="0"/>
          </a:p>
          <a:p>
            <a:pPr lvl="1">
              <a:buNone/>
            </a:pP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Direct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access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many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complex</a:t>
            </a:r>
            <a:r>
              <a:rPr lang="de-DE" dirty="0" smtClean="0">
                <a:sym typeface="Wingdings" pitchFamily="2" charset="2"/>
              </a:rPr>
              <a:t> thesauri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890963"/>
            <a:ext cx="446563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iger Pfeil 5"/>
          <p:cNvSpPr/>
          <p:nvPr/>
        </p:nvSpPr>
        <p:spPr>
          <a:xfrm rot="5400000">
            <a:off x="5759450" y="2852738"/>
            <a:ext cx="865187" cy="1296988"/>
          </a:xfrm>
          <a:prstGeom prst="bentArrow">
            <a:avLst/>
          </a:prstGeom>
          <a:solidFill>
            <a:srgbClr val="FF9900"/>
          </a:solidFill>
          <a:ln w="3175">
            <a:noFill/>
          </a:ln>
          <a:effectLst>
            <a:outerShdw blurRad="139700" dist="88900" dir="28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7" name="Legende mit Linie 1 (Rahmen und Markierungsleiste) 6"/>
          <p:cNvSpPr/>
          <p:nvPr/>
        </p:nvSpPr>
        <p:spPr>
          <a:xfrm>
            <a:off x="899592" y="5337175"/>
            <a:ext cx="2304256" cy="1008063"/>
          </a:xfrm>
          <a:prstGeom prst="accentBorderCallout1">
            <a:avLst>
              <a:gd name="adj1" fmla="val 23829"/>
              <a:gd name="adj2" fmla="val -3417"/>
              <a:gd name="adj3" fmla="val -57708"/>
              <a:gd name="adj4" fmla="val -14383"/>
            </a:avLst>
          </a:prstGeom>
          <a:solidFill>
            <a:srgbClr val="FF9900"/>
          </a:solidFill>
          <a:ln w="3175">
            <a:solidFill>
              <a:schemeClr val="tx1"/>
            </a:solidFill>
          </a:ln>
          <a:effectLst>
            <a:outerShdw blurRad="139700" dist="88900" dir="28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de-DE" sz="1600" b="1" dirty="0" err="1" smtClean="0">
                <a:solidFill>
                  <a:schemeClr val="bg1"/>
                </a:solidFill>
              </a:rPr>
              <a:t>Example</a:t>
            </a:r>
            <a:r>
              <a:rPr lang="de-DE" sz="1600" b="1" dirty="0" smtClean="0">
                <a:solidFill>
                  <a:schemeClr val="bg1"/>
                </a:solidFill>
              </a:rPr>
              <a:t>: IPSV </a:t>
            </a:r>
            <a:r>
              <a:rPr lang="de-DE" sz="1600" b="1" dirty="0">
                <a:solidFill>
                  <a:schemeClr val="bg1"/>
                </a:solidFill>
              </a:rPr>
              <a:t>(Integrated Public </a:t>
            </a:r>
            <a:r>
              <a:rPr lang="de-DE" sz="1600" b="1" dirty="0" err="1">
                <a:solidFill>
                  <a:schemeClr val="bg1"/>
                </a:solidFill>
              </a:rPr>
              <a:t>Sector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 err="1">
                <a:solidFill>
                  <a:schemeClr val="bg1"/>
                </a:solidFill>
              </a:rPr>
              <a:t>Vocabulary</a:t>
            </a:r>
            <a:r>
              <a:rPr lang="de-DE" sz="1600" b="1" dirty="0">
                <a:solidFill>
                  <a:schemeClr val="bg1"/>
                </a:solidFill>
              </a:rPr>
              <a:t>) </a:t>
            </a:r>
            <a:r>
              <a:rPr lang="de-DE" sz="1600" b="1" dirty="0" smtClean="0">
                <a:solidFill>
                  <a:schemeClr val="bg1"/>
                </a:solidFill>
              </a:rPr>
              <a:t>Thesaurus im SKOS- </a:t>
            </a:r>
            <a:r>
              <a:rPr lang="de-DE" sz="1600" b="1" dirty="0">
                <a:solidFill>
                  <a:schemeClr val="bg1"/>
                </a:solidFill>
              </a:rPr>
              <a:t>F</a:t>
            </a:r>
            <a:r>
              <a:rPr lang="de-DE" sz="1600" b="1" dirty="0" smtClean="0">
                <a:solidFill>
                  <a:schemeClr val="bg1"/>
                </a:solidFill>
              </a:rPr>
              <a:t>ormat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8" name="Legende mit Linie 1 (Rahmen und Markierungsleiste) 7"/>
          <p:cNvSpPr/>
          <p:nvPr/>
        </p:nvSpPr>
        <p:spPr>
          <a:xfrm>
            <a:off x="6876256" y="2349500"/>
            <a:ext cx="2124869" cy="611448"/>
          </a:xfrm>
          <a:prstGeom prst="accentBorderCallout1">
            <a:avLst>
              <a:gd name="adj1" fmla="val 23829"/>
              <a:gd name="adj2" fmla="val -3417"/>
              <a:gd name="adj3" fmla="val 259154"/>
              <a:gd name="adj4" fmla="val -39780"/>
            </a:avLst>
          </a:prstGeom>
          <a:solidFill>
            <a:srgbClr val="FF9900"/>
          </a:solidFill>
          <a:ln w="3175">
            <a:solidFill>
              <a:schemeClr val="tx1"/>
            </a:solidFill>
          </a:ln>
          <a:effectLst>
            <a:outerShdw blurRad="139700" dist="88900" dir="28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de-DE" sz="1600" b="1" dirty="0" err="1" smtClean="0">
                <a:solidFill>
                  <a:schemeClr val="bg1"/>
                </a:solidFill>
              </a:rPr>
              <a:t>Imported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into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Knowledge</a:t>
            </a:r>
            <a:r>
              <a:rPr lang="de-DE" sz="1600" b="1" dirty="0" smtClean="0">
                <a:solidFill>
                  <a:schemeClr val="bg1"/>
                </a:solidFill>
              </a:rPr>
              <a:t> Editor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Thesaurus </a:t>
            </a:r>
            <a:r>
              <a:rPr lang="de-DE" dirty="0" err="1" smtClean="0"/>
              <a:t>processing</a:t>
            </a:r>
            <a:r>
              <a:rPr lang="de-DE" dirty="0" smtClean="0"/>
              <a:t>: Just </a:t>
            </a:r>
            <a:r>
              <a:rPr lang="de-DE" dirty="0" err="1" smtClean="0"/>
              <a:t>matching</a:t>
            </a:r>
            <a:r>
              <a:rPr lang="de-DE" dirty="0" smtClean="0"/>
              <a:t> </a:t>
            </a:r>
            <a:r>
              <a:rPr lang="de-DE" dirty="0" err="1" smtClean="0"/>
              <a:t>strings</a:t>
            </a:r>
            <a:r>
              <a:rPr lang="de-DE" dirty="0" smtClean="0"/>
              <a:t>?</a:t>
            </a: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263525" y="1023466"/>
            <a:ext cx="8459788" cy="4349750"/>
          </a:xfrm>
        </p:spPr>
        <p:txBody>
          <a:bodyPr/>
          <a:lstStyle/>
          <a:p>
            <a:r>
              <a:rPr lang="de-DE" sz="2000" dirty="0" smtClean="0"/>
              <a:t>Thesaurus </a:t>
            </a:r>
            <a:r>
              <a:rPr lang="de-DE" sz="2000" dirty="0" err="1" smtClean="0"/>
              <a:t>never</a:t>
            </a:r>
            <a:r>
              <a:rPr lang="de-DE" sz="2000" dirty="0" smtClean="0"/>
              <a:t> „</a:t>
            </a:r>
            <a:r>
              <a:rPr lang="de-DE" sz="2000" dirty="0" err="1" smtClean="0"/>
              <a:t>complete</a:t>
            </a:r>
            <a:r>
              <a:rPr lang="de-DE" sz="2000" dirty="0" smtClean="0"/>
              <a:t>“</a:t>
            </a:r>
          </a:p>
          <a:p>
            <a:pPr lvl="1"/>
            <a:r>
              <a:rPr lang="de-DE" sz="1600" dirty="0" err="1" smtClean="0"/>
              <a:t>Entities</a:t>
            </a:r>
            <a:r>
              <a:rPr lang="de-DE" sz="1600" dirty="0" smtClean="0"/>
              <a:t> </a:t>
            </a:r>
            <a:r>
              <a:rPr lang="de-DE" sz="1600" dirty="0" err="1" smtClean="0"/>
              <a:t>may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referred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different </a:t>
            </a:r>
            <a:r>
              <a:rPr lang="de-DE" sz="1600" dirty="0" err="1" smtClean="0"/>
              <a:t>expressions</a:t>
            </a:r>
            <a:r>
              <a:rPr lang="de-DE" sz="1600" dirty="0" smtClean="0"/>
              <a:t>. </a:t>
            </a:r>
          </a:p>
          <a:p>
            <a:pPr>
              <a:buFont typeface="Wingdings" pitchFamily="2" charset="2"/>
              <a:buChar char="à"/>
            </a:pPr>
            <a:r>
              <a:rPr lang="de-DE" sz="2000" dirty="0" smtClean="0">
                <a:sym typeface="Wingdings" pitchFamily="2" charset="2"/>
              </a:rPr>
              <a:t>Just </a:t>
            </a:r>
            <a:r>
              <a:rPr lang="de-DE" sz="2000" dirty="0" err="1" smtClean="0">
                <a:sym typeface="Wingdings" pitchFamily="2" charset="2"/>
              </a:rPr>
              <a:t>matching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strings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is</a:t>
            </a:r>
            <a:r>
              <a:rPr lang="de-DE" sz="2000" dirty="0" smtClean="0">
                <a:sym typeface="Wingdings" pitchFamily="2" charset="2"/>
              </a:rPr>
              <a:t> not </a:t>
            </a:r>
            <a:r>
              <a:rPr lang="de-DE" sz="2000" dirty="0" err="1" smtClean="0">
                <a:sym typeface="Wingdings" pitchFamily="2" charset="2"/>
              </a:rPr>
              <a:t>sufficient</a:t>
            </a:r>
            <a:r>
              <a:rPr lang="de-DE" sz="2000" dirty="0" smtClean="0">
                <a:sym typeface="Wingdings" pitchFamily="2" charset="2"/>
              </a:rPr>
              <a:t>. </a:t>
            </a:r>
          </a:p>
          <a:p>
            <a:pPr lvl="1"/>
            <a:r>
              <a:rPr lang="de-DE" sz="1600" dirty="0" err="1" smtClean="0">
                <a:sym typeface="Wingdings" pitchFamily="2" charset="2"/>
              </a:rPr>
              <a:t>Allow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systematic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matching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of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variants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of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the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imported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terms</a:t>
            </a:r>
            <a:endParaRPr lang="de-DE" sz="1600" dirty="0" smtClean="0">
              <a:sym typeface="Wingdings" pitchFamily="2" charset="2"/>
            </a:endParaRPr>
          </a:p>
          <a:p>
            <a:r>
              <a:rPr lang="de-DE" sz="2000" dirty="0" smtClean="0">
                <a:sym typeface="Wingdings" pitchFamily="2" charset="2"/>
              </a:rPr>
              <a:t>Goal: </a:t>
            </a:r>
            <a:r>
              <a:rPr lang="de-DE" sz="2000" dirty="0" err="1" smtClean="0">
                <a:sym typeface="Wingdings" pitchFamily="2" charset="2"/>
              </a:rPr>
              <a:t>Increased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i="1" dirty="0" smtClean="0">
                <a:sym typeface="Wingdings" pitchFamily="2" charset="2"/>
              </a:rPr>
              <a:t>Recall</a:t>
            </a:r>
            <a:endParaRPr lang="de-DE" sz="2000" dirty="0" smtClean="0">
              <a:sym typeface="Wingdings" pitchFamily="2" charset="2"/>
            </a:endParaRPr>
          </a:p>
        </p:txBody>
      </p:sp>
      <p:grpSp>
        <p:nvGrpSpPr>
          <p:cNvPr id="2" name="Groupe 163"/>
          <p:cNvGrpSpPr>
            <a:grpSpLocks/>
          </p:cNvGrpSpPr>
          <p:nvPr/>
        </p:nvGrpSpPr>
        <p:grpSpPr bwMode="auto">
          <a:xfrm>
            <a:off x="2627313" y="3992563"/>
            <a:ext cx="6481762" cy="2716212"/>
            <a:chOff x="2627784" y="3807693"/>
            <a:chExt cx="6480720" cy="2717651"/>
          </a:xfrm>
        </p:grpSpPr>
        <p:pic>
          <p:nvPicPr>
            <p:cNvPr id="1333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383"/>
            <a:stretch>
              <a:fillRect/>
            </a:stretch>
          </p:blipFill>
          <p:spPr bwMode="auto">
            <a:xfrm>
              <a:off x="2627784" y="4258394"/>
              <a:ext cx="6480720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115"/>
            <p:cNvSpPr/>
            <p:nvPr/>
          </p:nvSpPr>
          <p:spPr>
            <a:xfrm>
              <a:off x="4100747" y="4450971"/>
              <a:ext cx="2287219" cy="2144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116"/>
            <p:cNvSpPr/>
            <p:nvPr/>
          </p:nvSpPr>
          <p:spPr>
            <a:xfrm>
              <a:off x="6624466" y="4643160"/>
              <a:ext cx="2142780" cy="21442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117"/>
            <p:cNvSpPr/>
            <p:nvPr/>
          </p:nvSpPr>
          <p:spPr>
            <a:xfrm>
              <a:off x="6695892" y="4857586"/>
              <a:ext cx="1642799" cy="21442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118"/>
            <p:cNvSpPr/>
            <p:nvPr/>
          </p:nvSpPr>
          <p:spPr>
            <a:xfrm>
              <a:off x="3957895" y="5248318"/>
              <a:ext cx="2287219" cy="107054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119"/>
            <p:cNvSpPr/>
            <p:nvPr/>
          </p:nvSpPr>
          <p:spPr>
            <a:xfrm>
              <a:off x="3457913" y="5022773"/>
              <a:ext cx="858700" cy="21442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6" name="Connecteur en arc 34"/>
            <p:cNvCxnSpPr>
              <a:stCxn id="21" idx="3"/>
              <a:endCxn id="13342" idx="1"/>
            </p:cNvCxnSpPr>
            <p:nvPr/>
          </p:nvCxnSpPr>
          <p:spPr>
            <a:xfrm flipH="1" flipV="1">
              <a:off x="5857827" y="3991941"/>
              <a:ext cx="530140" cy="567037"/>
            </a:xfrm>
            <a:prstGeom prst="curvedConnector5">
              <a:avLst>
                <a:gd name="adj1" fmla="val -43214"/>
                <a:gd name="adj2" fmla="val 43159"/>
                <a:gd name="adj3" fmla="val 143214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2" name="ZoneTexte 126"/>
            <p:cNvSpPr txBox="1">
              <a:spLocks noChangeArrowheads="1"/>
            </p:cNvSpPr>
            <p:nvPr/>
          </p:nvSpPr>
          <p:spPr bwMode="auto">
            <a:xfrm>
              <a:off x="5858549" y="3807693"/>
              <a:ext cx="25172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Normalized form of term</a:t>
              </a:r>
            </a:p>
          </p:txBody>
        </p:sp>
        <p:cxnSp>
          <p:nvCxnSpPr>
            <p:cNvPr id="28" name="Connecteur en arc 127"/>
            <p:cNvCxnSpPr>
              <a:stCxn id="22" idx="3"/>
              <a:endCxn id="13344" idx="3"/>
            </p:cNvCxnSpPr>
            <p:nvPr/>
          </p:nvCxnSpPr>
          <p:spPr>
            <a:xfrm flipH="1">
              <a:off x="8495828" y="4749579"/>
              <a:ext cx="271419" cy="787817"/>
            </a:xfrm>
            <a:prstGeom prst="curvedConnector3">
              <a:avLst>
                <a:gd name="adj1" fmla="val -54152"/>
              </a:avLst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4" name="ZoneTexte 128"/>
            <p:cNvSpPr txBox="1">
              <a:spLocks noChangeArrowheads="1"/>
            </p:cNvSpPr>
            <p:nvPr/>
          </p:nvSpPr>
          <p:spPr bwMode="auto">
            <a:xfrm>
              <a:off x="7488324" y="5213590"/>
              <a:ext cx="10081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rgbClr val="00B050"/>
                  </a:solidFill>
                </a:rPr>
                <a:t>Broader terms</a:t>
              </a:r>
            </a:p>
          </p:txBody>
        </p:sp>
        <p:cxnSp>
          <p:nvCxnSpPr>
            <p:cNvPr id="30" name="Connecteur en arc 49"/>
            <p:cNvCxnSpPr>
              <a:stCxn id="24" idx="3"/>
              <a:endCxn id="13346" idx="0"/>
            </p:cNvCxnSpPr>
            <p:nvPr/>
          </p:nvCxnSpPr>
          <p:spPr>
            <a:xfrm>
              <a:off x="6245114" y="5783589"/>
              <a:ext cx="1822157" cy="319256"/>
            </a:xfrm>
            <a:prstGeom prst="curvedConnector2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6" name="ZoneTexte 132"/>
            <p:cNvSpPr txBox="1">
              <a:spLocks noChangeArrowheads="1"/>
            </p:cNvSpPr>
            <p:nvPr/>
          </p:nvSpPr>
          <p:spPr bwMode="auto">
            <a:xfrm>
              <a:off x="7510139" y="6102657"/>
              <a:ext cx="11139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70C0"/>
                  </a:solidFill>
                </a:rPr>
                <a:t>synonyms</a:t>
              </a:r>
            </a:p>
          </p:txBody>
        </p:sp>
        <p:cxnSp>
          <p:nvCxnSpPr>
            <p:cNvPr id="32" name="Connecteur en arc 46"/>
            <p:cNvCxnSpPr>
              <a:stCxn id="25" idx="1"/>
              <a:endCxn id="13348" idx="2"/>
            </p:cNvCxnSpPr>
            <p:nvPr/>
          </p:nvCxnSpPr>
          <p:spPr>
            <a:xfrm rot="10800000">
              <a:off x="3227763" y="4230192"/>
              <a:ext cx="230150" cy="900589"/>
            </a:xfrm>
            <a:prstGeom prst="curved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8" name="ZoneTexte 135"/>
            <p:cNvSpPr txBox="1">
              <a:spLocks noChangeArrowheads="1"/>
            </p:cNvSpPr>
            <p:nvPr/>
          </p:nvSpPr>
          <p:spPr bwMode="auto">
            <a:xfrm>
              <a:off x="2856868" y="3861048"/>
              <a:ext cx="7430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status</a:t>
              </a:r>
            </a:p>
          </p:txBody>
        </p:sp>
        <p:cxnSp>
          <p:nvCxnSpPr>
            <p:cNvPr id="34" name="Connecteur en arc 36"/>
            <p:cNvCxnSpPr>
              <a:stCxn id="23" idx="3"/>
              <a:endCxn id="13344" idx="3"/>
            </p:cNvCxnSpPr>
            <p:nvPr/>
          </p:nvCxnSpPr>
          <p:spPr>
            <a:xfrm>
              <a:off x="8338691" y="4964005"/>
              <a:ext cx="157137" cy="573391"/>
            </a:xfrm>
            <a:prstGeom prst="curvedConnector3">
              <a:avLst>
                <a:gd name="adj1" fmla="val 158418"/>
              </a:avLst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164"/>
          <p:cNvGrpSpPr>
            <a:grpSpLocks/>
          </p:cNvGrpSpPr>
          <p:nvPr/>
        </p:nvGrpSpPr>
        <p:grpSpPr bwMode="auto">
          <a:xfrm>
            <a:off x="2411760" y="3969060"/>
            <a:ext cx="6565553" cy="2751138"/>
            <a:chOff x="2470549" y="7168409"/>
            <a:chExt cx="6565947" cy="2751855"/>
          </a:xfrm>
        </p:grpSpPr>
        <p:sp>
          <p:nvSpPr>
            <p:cNvPr id="39" name="Content Placeholder 2"/>
            <p:cNvSpPr txBox="1">
              <a:spLocks/>
            </p:cNvSpPr>
            <p:nvPr/>
          </p:nvSpPr>
          <p:spPr bwMode="auto">
            <a:xfrm>
              <a:off x="2470549" y="7168409"/>
              <a:ext cx="6565947" cy="27518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77813" lvl="1" indent="-266700">
                <a:spcBef>
                  <a:spcPct val="10000"/>
                </a:spcBef>
                <a:spcAft>
                  <a:spcPts val="0"/>
                </a:spcAft>
                <a:buClr>
                  <a:schemeClr val="tx1"/>
                </a:buClr>
                <a:buFontTx/>
                <a:buChar char="•"/>
                <a:defRPr/>
              </a:pPr>
              <a:r>
                <a:rPr lang="en-US" sz="2000" kern="0" dirty="0" smtClean="0">
                  <a:solidFill>
                    <a:srgbClr val="4D4D4D"/>
                  </a:solidFill>
                  <a:latin typeface="+mn-lt"/>
                </a:rPr>
                <a:t>Preferred  term</a:t>
              </a:r>
              <a:r>
                <a:rPr lang="en-US" sz="2000" kern="0" dirty="0">
                  <a:solidFill>
                    <a:srgbClr val="4D4D4D"/>
                  </a:solidFill>
                  <a:latin typeface="+mn-lt"/>
                </a:rPr>
                <a:t>			</a:t>
              </a:r>
              <a:r>
                <a:rPr lang="en-US" sz="2000" kern="0" dirty="0" smtClean="0">
                  <a:solidFill>
                    <a:srgbClr val="4D4D4D"/>
                  </a:solidFill>
                  <a:latin typeface="+mn-lt"/>
                </a:rPr>
                <a:t>identity</a:t>
              </a:r>
              <a:endParaRPr lang="en-US" sz="2200" kern="0" dirty="0">
                <a:solidFill>
                  <a:srgbClr val="4D4D4D"/>
                </a:solidFill>
                <a:latin typeface="+mn-lt"/>
              </a:endParaRPr>
            </a:p>
            <a:p>
              <a:pPr marL="1855788" lvl="2" indent="-593725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1800" i="1" kern="0" dirty="0">
                  <a:solidFill>
                    <a:srgbClr val="FF9900"/>
                  </a:solidFill>
                  <a:latin typeface="Tahoma" pitchFamily="34" charset="0"/>
                </a:rPr>
                <a:t>“</a:t>
              </a:r>
              <a:r>
                <a:rPr lang="en-US" sz="1800" i="1" kern="0" dirty="0" err="1">
                  <a:solidFill>
                    <a:srgbClr val="FF9900"/>
                  </a:solidFill>
                  <a:latin typeface="Tahoma" pitchFamily="34" charset="0"/>
                </a:rPr>
                <a:t>Acousto</a:t>
              </a:r>
              <a:r>
                <a:rPr lang="en-US" sz="1800" i="1" kern="0" dirty="0">
                  <a:solidFill>
                    <a:srgbClr val="FF9900"/>
                  </a:solidFill>
                  <a:latin typeface="Tahoma" pitchFamily="34" charset="0"/>
                </a:rPr>
                <a:t>-optical deflectors”	score=1.0</a:t>
              </a:r>
            </a:p>
            <a:p>
              <a:pPr marL="277813" lvl="1" indent="-266700">
                <a:spcBef>
                  <a:spcPct val="10000"/>
                </a:spcBef>
                <a:spcAft>
                  <a:spcPts val="0"/>
                </a:spcAft>
                <a:buClr>
                  <a:schemeClr val="tx1"/>
                </a:buClr>
                <a:buFontTx/>
                <a:buChar char="•"/>
                <a:defRPr/>
              </a:pPr>
              <a:r>
                <a:rPr lang="en-US" sz="2000" kern="0" dirty="0" smtClean="0">
                  <a:solidFill>
                    <a:srgbClr val="4D4D4D"/>
                  </a:solidFill>
                  <a:latin typeface="+mn-lt"/>
                </a:rPr>
                <a:t>Permutation	</a:t>
              </a:r>
              <a:r>
                <a:rPr lang="en-US" sz="2000" kern="0" dirty="0">
                  <a:solidFill>
                    <a:srgbClr val="4D4D4D"/>
                  </a:solidFill>
                  <a:latin typeface="+mn-lt"/>
                </a:rPr>
                <a:t>			</a:t>
              </a:r>
              <a:r>
                <a:rPr lang="en-US" sz="2000" kern="0" dirty="0" smtClean="0">
                  <a:solidFill>
                    <a:srgbClr val="4D4D4D"/>
                  </a:solidFill>
                  <a:latin typeface="+mn-lt"/>
                </a:rPr>
                <a:t>approx. match </a:t>
              </a:r>
              <a:endParaRPr lang="en-US" sz="2000" kern="0" dirty="0">
                <a:solidFill>
                  <a:srgbClr val="4D4D4D"/>
                </a:solidFill>
                <a:latin typeface="+mn-lt"/>
              </a:endParaRPr>
            </a:p>
            <a:p>
              <a:pPr marL="1855788" lvl="2" indent="-593725">
                <a:spcBef>
                  <a:spcPct val="20000"/>
                </a:spcBef>
                <a:defRPr/>
              </a:pPr>
              <a:r>
                <a:rPr lang="en-US" sz="1800" i="1" kern="0" dirty="0">
                  <a:solidFill>
                    <a:srgbClr val="FF9900"/>
                  </a:solidFill>
                  <a:latin typeface="Tahoma" pitchFamily="34" charset="0"/>
                </a:rPr>
                <a:t>“Optic and acoustic deflector”	score=0.8677</a:t>
              </a:r>
            </a:p>
            <a:p>
              <a:pPr marL="277813" lvl="1" indent="-266700">
                <a:spcBef>
                  <a:spcPct val="10000"/>
                </a:spcBef>
                <a:spcAft>
                  <a:spcPct val="5000"/>
                </a:spcAft>
                <a:buClr>
                  <a:schemeClr val="tx1"/>
                </a:buClr>
                <a:buFontTx/>
                <a:buChar char="•"/>
                <a:defRPr/>
              </a:pPr>
              <a:r>
                <a:rPr lang="en-US" sz="2000" kern="0" dirty="0" smtClean="0">
                  <a:solidFill>
                    <a:srgbClr val="4D4D4D"/>
                  </a:solidFill>
                  <a:latin typeface="+mn-lt"/>
                </a:rPr>
                <a:t>Insertion</a:t>
              </a:r>
              <a:r>
                <a:rPr lang="en-US" sz="2000" kern="0" dirty="0">
                  <a:solidFill>
                    <a:srgbClr val="4D4D4D"/>
                  </a:solidFill>
                  <a:latin typeface="+mn-lt"/>
                </a:rPr>
                <a:t>				</a:t>
              </a:r>
              <a:r>
                <a:rPr lang="en-US" sz="2000" kern="0" dirty="0" smtClean="0">
                  <a:solidFill>
                    <a:srgbClr val="4D4D4D"/>
                  </a:solidFill>
                  <a:latin typeface="+mn-lt"/>
                </a:rPr>
                <a:t>approx. match</a:t>
              </a:r>
              <a:endParaRPr lang="en-US" sz="2000" kern="0" dirty="0">
                <a:solidFill>
                  <a:srgbClr val="4D4D4D"/>
                </a:solidFill>
                <a:latin typeface="+mn-lt"/>
              </a:endParaRPr>
            </a:p>
            <a:p>
              <a:pPr marL="1855788" lvl="2" indent="-593725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1800" i="1" kern="0" dirty="0">
                  <a:solidFill>
                    <a:srgbClr val="FF9900"/>
                  </a:solidFill>
                  <a:latin typeface="Tahoma" pitchFamily="34" charset="0"/>
                </a:rPr>
                <a:t>“Acousto-optic </a:t>
              </a:r>
              <a:r>
                <a:rPr lang="en-US" sz="1800" i="1" kern="0" dirty="0">
                  <a:solidFill>
                    <a:srgbClr val="FF0000"/>
                  </a:solidFill>
                  <a:latin typeface="Tahoma" pitchFamily="34" charset="0"/>
                </a:rPr>
                <a:t>base</a:t>
              </a:r>
              <a:r>
                <a:rPr lang="en-US" sz="1800" i="1" kern="0" dirty="0">
                  <a:solidFill>
                    <a:srgbClr val="FF9900"/>
                  </a:solidFill>
                  <a:latin typeface="Tahoma" pitchFamily="34" charset="0"/>
                </a:rPr>
                <a:t> deflector”	score=0.8339</a:t>
              </a:r>
            </a:p>
            <a:p>
              <a:pPr marL="277813" lvl="1" indent="-266700">
                <a:spcBef>
                  <a:spcPct val="10000"/>
                </a:spcBef>
                <a:spcAft>
                  <a:spcPts val="0"/>
                </a:spcAft>
                <a:buClr>
                  <a:schemeClr val="tx1"/>
                </a:buClr>
                <a:buFontTx/>
                <a:buChar char="•"/>
                <a:defRPr/>
              </a:pPr>
              <a:r>
                <a:rPr lang="en-US" sz="2000" kern="0" dirty="0" smtClean="0">
                  <a:solidFill>
                    <a:srgbClr val="4D4D4D"/>
                  </a:solidFill>
                  <a:latin typeface="+mn-lt"/>
                </a:rPr>
                <a:t>Orthography</a:t>
              </a:r>
              <a:r>
                <a:rPr lang="en-US" sz="2000" kern="0" dirty="0">
                  <a:solidFill>
                    <a:srgbClr val="4D4D4D"/>
                  </a:solidFill>
                  <a:latin typeface="+mn-lt"/>
                </a:rPr>
                <a:t>				</a:t>
              </a:r>
              <a:r>
                <a:rPr lang="en-US" sz="2000" kern="0" dirty="0" smtClean="0">
                  <a:solidFill>
                    <a:srgbClr val="4D4D4D"/>
                  </a:solidFill>
                  <a:latin typeface="+mn-lt"/>
                </a:rPr>
                <a:t>approx. match</a:t>
              </a:r>
              <a:endParaRPr lang="en-US" sz="2000" kern="0" dirty="0">
                <a:solidFill>
                  <a:srgbClr val="4D4D4D"/>
                </a:solidFill>
                <a:latin typeface="+mn-lt"/>
              </a:endParaRPr>
            </a:p>
            <a:p>
              <a:pPr marL="1855788" lvl="2" indent="-593725">
                <a:spcBef>
                  <a:spcPct val="20000"/>
                </a:spcBef>
                <a:defRPr/>
              </a:pPr>
              <a:r>
                <a:rPr lang="en-US" sz="1800" i="1" kern="0" dirty="0">
                  <a:solidFill>
                    <a:srgbClr val="FF9900"/>
                  </a:solidFill>
                  <a:latin typeface="Tahoma" pitchFamily="34" charset="0"/>
                </a:rPr>
                <a:t>“</a:t>
              </a:r>
              <a:r>
                <a:rPr lang="en-US" sz="1800" i="1" kern="0" dirty="0" err="1">
                  <a:solidFill>
                    <a:srgbClr val="FF9900"/>
                  </a:solidFill>
                  <a:latin typeface="Tahoma" pitchFamily="34" charset="0"/>
                </a:rPr>
                <a:t>Acousto</a:t>
              </a:r>
              <a:r>
                <a:rPr lang="en-US" sz="1800" i="1" kern="0" dirty="0">
                  <a:solidFill>
                    <a:srgbClr val="FF9900"/>
                  </a:solidFill>
                  <a:latin typeface="Tahoma" pitchFamily="34" charset="0"/>
                </a:rPr>
                <a:t>-optical </a:t>
              </a:r>
              <a:r>
                <a:rPr lang="en-US" sz="1800" i="1" kern="0" dirty="0" err="1">
                  <a:solidFill>
                    <a:srgbClr val="FF9900"/>
                  </a:solidFill>
                  <a:latin typeface="Tahoma" pitchFamily="34" charset="0"/>
                </a:rPr>
                <a:t>deflect</a:t>
              </a:r>
              <a:r>
                <a:rPr lang="en-US" sz="1800" i="1" kern="0" dirty="0" err="1">
                  <a:solidFill>
                    <a:srgbClr val="FF0000"/>
                  </a:solidFill>
                  <a:latin typeface="Tahoma" pitchFamily="34" charset="0"/>
                </a:rPr>
                <a:t>er</a:t>
              </a:r>
              <a:r>
                <a:rPr lang="en-US" sz="1800" i="1" kern="0" dirty="0">
                  <a:solidFill>
                    <a:srgbClr val="FF0000"/>
                  </a:solidFill>
                  <a:latin typeface="Tahoma" pitchFamily="34" charset="0"/>
                </a:rPr>
                <a:t>”</a:t>
              </a:r>
              <a:r>
                <a:rPr lang="en-US" sz="1800" i="1" kern="0" dirty="0">
                  <a:solidFill>
                    <a:srgbClr val="FF9900"/>
                  </a:solidFill>
                  <a:latin typeface="Tahoma" pitchFamily="34" charset="0"/>
                </a:rPr>
                <a:t>	score=0.9259</a:t>
              </a:r>
            </a:p>
            <a:p>
              <a:pPr marL="809625" lvl="1" indent="-266700">
                <a:spcBef>
                  <a:spcPct val="10000"/>
                </a:spcBef>
                <a:spcAft>
                  <a:spcPct val="5000"/>
                </a:spcAft>
                <a:buClr>
                  <a:schemeClr val="tx1"/>
                </a:buClr>
                <a:defRPr/>
              </a:pPr>
              <a:endParaRPr lang="en-US" sz="2200" kern="0" dirty="0">
                <a:solidFill>
                  <a:srgbClr val="4D4D4D"/>
                </a:solidFill>
                <a:latin typeface="+mn-lt"/>
              </a:endParaRPr>
            </a:p>
            <a:p>
              <a:pPr marL="809625" lvl="1" indent="-266700">
                <a:spcBef>
                  <a:spcPct val="10000"/>
                </a:spcBef>
                <a:spcAft>
                  <a:spcPct val="5000"/>
                </a:spcAft>
                <a:buClr>
                  <a:schemeClr val="tx1"/>
                </a:buClr>
                <a:defRPr/>
              </a:pPr>
              <a:endParaRPr lang="en-US" sz="2200" kern="0" dirty="0">
                <a:solidFill>
                  <a:srgbClr val="4D4D4D"/>
                </a:solidFill>
                <a:latin typeface="+mn-lt"/>
              </a:endParaRPr>
            </a:p>
            <a:p>
              <a:pPr marL="809625" lvl="1" indent="-266700">
                <a:spcBef>
                  <a:spcPct val="10000"/>
                </a:spcBef>
                <a:spcAft>
                  <a:spcPct val="5000"/>
                </a:spcAft>
                <a:buClr>
                  <a:schemeClr val="tx1"/>
                </a:buClr>
                <a:defRPr/>
              </a:pPr>
              <a:endParaRPr lang="en-US" sz="2200" kern="0" dirty="0">
                <a:solidFill>
                  <a:srgbClr val="4D4D4D"/>
                </a:solidFill>
                <a:latin typeface="+mn-lt"/>
              </a:endParaRPr>
            </a:p>
            <a:p>
              <a:pPr marL="809625" lvl="1" indent="-266700">
                <a:spcBef>
                  <a:spcPct val="10000"/>
                </a:spcBef>
                <a:spcAft>
                  <a:spcPct val="5000"/>
                </a:spcAft>
                <a:buClr>
                  <a:schemeClr val="tx1"/>
                </a:buClr>
                <a:defRPr/>
              </a:pPr>
              <a:endParaRPr lang="en-US" sz="2200" kern="0" dirty="0">
                <a:solidFill>
                  <a:srgbClr val="4D4D4D"/>
                </a:solidFill>
                <a:latin typeface="+mn-lt"/>
              </a:endParaRPr>
            </a:p>
            <a:p>
              <a:pPr marL="809625" lvl="1" indent="-266700">
                <a:spcBef>
                  <a:spcPct val="10000"/>
                </a:spcBef>
                <a:spcAft>
                  <a:spcPct val="5000"/>
                </a:spcAft>
                <a:buClr>
                  <a:schemeClr val="tx1"/>
                </a:buClr>
                <a:buFontTx/>
                <a:buChar char="•"/>
                <a:defRPr/>
              </a:pPr>
              <a:endParaRPr lang="en-US" sz="2200" kern="0" dirty="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40" name="Flèche courbée vers le haut 155"/>
            <p:cNvSpPr/>
            <p:nvPr/>
          </p:nvSpPr>
          <p:spPr>
            <a:xfrm>
              <a:off x="4400718" y="8433668"/>
              <a:ext cx="1071626" cy="215956"/>
            </a:xfrm>
            <a:prstGeom prst="curvedUp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e 92"/>
          <p:cNvGrpSpPr>
            <a:grpSpLocks/>
          </p:cNvGrpSpPr>
          <p:nvPr/>
        </p:nvGrpSpPr>
        <p:grpSpPr bwMode="auto">
          <a:xfrm>
            <a:off x="0" y="3373438"/>
            <a:ext cx="8222184" cy="1784350"/>
            <a:chOff x="140799" y="2615857"/>
            <a:chExt cx="8224043" cy="1785251"/>
          </a:xfrm>
        </p:grpSpPr>
        <p:sp>
          <p:nvSpPr>
            <p:cNvPr id="13319" name="Text Box 123"/>
            <p:cNvSpPr txBox="1">
              <a:spLocks noChangeArrowheads="1"/>
            </p:cNvSpPr>
            <p:nvPr/>
          </p:nvSpPr>
          <p:spPr bwMode="auto">
            <a:xfrm>
              <a:off x="7437776" y="2744924"/>
              <a:ext cx="927066" cy="400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i="1" dirty="0">
                  <a:latin typeface="Calibri" pitchFamily="34" charset="0"/>
                </a:rPr>
                <a:t>TEMIS</a:t>
              </a:r>
              <a:br>
                <a:rPr lang="en-US" sz="1000" b="1" i="1" dirty="0">
                  <a:latin typeface="Calibri" pitchFamily="34" charset="0"/>
                </a:rPr>
              </a:br>
              <a:r>
                <a:rPr lang="en-US" sz="1000" b="1" i="1" dirty="0">
                  <a:latin typeface="Calibri" pitchFamily="34" charset="0"/>
                </a:rPr>
                <a:t>Skill </a:t>
              </a:r>
              <a:r>
                <a:rPr lang="en-US" sz="1000" b="1" i="1" dirty="0" smtClean="0">
                  <a:latin typeface="Calibri" pitchFamily="34" charset="0"/>
                </a:rPr>
                <a:t>Cartridge</a:t>
              </a:r>
              <a:endParaRPr lang="en-US" sz="1000" b="1" i="1" dirty="0">
                <a:latin typeface="Calibri" pitchFamily="34" charset="0"/>
              </a:endParaRPr>
            </a:p>
          </p:txBody>
        </p:sp>
        <p:pic>
          <p:nvPicPr>
            <p:cNvPr id="6" name="Picture 5" descr="http://t1.gstatic.com/images?q=tbn:ANd9GcRuaSQuG1jT-zDQkuXn2vtaFbaFSe2OML8CcMntA08FMjwFjCE&amp;t=1&amp;usg=__WhpS-MUhMvQVWYkDWg7nXsUDm0Q=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3521" y="3309448"/>
              <a:ext cx="1188132" cy="10916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3321" name="Text Box 123"/>
            <p:cNvSpPr txBox="1">
              <a:spLocks noChangeArrowheads="1"/>
            </p:cNvSpPr>
            <p:nvPr/>
          </p:nvSpPr>
          <p:spPr bwMode="auto">
            <a:xfrm>
              <a:off x="140799" y="3578279"/>
              <a:ext cx="724878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i="1">
                  <a:latin typeface="Calibri" pitchFamily="34" charset="0"/>
                </a:rPr>
                <a:t>Thesaurus</a:t>
              </a:r>
            </a:p>
            <a:p>
              <a:pPr algn="ctr"/>
              <a:r>
                <a:rPr lang="en-US" sz="1000" i="1"/>
                <a:t>Lexicons</a:t>
              </a:r>
            </a:p>
            <a:p>
              <a:pPr algn="ctr"/>
              <a:r>
                <a:rPr lang="en-US" sz="1000" i="1">
                  <a:latin typeface="Calibri" pitchFamily="34" charset="0"/>
                </a:rPr>
                <a:t>Taxonomy</a:t>
              </a:r>
            </a:p>
          </p:txBody>
        </p:sp>
        <p:cxnSp>
          <p:nvCxnSpPr>
            <p:cNvPr id="8" name="Connecteur droit avec flèche 125"/>
            <p:cNvCxnSpPr>
              <a:stCxn id="14" idx="3"/>
              <a:endCxn id="13327" idx="1"/>
            </p:cNvCxnSpPr>
            <p:nvPr/>
          </p:nvCxnSpPr>
          <p:spPr bwMode="auto">
            <a:xfrm flipV="1">
              <a:off x="5086980" y="2993873"/>
              <a:ext cx="1248057" cy="7941"/>
            </a:xfrm>
            <a:prstGeom prst="straightConnector1">
              <a:avLst/>
            </a:prstGeom>
            <a:ln w="50800">
              <a:solidFill>
                <a:srgbClr val="FF9900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e 68"/>
            <p:cNvGrpSpPr>
              <a:grpSpLocks/>
            </p:cNvGrpSpPr>
            <p:nvPr/>
          </p:nvGrpSpPr>
          <p:grpSpPr bwMode="auto">
            <a:xfrm>
              <a:off x="3472635" y="2698123"/>
              <a:ext cx="1614345" cy="573703"/>
              <a:chOff x="6234142" y="3255194"/>
              <a:chExt cx="1614345" cy="573703"/>
            </a:xfrm>
          </p:grpSpPr>
          <p:sp>
            <p:nvSpPr>
              <p:cNvPr id="14" name="Rectangle 69"/>
              <p:cNvSpPr/>
              <p:nvPr/>
            </p:nvSpPr>
            <p:spPr>
              <a:xfrm>
                <a:off x="6805263" y="3288874"/>
                <a:ext cx="1043224" cy="540023"/>
              </a:xfrm>
              <a:prstGeom prst="rect">
                <a:avLst/>
              </a:prstGeom>
              <a:solidFill>
                <a:schemeClr val="accent4">
                  <a:lumMod val="95000"/>
                  <a:lumOff val="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29" name="Text Box 123"/>
              <p:cNvSpPr txBox="1">
                <a:spLocks noChangeArrowheads="1"/>
              </p:cNvSpPr>
              <p:nvPr/>
            </p:nvSpPr>
            <p:spPr bwMode="auto">
              <a:xfrm>
                <a:off x="6908477" y="3327121"/>
                <a:ext cx="835674" cy="4618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Calibri" pitchFamily="34" charset="0"/>
                  </a:rPr>
                  <a:t>STF</a:t>
                </a:r>
                <a:br>
                  <a:rPr lang="en-US" sz="1200" b="1" dirty="0">
                    <a:solidFill>
                      <a:schemeClr val="bg1"/>
                    </a:solidFill>
                    <a:latin typeface="Calibri" pitchFamily="34" charset="0"/>
                  </a:rPr>
                </a:br>
                <a:r>
                  <a:rPr lang="en-US" sz="1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SC </a:t>
                </a:r>
                <a:r>
                  <a:rPr lang="en-US" sz="1200" b="1" dirty="0">
                    <a:solidFill>
                      <a:schemeClr val="bg1"/>
                    </a:solidFill>
                    <a:latin typeface="Calibri" pitchFamily="34" charset="0"/>
                  </a:rPr>
                  <a:t>Builder</a:t>
                </a:r>
              </a:p>
            </p:txBody>
          </p:sp>
          <p:sp>
            <p:nvSpPr>
              <p:cNvPr id="16" name="Rectangle 71"/>
              <p:cNvSpPr/>
              <p:nvPr/>
            </p:nvSpPr>
            <p:spPr>
              <a:xfrm>
                <a:off x="6259040" y="3290463"/>
                <a:ext cx="538285" cy="53843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340063" y="3501008"/>
                <a:ext cx="376744" cy="294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32" name="Rectangle 73"/>
              <p:cNvSpPr>
                <a:spLocks noChangeArrowheads="1"/>
              </p:cNvSpPr>
              <p:nvPr/>
            </p:nvSpPr>
            <p:spPr bwMode="auto">
              <a:xfrm>
                <a:off x="6234142" y="3255194"/>
                <a:ext cx="60050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9900"/>
                    </a:solidFill>
                    <a:latin typeface="Calibri" pitchFamily="34" charset="0"/>
                  </a:rPr>
                  <a:t>Luxid</a:t>
                </a:r>
                <a:endParaRPr lang="en-US" dirty="0">
                  <a:solidFill>
                    <a:srgbClr val="FF9900"/>
                  </a:solidFill>
                </a:endParaRPr>
              </a:p>
            </p:txBody>
          </p:sp>
        </p:grpSp>
        <p:cxnSp>
          <p:nvCxnSpPr>
            <p:cNvPr id="10" name="Connecteur en arc 137"/>
            <p:cNvCxnSpPr>
              <a:stCxn id="6" idx="3"/>
              <a:endCxn id="16" idx="1"/>
            </p:cNvCxnSpPr>
            <p:nvPr/>
          </p:nvCxnSpPr>
          <p:spPr bwMode="auto">
            <a:xfrm flipV="1">
              <a:off x="2122447" y="3001814"/>
              <a:ext cx="1376674" cy="852918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FF9900"/>
              </a:solidFill>
              <a:prstDash val="sysDot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82"/>
            <p:cNvGrpSpPr>
              <a:grpSpLocks/>
            </p:cNvGrpSpPr>
            <p:nvPr/>
          </p:nvGrpSpPr>
          <p:grpSpPr bwMode="auto">
            <a:xfrm>
              <a:off x="6266656" y="2615857"/>
              <a:ext cx="967172" cy="778271"/>
              <a:chOff x="6197116" y="1340768"/>
              <a:chExt cx="967172" cy="778271"/>
            </a:xfrm>
          </p:grpSpPr>
          <p:pic>
            <p:nvPicPr>
              <p:cNvPr id="12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97116" y="1340768"/>
                <a:ext cx="967172" cy="778271"/>
              </a:xfrm>
              <a:prstGeom prst="rect">
                <a:avLst/>
              </a:prstGeom>
              <a:noFill/>
              <a:ln w="349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isometricOffAxis1Left"/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</p:pic>
          <p:sp>
            <p:nvSpPr>
              <p:cNvPr id="13327" name="Rectangle 79"/>
              <p:cNvSpPr>
                <a:spLocks noChangeArrowheads="1"/>
              </p:cNvSpPr>
              <p:nvPr/>
            </p:nvSpPr>
            <p:spPr bwMode="auto">
              <a:xfrm>
                <a:off x="6264188" y="1592796"/>
                <a:ext cx="144016" cy="2520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e-DE" sz="1100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Thesaurus </a:t>
            </a:r>
            <a:r>
              <a:rPr lang="de-DE" dirty="0" err="1" smtClean="0"/>
              <a:t>processing</a:t>
            </a:r>
            <a:r>
              <a:rPr lang="de-DE" dirty="0" smtClean="0"/>
              <a:t>: Ranking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42875" y="1089025"/>
            <a:ext cx="8459788" cy="4349750"/>
          </a:xfrm>
        </p:spPr>
        <p:txBody>
          <a:bodyPr/>
          <a:lstStyle/>
          <a:p>
            <a:r>
              <a:rPr lang="de-DE" sz="1800" dirty="0" smtClean="0"/>
              <a:t>General </a:t>
            </a:r>
            <a:r>
              <a:rPr lang="de-DE" sz="1800" dirty="0" err="1" smtClean="0"/>
              <a:t>observation</a:t>
            </a:r>
            <a:r>
              <a:rPr lang="de-DE" sz="1800" dirty="0" smtClean="0"/>
              <a:t>: Not all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terms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equally</a:t>
            </a:r>
            <a:r>
              <a:rPr lang="de-DE" sz="1800" dirty="0" smtClean="0"/>
              <a:t> „relevant“</a:t>
            </a:r>
          </a:p>
          <a:p>
            <a:pPr lvl="1"/>
            <a:r>
              <a:rPr lang="de-DE" sz="1400" dirty="0" err="1" smtClean="0"/>
              <a:t>Example</a:t>
            </a:r>
            <a:r>
              <a:rPr lang="de-DE" sz="1400" dirty="0" smtClean="0"/>
              <a:t>: MeSH (</a:t>
            </a:r>
            <a:r>
              <a:rPr lang="de-DE" sz="1400" dirty="0" err="1" smtClean="0"/>
              <a:t>medical</a:t>
            </a:r>
            <a:r>
              <a:rPr lang="de-DE" sz="1400" dirty="0" smtClean="0"/>
              <a:t> </a:t>
            </a:r>
            <a:r>
              <a:rPr lang="de-DE" sz="1400" dirty="0" err="1" smtClean="0"/>
              <a:t>thesaurus</a:t>
            </a:r>
            <a:r>
              <a:rPr lang="de-DE" sz="1400" dirty="0" smtClean="0"/>
              <a:t>) : „</a:t>
            </a:r>
            <a:r>
              <a:rPr lang="de-DE" sz="1400" dirty="0" err="1" smtClean="0"/>
              <a:t>Risk</a:t>
            </a:r>
            <a:r>
              <a:rPr lang="de-DE" sz="1400" dirty="0" smtClean="0"/>
              <a:t>“, „Study“, „Human“, „Data“, „Adult“, … </a:t>
            </a:r>
          </a:p>
          <a:p>
            <a:r>
              <a:rPr lang="de-DE" sz="1800" dirty="0" err="1" smtClean="0"/>
              <a:t>Results</a:t>
            </a:r>
            <a:r>
              <a:rPr lang="de-DE" sz="1800" dirty="0" smtClean="0"/>
              <a:t> </a:t>
            </a:r>
            <a:r>
              <a:rPr lang="de-DE" sz="1800" dirty="0" err="1" smtClean="0"/>
              <a:t>need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weighted</a:t>
            </a:r>
            <a:r>
              <a:rPr lang="de-DE" sz="1800" dirty="0" smtClean="0"/>
              <a:t>: </a:t>
            </a:r>
            <a:r>
              <a:rPr lang="de-DE" sz="1800" dirty="0" err="1" smtClean="0"/>
              <a:t>How</a:t>
            </a:r>
            <a:r>
              <a:rPr lang="de-DE" sz="1800" dirty="0" smtClean="0"/>
              <a:t> relevant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respective</a:t>
            </a:r>
            <a:r>
              <a:rPr lang="de-DE" sz="1800" dirty="0" smtClean="0"/>
              <a:t> </a:t>
            </a:r>
            <a:r>
              <a:rPr lang="de-DE" sz="1800" dirty="0" err="1" smtClean="0"/>
              <a:t>term</a:t>
            </a:r>
            <a:r>
              <a:rPr lang="de-DE" sz="1800" dirty="0" smtClean="0"/>
              <a:t> in </a:t>
            </a:r>
            <a:r>
              <a:rPr lang="de-DE" sz="1800" dirty="0" err="1" smtClean="0"/>
              <a:t>this</a:t>
            </a:r>
            <a:r>
              <a:rPr lang="de-DE" sz="1800" dirty="0" smtClean="0"/>
              <a:t> </a:t>
            </a:r>
            <a:r>
              <a:rPr lang="de-DE" sz="1800" dirty="0" err="1" smtClean="0"/>
              <a:t>document</a:t>
            </a:r>
            <a:r>
              <a:rPr lang="de-DE" sz="1800" dirty="0" smtClean="0"/>
              <a:t>?  </a:t>
            </a:r>
          </a:p>
          <a:p>
            <a:r>
              <a:rPr lang="de-DE" sz="1800" dirty="0" smtClean="0"/>
              <a:t>Goal: </a:t>
            </a:r>
            <a:r>
              <a:rPr lang="de-DE" sz="1800" dirty="0" err="1" smtClean="0"/>
              <a:t>Increased</a:t>
            </a:r>
            <a:r>
              <a:rPr lang="de-DE" sz="1800" dirty="0" smtClean="0"/>
              <a:t> „Precision“</a:t>
            </a:r>
          </a:p>
          <a:p>
            <a:pPr lvl="1"/>
            <a:r>
              <a:rPr lang="de-DE" sz="1400" dirty="0" err="1" smtClean="0"/>
              <a:t>Avoid</a:t>
            </a:r>
            <a:r>
              <a:rPr lang="de-DE" sz="1400" dirty="0" smtClean="0"/>
              <a:t> </a:t>
            </a:r>
            <a:r>
              <a:rPr lang="de-DE" sz="1400" dirty="0" err="1" smtClean="0"/>
              <a:t>returning</a:t>
            </a:r>
            <a:r>
              <a:rPr lang="de-DE" sz="1400" dirty="0" smtClean="0"/>
              <a:t> irrelevant </a:t>
            </a:r>
            <a:r>
              <a:rPr lang="de-DE" sz="1400" dirty="0" err="1" smtClean="0"/>
              <a:t>terms</a:t>
            </a:r>
            <a:r>
              <a:rPr lang="de-DE" sz="1400" dirty="0" smtClean="0"/>
              <a:t> </a:t>
            </a:r>
          </a:p>
        </p:txBody>
      </p:sp>
      <p:pic>
        <p:nvPicPr>
          <p:cNvPr id="34818" name="Bild 1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738" y="4781550"/>
            <a:ext cx="18954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Bild 2" descr="image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781300"/>
            <a:ext cx="16573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503613"/>
            <a:ext cx="62642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gende mit Linie 1 (Rahmen und Markierungsleiste) 6"/>
          <p:cNvSpPr/>
          <p:nvPr/>
        </p:nvSpPr>
        <p:spPr>
          <a:xfrm>
            <a:off x="3779838" y="3213100"/>
            <a:ext cx="2124075" cy="971550"/>
          </a:xfrm>
          <a:prstGeom prst="accentBorderCallout1">
            <a:avLst>
              <a:gd name="adj1" fmla="val 54747"/>
              <a:gd name="adj2" fmla="val 107309"/>
              <a:gd name="adj3" fmla="val -15194"/>
              <a:gd name="adj4" fmla="val 122661"/>
            </a:avLst>
          </a:prstGeom>
          <a:solidFill>
            <a:srgbClr val="FF9900"/>
          </a:solidFill>
          <a:ln w="3175">
            <a:solidFill>
              <a:schemeClr val="tx1"/>
            </a:solidFill>
          </a:ln>
          <a:effectLst>
            <a:outerShdw blurRad="139700" dist="88900" dir="28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de-DE" sz="1200" b="1" dirty="0" smtClean="0">
                <a:solidFill>
                  <a:schemeClr val="bg1"/>
                </a:solidFill>
              </a:rPr>
              <a:t>Valid but </a:t>
            </a:r>
            <a:r>
              <a:rPr lang="de-DE" sz="1200" b="1" dirty="0" err="1" smtClean="0">
                <a:solidFill>
                  <a:schemeClr val="bg1"/>
                </a:solidFill>
              </a:rPr>
              <a:t>uninteresting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hits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of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the</a:t>
            </a:r>
            <a:r>
              <a:rPr lang="de-DE" sz="1200" b="1" dirty="0" smtClean="0">
                <a:solidFill>
                  <a:schemeClr val="bg1"/>
                </a:solidFill>
              </a:rPr>
              <a:t>  MeSH </a:t>
            </a:r>
            <a:r>
              <a:rPr lang="de-DE" sz="1200" b="1" dirty="0">
                <a:solidFill>
                  <a:schemeClr val="bg1"/>
                </a:solidFill>
              </a:rPr>
              <a:t>T</a:t>
            </a:r>
            <a:r>
              <a:rPr lang="de-DE" sz="1200" b="1" dirty="0" smtClean="0">
                <a:solidFill>
                  <a:schemeClr val="bg1"/>
                </a:solidFill>
              </a:rPr>
              <a:t>hesaurus on a </a:t>
            </a:r>
            <a:r>
              <a:rPr lang="de-DE" sz="1200" b="1" dirty="0" err="1" smtClean="0">
                <a:solidFill>
                  <a:schemeClr val="bg1"/>
                </a:solidFill>
              </a:rPr>
              <a:t>text</a:t>
            </a:r>
            <a:r>
              <a:rPr lang="de-DE" sz="1200" b="1" dirty="0" smtClean="0">
                <a:solidFill>
                  <a:schemeClr val="bg1"/>
                </a:solidFill>
              </a:rPr>
              <a:t> on „Ebola</a:t>
            </a:r>
            <a:r>
              <a:rPr lang="de-DE" sz="1200" b="1" dirty="0">
                <a:solidFill>
                  <a:schemeClr val="bg1"/>
                </a:solidFill>
              </a:rPr>
              <a:t>“: „Marketing“ 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with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confidence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of</a:t>
            </a:r>
            <a:r>
              <a:rPr lang="de-DE" sz="1200" b="1" dirty="0" smtClean="0">
                <a:solidFill>
                  <a:schemeClr val="bg1"/>
                </a:solidFill>
              </a:rPr>
              <a:t> 0.011: </a:t>
            </a:r>
            <a:r>
              <a:rPr lang="de-DE" sz="1200" b="1" dirty="0" err="1" smtClean="0">
                <a:solidFill>
                  <a:schemeClr val="bg1"/>
                </a:solidFill>
              </a:rPr>
              <a:t>rather</a:t>
            </a:r>
            <a:r>
              <a:rPr lang="de-DE" sz="1200" b="1" dirty="0" smtClean="0">
                <a:solidFill>
                  <a:schemeClr val="bg1"/>
                </a:solidFill>
              </a:rPr>
              <a:t> irrelevant </a:t>
            </a:r>
            <a:r>
              <a:rPr lang="de-DE" sz="1200" b="1" dirty="0" err="1" smtClean="0">
                <a:solidFill>
                  <a:schemeClr val="bg1"/>
                </a:solidFill>
              </a:rPr>
              <a:t>here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8" name="Legende mit Linie 1 (Rahmen und Markierungsleiste) 7"/>
          <p:cNvSpPr/>
          <p:nvPr/>
        </p:nvSpPr>
        <p:spPr>
          <a:xfrm>
            <a:off x="3167063" y="5732463"/>
            <a:ext cx="2017712" cy="792881"/>
          </a:xfrm>
          <a:prstGeom prst="accentBorderCallout1">
            <a:avLst>
              <a:gd name="adj1" fmla="val 50330"/>
              <a:gd name="adj2" fmla="val 103614"/>
              <a:gd name="adj3" fmla="val 41544"/>
              <a:gd name="adj4" fmla="val 161168"/>
            </a:avLst>
          </a:prstGeom>
          <a:solidFill>
            <a:srgbClr val="FF9900"/>
          </a:solidFill>
          <a:ln w="3175">
            <a:solidFill>
              <a:schemeClr val="tx1"/>
            </a:solidFill>
          </a:ln>
          <a:effectLst>
            <a:outerShdw blurRad="139700" dist="88900" dir="28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de-DE" sz="1200" b="1" dirty="0" smtClean="0">
                <a:solidFill>
                  <a:schemeClr val="bg1"/>
                </a:solidFill>
              </a:rPr>
              <a:t>The relevant </a:t>
            </a:r>
            <a:r>
              <a:rPr lang="de-DE" sz="1200" b="1" dirty="0" err="1" smtClean="0">
                <a:solidFill>
                  <a:schemeClr val="bg1"/>
                </a:solidFill>
              </a:rPr>
              <a:t>hits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receive</a:t>
            </a:r>
            <a:r>
              <a:rPr lang="de-DE" sz="1200" b="1" dirty="0" smtClean="0">
                <a:solidFill>
                  <a:schemeClr val="bg1"/>
                </a:solidFill>
              </a:rPr>
              <a:t> a </a:t>
            </a:r>
            <a:r>
              <a:rPr lang="de-DE" sz="1200" b="1" dirty="0" err="1" smtClean="0">
                <a:solidFill>
                  <a:schemeClr val="bg1"/>
                </a:solidFill>
              </a:rPr>
              <a:t>more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elevated</a:t>
            </a:r>
            <a:r>
              <a:rPr lang="de-DE" sz="1200" b="1" dirty="0" smtClean="0">
                <a:solidFill>
                  <a:schemeClr val="bg1"/>
                </a:solidFill>
              </a:rPr>
              <a:t> score </a:t>
            </a:r>
            <a:r>
              <a:rPr lang="de-DE" sz="1200" b="1" dirty="0" err="1" smtClean="0">
                <a:solidFill>
                  <a:schemeClr val="bg1"/>
                </a:solidFill>
              </a:rPr>
              <a:t>and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can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be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identified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by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applying</a:t>
            </a:r>
            <a:r>
              <a:rPr lang="de-DE" sz="1200" b="1" dirty="0" smtClean="0">
                <a:solidFill>
                  <a:schemeClr val="bg1"/>
                </a:solidFill>
              </a:rPr>
              <a:t> a </a:t>
            </a:r>
            <a:r>
              <a:rPr lang="de-DE" sz="1200" b="1" dirty="0" err="1" smtClean="0">
                <a:solidFill>
                  <a:schemeClr val="bg1"/>
                </a:solidFill>
              </a:rPr>
              <a:t>threshold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etc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6800" y="2600325"/>
            <a:ext cx="161925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5997575"/>
            <a:ext cx="1549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iger Pfeil 10"/>
          <p:cNvSpPr/>
          <p:nvPr/>
        </p:nvSpPr>
        <p:spPr>
          <a:xfrm rot="5400000" flipH="1">
            <a:off x="7543006" y="3231357"/>
            <a:ext cx="466725" cy="576262"/>
          </a:xfrm>
          <a:prstGeom prst="bentArrow">
            <a:avLst/>
          </a:prstGeom>
          <a:solidFill>
            <a:srgbClr val="FF9900"/>
          </a:solidFill>
          <a:ln w="3175">
            <a:noFill/>
          </a:ln>
          <a:effectLst>
            <a:outerShdw blurRad="139700" dist="88900" dir="28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12" name="Rechteckiger Pfeil 11"/>
          <p:cNvSpPr/>
          <p:nvPr/>
        </p:nvSpPr>
        <p:spPr>
          <a:xfrm rot="5400000">
            <a:off x="7615238" y="5499100"/>
            <a:ext cx="395287" cy="576263"/>
          </a:xfrm>
          <a:prstGeom prst="bentArrow">
            <a:avLst>
              <a:gd name="adj1" fmla="val 25000"/>
              <a:gd name="adj2" fmla="val 26305"/>
              <a:gd name="adj3" fmla="val 25000"/>
              <a:gd name="adj4" fmla="val 43750"/>
            </a:avLst>
          </a:prstGeom>
          <a:solidFill>
            <a:srgbClr val="FF9900"/>
          </a:solidFill>
          <a:ln w="3175">
            <a:noFill/>
          </a:ln>
          <a:effectLst>
            <a:outerShdw blurRad="139700" dist="88900" dir="28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6408738" y="4221163"/>
            <a:ext cx="2232025" cy="3079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 b="1" i="1" dirty="0" err="1" smtClean="0"/>
              <a:t>Threshold</a:t>
            </a:r>
            <a:endParaRPr lang="de-DE" sz="14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Workshop Agenda</a:t>
            </a:r>
            <a:endParaRPr lang="de-DE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59532" y="1160748"/>
            <a:ext cx="8229600" cy="4349750"/>
          </a:xfrm>
        </p:spPr>
        <p:txBody>
          <a:bodyPr/>
          <a:lstStyle/>
          <a:p>
            <a:endParaRPr lang="en-US" sz="1900" dirty="0" smtClean="0"/>
          </a:p>
          <a:p>
            <a:r>
              <a:rPr lang="en-US" sz="2300" dirty="0" smtClean="0"/>
              <a:t>Scenario 3</a:t>
            </a:r>
          </a:p>
          <a:p>
            <a:pPr lvl="1"/>
            <a:r>
              <a:rPr lang="en-US" sz="1900" dirty="0" smtClean="0"/>
              <a:t>Extraction of relations </a:t>
            </a:r>
            <a:r>
              <a:rPr lang="en-US" sz="1900" dirty="0" smtClean="0">
                <a:sym typeface="Wingdings" pitchFamily="2" charset="2"/>
              </a:rPr>
              <a:t> Create a Skill Cartridge in the “Skill Cartridge Builder”</a:t>
            </a:r>
          </a:p>
          <a:p>
            <a:pPr lvl="1"/>
            <a:r>
              <a:rPr lang="en-US" sz="1900" dirty="0" smtClean="0">
                <a:sym typeface="Wingdings" pitchFamily="2" charset="2"/>
              </a:rPr>
              <a:t>Allows (and requires!) the coding of explicit semantic/syntactic rules</a:t>
            </a:r>
            <a:endParaRPr lang="en-US" sz="1900" dirty="0" smtClean="0"/>
          </a:p>
          <a:p>
            <a:pPr>
              <a:buNone/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58763"/>
            <a:ext cx="7235825" cy="509587"/>
          </a:xfrm>
        </p:spPr>
        <p:txBody>
          <a:bodyPr/>
          <a:lstStyle/>
          <a:p>
            <a:pPr eaLnBrk="1" hangingPunct="1"/>
            <a:r>
              <a:rPr lang="en-US" dirty="0" smtClean="0"/>
              <a:t>Installation</a:t>
            </a:r>
          </a:p>
        </p:txBody>
      </p:sp>
      <p:sp>
        <p:nvSpPr>
          <p:cNvPr id="10" name="Rectangle 18"/>
          <p:cNvSpPr txBox="1">
            <a:spLocks noChangeArrowheads="1"/>
          </p:cNvSpPr>
          <p:nvPr/>
        </p:nvSpPr>
        <p:spPr>
          <a:xfrm>
            <a:off x="395288" y="1225555"/>
            <a:ext cx="8569325" cy="3931637"/>
          </a:xfrm>
          <a:prstGeom prst="rect">
            <a:avLst/>
          </a:prstGeom>
        </p:spPr>
        <p:txBody>
          <a:bodyPr/>
          <a:lstStyle/>
          <a:p>
            <a:pPr marL="457200" lvl="0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90000"/>
              <a:buFont typeface="Wingdings" pitchFamily="2" charset="2"/>
              <a:buChar char="v"/>
              <a:defRPr/>
            </a:pPr>
            <a:r>
              <a:rPr lang="fr-FR" sz="2400" dirty="0" smtClean="0">
                <a:latin typeface="+mn-lt"/>
              </a:rPr>
              <a:t>Copy the ‘’MobilePhones.zip’’ </a:t>
            </a:r>
            <a:r>
              <a:rPr lang="fr-FR" sz="2400" dirty="0" err="1" smtClean="0">
                <a:latin typeface="+mn-lt"/>
              </a:rPr>
              <a:t>from</a:t>
            </a:r>
            <a:r>
              <a:rPr lang="fr-FR" sz="2400" dirty="0" smtClean="0">
                <a:latin typeface="+mn-lt"/>
              </a:rPr>
              <a:t> the USB stick to </a:t>
            </a:r>
            <a:r>
              <a:rPr lang="fr-FR" sz="2400" dirty="0" err="1" smtClean="0">
                <a:latin typeface="+mn-lt"/>
              </a:rPr>
              <a:t>your</a:t>
            </a:r>
            <a:r>
              <a:rPr lang="fr-FR" sz="2400" dirty="0" smtClean="0">
                <a:latin typeface="+mn-lt"/>
              </a:rPr>
              <a:t> computer and </a:t>
            </a:r>
            <a:r>
              <a:rPr lang="fr-FR" sz="2400" dirty="0" err="1" smtClean="0">
                <a:latin typeface="+mn-lt"/>
              </a:rPr>
              <a:t>unzip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dirty="0" err="1" smtClean="0">
                <a:latin typeface="+mn-lt"/>
              </a:rPr>
              <a:t>it</a:t>
            </a:r>
            <a:endParaRPr lang="fr-FR" sz="2400" dirty="0" smtClean="0">
              <a:latin typeface="+mn-lt"/>
            </a:endParaRPr>
          </a:p>
          <a:p>
            <a:pPr marL="457200" lvl="0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90000"/>
              <a:buFont typeface="Wingdings" pitchFamily="2" charset="2"/>
              <a:buChar char="v"/>
              <a:defRPr/>
            </a:pPr>
            <a:r>
              <a:rPr lang="fr-FR" sz="2400" dirty="0" smtClean="0">
                <a:latin typeface="+mn-lt"/>
              </a:rPr>
              <a:t>Open the </a:t>
            </a:r>
            <a:r>
              <a:rPr lang="fr-FR" sz="2400" dirty="0" err="1" smtClean="0">
                <a:latin typeface="+mn-lt"/>
              </a:rPr>
              <a:t>Skill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dirty="0" err="1" smtClean="0">
                <a:latin typeface="+mn-lt"/>
              </a:rPr>
              <a:t>Cartridge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dirty="0" err="1" smtClean="0">
                <a:latin typeface="+mn-lt"/>
              </a:rPr>
              <a:t>Builder</a:t>
            </a:r>
            <a:endParaRPr lang="fr-FR" sz="2400" dirty="0" smtClean="0">
              <a:latin typeface="+mn-lt"/>
            </a:endParaRPr>
          </a:p>
          <a:p>
            <a:pPr marL="914400" lvl="1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fr-FR" sz="2000" dirty="0" smtClean="0">
                <a:latin typeface="+mn-lt"/>
              </a:rPr>
              <a:t>By </a:t>
            </a:r>
            <a:r>
              <a:rPr lang="fr-FR" sz="2000" dirty="0" err="1" smtClean="0">
                <a:latin typeface="+mn-lt"/>
              </a:rPr>
              <a:t>navigating</a:t>
            </a:r>
            <a:r>
              <a:rPr lang="fr-FR" sz="2000" dirty="0" smtClean="0">
                <a:latin typeface="+mn-lt"/>
              </a:rPr>
              <a:t> to </a:t>
            </a:r>
            <a:r>
              <a:rPr lang="fr-FR" sz="2000" dirty="0" err="1" smtClean="0">
                <a:latin typeface="+mn-lt"/>
              </a:rPr>
              <a:t>your</a:t>
            </a:r>
            <a:r>
              <a:rPr lang="fr-FR" sz="2000" dirty="0" smtClean="0">
                <a:latin typeface="+mn-lt"/>
              </a:rPr>
              <a:t> Temis Installation </a:t>
            </a:r>
            <a:r>
              <a:rPr lang="fr-FR" sz="2000" dirty="0" err="1" smtClean="0">
                <a:latin typeface="+mn-lt"/>
              </a:rPr>
              <a:t>folder</a:t>
            </a:r>
            <a:r>
              <a:rPr lang="fr-FR" sz="2000" dirty="0" smtClean="0">
                <a:latin typeface="+mn-lt"/>
              </a:rPr>
              <a:t>  / </a:t>
            </a:r>
            <a:r>
              <a:rPr lang="fr-FR" sz="2000" dirty="0" err="1" smtClean="0">
                <a:latin typeface="+mn-lt"/>
              </a:rPr>
              <a:t>CEStudio</a:t>
            </a:r>
            <a:r>
              <a:rPr lang="fr-FR" sz="2000" dirty="0" smtClean="0">
                <a:latin typeface="+mn-lt"/>
              </a:rPr>
              <a:t> / </a:t>
            </a:r>
            <a:r>
              <a:rPr lang="fr-FR" sz="2000" dirty="0" err="1" smtClean="0">
                <a:latin typeface="+mn-lt"/>
              </a:rPr>
              <a:t>SCBuilder</a:t>
            </a:r>
            <a:r>
              <a:rPr lang="fr-FR" sz="2000" dirty="0" smtClean="0">
                <a:latin typeface="+mn-lt"/>
              </a:rPr>
              <a:t> / SCBuilder.exe</a:t>
            </a:r>
          </a:p>
          <a:p>
            <a:pPr marL="914400" lvl="1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fr-FR" sz="2000" dirty="0" smtClean="0">
                <a:latin typeface="+mn-lt"/>
              </a:rPr>
              <a:t>Or via Start / All Programs / Temis / Content </a:t>
            </a:r>
            <a:r>
              <a:rPr lang="fr-FR" sz="2000" dirty="0" err="1" smtClean="0">
                <a:latin typeface="+mn-lt"/>
              </a:rPr>
              <a:t>Enrichment</a:t>
            </a:r>
            <a:r>
              <a:rPr lang="fr-FR" sz="2000" dirty="0" smtClean="0">
                <a:latin typeface="+mn-lt"/>
              </a:rPr>
              <a:t> Studio / </a:t>
            </a:r>
            <a:r>
              <a:rPr lang="fr-FR" sz="2000" dirty="0" err="1" smtClean="0">
                <a:latin typeface="+mn-lt"/>
              </a:rPr>
              <a:t>Skill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 err="1" smtClean="0">
                <a:latin typeface="+mn-lt"/>
              </a:rPr>
              <a:t>Cartridge</a:t>
            </a:r>
            <a:r>
              <a:rPr lang="fr-FR" sz="2000" dirty="0" smtClean="0">
                <a:latin typeface="+mn-lt"/>
              </a:rPr>
              <a:t> Builder</a:t>
            </a:r>
            <a:r>
              <a:rPr lang="fr-FR" sz="2000" baseline="30000" dirty="0" smtClean="0">
                <a:latin typeface="+mn-lt"/>
              </a:rPr>
              <a:t>1</a:t>
            </a:r>
          </a:p>
          <a:p>
            <a:pPr marL="457200" lvl="0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90000"/>
              <a:buFont typeface="Wingdings" pitchFamily="2" charset="2"/>
              <a:buChar char="v"/>
              <a:defRPr/>
            </a:pPr>
            <a:r>
              <a:rPr lang="fr-FR" sz="2400" dirty="0" err="1" smtClean="0">
                <a:latin typeface="+mn-lt"/>
              </a:rPr>
              <a:t>At</a:t>
            </a:r>
            <a:r>
              <a:rPr lang="fr-FR" sz="2400" dirty="0" smtClean="0">
                <a:latin typeface="+mn-lt"/>
              </a:rPr>
              <a:t> startup the </a:t>
            </a:r>
            <a:r>
              <a:rPr lang="fr-FR" sz="2400" dirty="0" err="1" smtClean="0">
                <a:latin typeface="+mn-lt"/>
              </a:rPr>
              <a:t>Skill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dirty="0" err="1" smtClean="0">
                <a:latin typeface="+mn-lt"/>
              </a:rPr>
              <a:t>Cartridge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dirty="0" err="1" smtClean="0">
                <a:latin typeface="+mn-lt"/>
              </a:rPr>
              <a:t>Builder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dirty="0" err="1" smtClean="0">
                <a:latin typeface="+mn-lt"/>
              </a:rPr>
              <a:t>asks</a:t>
            </a:r>
            <a:r>
              <a:rPr lang="fr-FR" sz="2400" dirty="0" smtClean="0">
                <a:latin typeface="+mn-lt"/>
              </a:rPr>
              <a:t> for </a:t>
            </a:r>
            <a:r>
              <a:rPr lang="fr-FR" sz="2400" dirty="0" err="1" smtClean="0">
                <a:latin typeface="+mn-lt"/>
              </a:rPr>
              <a:t>its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dirty="0" err="1" smtClean="0">
                <a:latin typeface="+mn-lt"/>
              </a:rPr>
              <a:t>workspace</a:t>
            </a:r>
            <a:r>
              <a:rPr lang="fr-FR" sz="2400" dirty="0" smtClean="0">
                <a:latin typeface="+mn-lt"/>
              </a:rPr>
              <a:t> – use the </a:t>
            </a:r>
            <a:r>
              <a:rPr lang="fr-FR" sz="2400" dirty="0" err="1" smtClean="0">
                <a:latin typeface="+mn-lt"/>
              </a:rPr>
              <a:t>provided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dirty="0" err="1" smtClean="0">
                <a:latin typeface="+mn-lt"/>
              </a:rPr>
              <a:t>path</a:t>
            </a:r>
            <a:endParaRPr lang="fr-FR" sz="240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372036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aseline="30000" dirty="0" smtClean="0"/>
              <a:t>1</a:t>
            </a:r>
            <a:r>
              <a:rPr lang="de-DE" sz="1400" dirty="0" smtClean="0"/>
              <a:t> on Windows Systems</a:t>
            </a:r>
            <a:endParaRPr lang="de-DE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58763"/>
            <a:ext cx="7235825" cy="509587"/>
          </a:xfrm>
        </p:spPr>
        <p:txBody>
          <a:bodyPr/>
          <a:lstStyle/>
          <a:p>
            <a:pPr eaLnBrk="1" hangingPunct="1"/>
            <a:r>
              <a:rPr lang="en-US" dirty="0" smtClean="0"/>
              <a:t>Installation</a:t>
            </a:r>
          </a:p>
        </p:txBody>
      </p:sp>
      <p:pic>
        <p:nvPicPr>
          <p:cNvPr id="6" name="Picture 5" descr="2012-03-28 start cl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25488"/>
            <a:ext cx="3867150" cy="4495800"/>
          </a:xfrm>
          <a:prstGeom prst="rect">
            <a:avLst/>
          </a:prstGeom>
        </p:spPr>
      </p:pic>
      <p:pic>
        <p:nvPicPr>
          <p:cNvPr id="5" name="Picture 4" descr="2012-03-28 Worksp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813520"/>
            <a:ext cx="5832648" cy="26948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2012-03-28 SCB_1_ over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627745" cy="5113973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58763"/>
            <a:ext cx="7235825" cy="509587"/>
          </a:xfrm>
        </p:spPr>
        <p:txBody>
          <a:bodyPr/>
          <a:lstStyle/>
          <a:p>
            <a:pPr eaLnBrk="1" hangingPunct="1"/>
            <a:r>
              <a:rPr lang="en-US" dirty="0" smtClean="0"/>
              <a:t>Skill Cartridge Builder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2420888"/>
            <a:ext cx="180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Temis Explorer</a:t>
            </a:r>
          </a:p>
          <a:p>
            <a:r>
              <a:rPr lang="de-DE" dirty="0" smtClean="0">
                <a:latin typeface="+mj-lt"/>
              </a:rPr>
              <a:t>View </a:t>
            </a:r>
            <a:r>
              <a:rPr lang="de-DE" dirty="0" err="1" smtClean="0">
                <a:latin typeface="+mj-lt"/>
              </a:rPr>
              <a:t>for</a:t>
            </a:r>
            <a:r>
              <a:rPr lang="de-DE" dirty="0" smtClean="0">
                <a:latin typeface="+mj-lt"/>
              </a:rPr>
              <a:t> Projects</a:t>
            </a:r>
            <a:endParaRPr lang="de-D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2753890"/>
            <a:ext cx="2592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j-lt"/>
              </a:rPr>
              <a:t>Extraction</a:t>
            </a:r>
            <a:r>
              <a:rPr lang="de-DE" dirty="0" smtClean="0">
                <a:latin typeface="+mj-lt"/>
              </a:rPr>
              <a:t> View</a:t>
            </a:r>
          </a:p>
          <a:p>
            <a:r>
              <a:rPr lang="de-DE" dirty="0" err="1" smtClean="0">
                <a:latin typeface="+mj-lt"/>
              </a:rPr>
              <a:t>Testing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Skill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Cartridges</a:t>
            </a:r>
            <a:endParaRPr lang="de-DE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1979548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j-lt"/>
              </a:rPr>
              <a:t>Compilation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tools</a:t>
            </a:r>
            <a:endParaRPr lang="de-DE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232594" y="2636912"/>
            <a:ext cx="720080" cy="72008"/>
          </a:xfrm>
          <a:prstGeom prst="straightConnector1">
            <a:avLst/>
          </a:prstGeom>
          <a:ln w="254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995936" y="2996952"/>
            <a:ext cx="792088" cy="216024"/>
          </a:xfrm>
          <a:prstGeom prst="straightConnector1">
            <a:avLst/>
          </a:prstGeom>
          <a:ln w="254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419872" y="1700808"/>
            <a:ext cx="576064" cy="360040"/>
          </a:xfrm>
          <a:prstGeom prst="straightConnector1">
            <a:avLst/>
          </a:prstGeom>
          <a:ln w="254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58763"/>
            <a:ext cx="7235825" cy="509587"/>
          </a:xfrm>
        </p:spPr>
        <p:txBody>
          <a:bodyPr/>
          <a:lstStyle/>
          <a:p>
            <a:pPr eaLnBrk="1" hangingPunct="1"/>
            <a:r>
              <a:rPr lang="en-US" dirty="0" smtClean="0"/>
              <a:t>Installation</a:t>
            </a:r>
          </a:p>
        </p:txBody>
      </p:sp>
      <p:pic>
        <p:nvPicPr>
          <p:cNvPr id="6" name="Content Placeholder 5" descr="2012-03-19 SCBScenario_1_Imp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1196752"/>
            <a:ext cx="2639949" cy="3913060"/>
          </a:xfrm>
        </p:spPr>
      </p:pic>
      <p:sp>
        <p:nvSpPr>
          <p:cNvPr id="10" name="Rectangle 18"/>
          <p:cNvSpPr txBox="1">
            <a:spLocks noChangeArrowheads="1"/>
          </p:cNvSpPr>
          <p:nvPr/>
        </p:nvSpPr>
        <p:spPr>
          <a:xfrm>
            <a:off x="395288" y="1225555"/>
            <a:ext cx="8569325" cy="3931637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90000"/>
              <a:buFont typeface="Wingdings" pitchFamily="2" charset="2"/>
              <a:buChar char="v"/>
              <a:tabLst/>
              <a:defRPr/>
            </a:pPr>
            <a:r>
              <a:rPr lang="fr-FR" sz="2800" noProof="0" dirty="0" smtClean="0">
                <a:latin typeface="+mj-lt"/>
              </a:rPr>
              <a:t>Right click in the Temis Explorer</a:t>
            </a:r>
            <a:endParaRPr lang="fr-FR" sz="2400" i="1" noProof="0" dirty="0" smtClean="0">
              <a:latin typeface="+mj-lt"/>
            </a:endParaRPr>
          </a:p>
          <a:p>
            <a:pPr marL="901700" lvl="1" indent="-265113" fontAlgn="base"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FontTx/>
              <a:buChar char="•"/>
              <a:defRPr/>
            </a:pPr>
            <a:r>
              <a:rPr lang="fr-FR" sz="2400" noProof="0" dirty="0" smtClean="0">
                <a:solidFill>
                  <a:srgbClr val="4D4D4D"/>
                </a:solidFill>
                <a:latin typeface="+mj-lt"/>
              </a:rPr>
              <a:t>Select </a:t>
            </a:r>
            <a:r>
              <a:rPr lang="fr-FR" sz="2400" i="1" noProof="0" dirty="0" smtClean="0">
                <a:solidFill>
                  <a:srgbClr val="4D4D4D"/>
                </a:solidFill>
                <a:latin typeface="+mj-lt"/>
              </a:rPr>
              <a:t>Import</a:t>
            </a:r>
          </a:p>
          <a:p>
            <a:pPr marL="901700" lvl="1" indent="-265113" fontAlgn="base"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FontTx/>
              <a:buChar char="•"/>
              <a:defRPr/>
            </a:pPr>
            <a:r>
              <a:rPr lang="fr-FR" sz="2400" noProof="0" dirty="0" smtClean="0">
                <a:solidFill>
                  <a:srgbClr val="4D4D4D"/>
                </a:solidFill>
                <a:latin typeface="+mj-lt"/>
              </a:rPr>
              <a:t>Select </a:t>
            </a:r>
            <a:r>
              <a:rPr lang="fr-FR" sz="2400" i="1" noProof="0" dirty="0" smtClean="0">
                <a:solidFill>
                  <a:srgbClr val="4D4D4D"/>
                </a:solidFill>
                <a:latin typeface="+mj-lt"/>
              </a:rPr>
              <a:t>General / </a:t>
            </a:r>
            <a:r>
              <a:rPr lang="fr-FR" sz="2400" i="1" noProof="0" dirty="0" err="1" smtClean="0">
                <a:solidFill>
                  <a:srgbClr val="4D4D4D"/>
                </a:solidFill>
                <a:latin typeface="+mj-lt"/>
              </a:rPr>
              <a:t>Existing</a:t>
            </a:r>
            <a:r>
              <a:rPr lang="fr-FR" sz="2400" i="1" noProof="0" dirty="0" smtClean="0">
                <a:solidFill>
                  <a:srgbClr val="4D4D4D"/>
                </a:solidFill>
                <a:latin typeface="+mj-lt"/>
              </a:rPr>
              <a:t> </a:t>
            </a:r>
            <a:r>
              <a:rPr lang="fr-FR" sz="2400" i="1" noProof="0" dirty="0" err="1" smtClean="0">
                <a:solidFill>
                  <a:srgbClr val="4D4D4D"/>
                </a:solidFill>
                <a:latin typeface="+mj-lt"/>
              </a:rPr>
              <a:t>Projects</a:t>
            </a:r>
            <a:r>
              <a:rPr lang="fr-FR" sz="2400" i="1" noProof="0" dirty="0" smtClean="0">
                <a:solidFill>
                  <a:srgbClr val="4D4D4D"/>
                </a:solidFill>
                <a:latin typeface="+mj-lt"/>
              </a:rPr>
              <a:t>					</a:t>
            </a:r>
            <a:r>
              <a:rPr lang="fr-FR" sz="2400" i="1" noProof="0" dirty="0" err="1" smtClean="0">
                <a:solidFill>
                  <a:srgbClr val="4D4D4D"/>
                </a:solidFill>
                <a:latin typeface="+mj-lt"/>
              </a:rPr>
              <a:t>into</a:t>
            </a:r>
            <a:r>
              <a:rPr lang="fr-FR" sz="2400" i="1" noProof="0" dirty="0" smtClean="0">
                <a:solidFill>
                  <a:srgbClr val="4D4D4D"/>
                </a:solidFill>
                <a:latin typeface="+mj-lt"/>
              </a:rPr>
              <a:t> </a:t>
            </a:r>
            <a:r>
              <a:rPr lang="fr-FR" sz="2400" i="1" noProof="0" dirty="0" err="1" smtClean="0">
                <a:solidFill>
                  <a:srgbClr val="4D4D4D"/>
                </a:solidFill>
                <a:latin typeface="+mj-lt"/>
              </a:rPr>
              <a:t>Workspace</a:t>
            </a:r>
            <a:r>
              <a:rPr lang="fr-FR" sz="2400" i="1" noProof="0" dirty="0" smtClean="0">
                <a:solidFill>
                  <a:srgbClr val="4D4D4D"/>
                </a:solidFill>
                <a:latin typeface="+mj-lt"/>
              </a:rPr>
              <a:t> / </a:t>
            </a:r>
            <a:r>
              <a:rPr lang="fr-FR" sz="2400" i="1" noProof="0" dirty="0" err="1" smtClean="0">
                <a:solidFill>
                  <a:srgbClr val="4D4D4D"/>
                </a:solidFill>
                <a:latin typeface="+mj-lt"/>
              </a:rPr>
              <a:t>Next</a:t>
            </a:r>
            <a:endParaRPr lang="fr-FR" sz="2400" noProof="0" dirty="0" smtClean="0">
              <a:solidFill>
                <a:srgbClr val="4D4D4D"/>
              </a:solidFill>
              <a:latin typeface="+mj-lt"/>
            </a:endParaRPr>
          </a:p>
        </p:txBody>
      </p:sp>
      <p:pic>
        <p:nvPicPr>
          <p:cNvPr id="11" name="Picture 10" descr="2012-03-19 SCBScenario_2_im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2951660" cy="3097560"/>
          </a:xfrm>
          <a:prstGeom prst="rect">
            <a:avLst/>
          </a:prstGeom>
        </p:spPr>
      </p:pic>
      <p:pic>
        <p:nvPicPr>
          <p:cNvPr id="12" name="Picture 11" descr="2012-03-19 SCBScenario_3_im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5823" y="3175120"/>
            <a:ext cx="2716337" cy="3192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8304" y="220486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9933"/>
                </a:solidFill>
              </a:rPr>
              <a:t>1</a:t>
            </a:r>
            <a:endParaRPr lang="de-DE" sz="2000" dirty="0">
              <a:solidFill>
                <a:srgbClr val="FF99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3388930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9933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324491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9933"/>
                </a:solidFill>
              </a:rPr>
              <a:t>3</a:t>
            </a:r>
            <a:endParaRPr lang="de-DE" sz="2000" dirty="0">
              <a:solidFill>
                <a:srgbClr val="FF99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4149080"/>
            <a:ext cx="1512168" cy="576064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1403648" y="6066258"/>
            <a:ext cx="504056" cy="216024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/>
          <p:cNvSpPr/>
          <p:nvPr/>
        </p:nvSpPr>
        <p:spPr>
          <a:xfrm>
            <a:off x="6732240" y="4092062"/>
            <a:ext cx="504056" cy="216024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2-03-19 SCBScenario_4_im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77515"/>
            <a:ext cx="3451860" cy="3880485"/>
          </a:xfrm>
          <a:prstGeom prst="rect">
            <a:avLst/>
          </a:prstGeom>
        </p:spPr>
      </p:pic>
      <p:sp>
        <p:nvSpPr>
          <p:cNvPr id="7" name="Rectangle 18"/>
          <p:cNvSpPr txBox="1">
            <a:spLocks noChangeArrowheads="1"/>
          </p:cNvSpPr>
          <p:nvPr/>
        </p:nvSpPr>
        <p:spPr>
          <a:xfrm>
            <a:off x="395288" y="980728"/>
            <a:ext cx="8569325" cy="3931637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90000"/>
              <a:buFont typeface="Wingdings" pitchFamily="2" charset="2"/>
              <a:buChar char="v"/>
              <a:tabLst/>
              <a:defRPr/>
            </a:pPr>
            <a:r>
              <a:rPr lang="fr-FR" sz="2800" dirty="0" err="1" smtClean="0">
                <a:latin typeface="+mj-lt"/>
              </a:rPr>
              <a:t>Specify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path</a:t>
            </a:r>
            <a:r>
              <a:rPr lang="fr-FR" sz="2800" dirty="0" smtClean="0">
                <a:latin typeface="+mj-lt"/>
              </a:rPr>
              <a:t> to the </a:t>
            </a:r>
            <a:r>
              <a:rPr lang="fr-FR" sz="2800" dirty="0" err="1" smtClean="0">
                <a:latin typeface="+mj-lt"/>
              </a:rPr>
              <a:t>unzipped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folder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MobilePhones</a:t>
            </a:r>
            <a:endParaRPr lang="fr-FR" sz="2800" dirty="0" smtClean="0">
              <a:latin typeface="+mj-lt"/>
            </a:endParaRPr>
          </a:p>
          <a:p>
            <a:pPr marL="914400" lvl="1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i="1" dirty="0" smtClean="0">
                <a:solidFill>
                  <a:srgbClr val="4D4D4D"/>
                </a:solidFill>
                <a:latin typeface="+mj-lt"/>
              </a:rPr>
              <a:t>Select root directory / browse to unzipped folder</a:t>
            </a:r>
          </a:p>
          <a:p>
            <a:pPr marL="914400" lvl="1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i="1" dirty="0" smtClean="0">
                <a:solidFill>
                  <a:srgbClr val="4D4D4D"/>
                </a:solidFill>
                <a:latin typeface="+mj-lt"/>
              </a:rPr>
              <a:t>Projects that can be imported are presented</a:t>
            </a:r>
            <a:endParaRPr lang="fr-FR" sz="2400" dirty="0" smtClean="0">
              <a:latin typeface="+mj-lt"/>
            </a:endParaRPr>
          </a:p>
          <a:p>
            <a:pPr marL="914400" lvl="1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r>
              <a:rPr lang="fr-FR" sz="2400" i="1" dirty="0" smtClean="0">
                <a:solidFill>
                  <a:srgbClr val="4D4D4D"/>
                </a:solidFill>
                <a:latin typeface="+mj-lt"/>
              </a:rPr>
              <a:t>Check the </a:t>
            </a:r>
            <a:r>
              <a:rPr lang="fr-FR" sz="2400" i="1" dirty="0" err="1" smtClean="0">
                <a:solidFill>
                  <a:srgbClr val="4D4D4D"/>
                </a:solidFill>
                <a:latin typeface="+mj-lt"/>
              </a:rPr>
              <a:t>checkbox</a:t>
            </a:r>
            <a:r>
              <a:rPr lang="fr-FR" sz="2400" i="1" dirty="0" smtClean="0">
                <a:solidFill>
                  <a:srgbClr val="4D4D4D"/>
                </a:solidFill>
                <a:latin typeface="+mj-lt"/>
              </a:rPr>
              <a:t> of the </a:t>
            </a:r>
            <a:r>
              <a:rPr lang="fr-FR" sz="2400" i="1" dirty="0" err="1" smtClean="0">
                <a:solidFill>
                  <a:srgbClr val="4D4D4D"/>
                </a:solidFill>
                <a:latin typeface="+mj-lt"/>
              </a:rPr>
              <a:t>project</a:t>
            </a:r>
            <a:r>
              <a:rPr lang="fr-FR" sz="2400" i="1" dirty="0" smtClean="0">
                <a:solidFill>
                  <a:srgbClr val="4D4D4D"/>
                </a:solidFill>
                <a:latin typeface="+mj-lt"/>
              </a:rPr>
              <a:t> / Finish</a:t>
            </a:r>
            <a:endParaRPr lang="fr-FR" sz="2400" i="1" noProof="0" dirty="0" smtClea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58763"/>
            <a:ext cx="7235825" cy="509587"/>
          </a:xfrm>
        </p:spPr>
        <p:txBody>
          <a:bodyPr/>
          <a:lstStyle/>
          <a:p>
            <a:pPr eaLnBrk="1" hangingPunct="1"/>
            <a:r>
              <a:rPr lang="en-US" dirty="0" smtClean="0"/>
              <a:t>Installation</a:t>
            </a:r>
          </a:p>
        </p:txBody>
      </p:sp>
      <p:pic>
        <p:nvPicPr>
          <p:cNvPr id="9" name="Picture 8" descr="2012-03-19 SCBScenario_5_im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951981"/>
            <a:ext cx="3168352" cy="37104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768" y="3068960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9933"/>
                </a:solidFill>
              </a:rPr>
              <a:t>1</a:t>
            </a:r>
            <a:endParaRPr lang="de-DE" sz="2000" dirty="0">
              <a:solidFill>
                <a:srgbClr val="FF99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14096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9933"/>
                </a:solidFill>
              </a:rPr>
              <a:t>2</a:t>
            </a:r>
            <a:endParaRPr lang="de-DE" sz="2000" dirty="0">
              <a:solidFill>
                <a:srgbClr val="FF99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8998" y="4380094"/>
            <a:ext cx="201034" cy="188986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918758" y="6558266"/>
            <a:ext cx="504056" cy="216024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2915816" y="3615044"/>
            <a:ext cx="504056" cy="216024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012-03-28 SCB_3_ contains active 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21088"/>
            <a:ext cx="7072546" cy="1656184"/>
          </a:xfrm>
          <a:prstGeom prst="rect">
            <a:avLst/>
          </a:prstGeom>
        </p:spPr>
      </p:pic>
      <p:pic>
        <p:nvPicPr>
          <p:cNvPr id="9" name="Picture 8" descr="2012-03-28 SCB_2_ open proj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049794"/>
            <a:ext cx="2428875" cy="2514600"/>
          </a:xfrm>
          <a:prstGeom prst="rect">
            <a:avLst/>
          </a:prstGeom>
        </p:spPr>
      </p:pic>
      <p:sp>
        <p:nvSpPr>
          <p:cNvPr id="7" name="Rectangle 18"/>
          <p:cNvSpPr txBox="1">
            <a:spLocks noChangeArrowheads="1"/>
          </p:cNvSpPr>
          <p:nvPr/>
        </p:nvSpPr>
        <p:spPr>
          <a:xfrm>
            <a:off x="395288" y="1225555"/>
            <a:ext cx="8569325" cy="3931637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90000"/>
              <a:buFont typeface="Wingdings" pitchFamily="2" charset="2"/>
              <a:buChar char="v"/>
              <a:tabLst/>
              <a:defRPr/>
            </a:pPr>
            <a:r>
              <a:rPr lang="fr-FR" sz="2800" dirty="0" smtClean="0">
                <a:latin typeface="+mj-lt"/>
              </a:rPr>
              <a:t>Project </a:t>
            </a:r>
            <a:r>
              <a:rPr lang="fr-FR" sz="2800" dirty="0" err="1" smtClean="0">
                <a:latin typeface="+mj-lt"/>
              </a:rPr>
              <a:t>is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now</a:t>
            </a:r>
            <a:r>
              <a:rPr lang="fr-FR" sz="2800" dirty="0" smtClean="0">
                <a:latin typeface="+mj-lt"/>
              </a:rPr>
              <a:t> open in the </a:t>
            </a:r>
            <a:r>
              <a:rPr lang="fr-FR" sz="2800" dirty="0" err="1" smtClean="0">
                <a:latin typeface="+mj-lt"/>
              </a:rPr>
              <a:t>Skill</a:t>
            </a:r>
            <a:r>
              <a:rPr lang="fr-FR" sz="2800" dirty="0" smtClean="0">
                <a:latin typeface="+mj-lt"/>
              </a:rPr>
              <a:t>				</a:t>
            </a:r>
            <a:r>
              <a:rPr lang="fr-FR" sz="2800" dirty="0" err="1" smtClean="0">
                <a:latin typeface="+mj-lt"/>
              </a:rPr>
              <a:t>Cartridge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Builder</a:t>
            </a:r>
            <a:endParaRPr lang="fr-FR" sz="2800" dirty="0" smtClean="0">
              <a:latin typeface="+mj-lt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90000"/>
              <a:buFont typeface="Wingdings" pitchFamily="2" charset="2"/>
              <a:buChar char="v"/>
              <a:tabLst/>
              <a:defRPr/>
            </a:pPr>
            <a:r>
              <a:rPr lang="fr-FR" sz="2800" dirty="0" smtClean="0">
                <a:latin typeface="+mj-lt"/>
              </a:rPr>
              <a:t>To </a:t>
            </a:r>
            <a:r>
              <a:rPr lang="fr-FR" sz="2800" dirty="0" err="1" smtClean="0">
                <a:latin typeface="+mj-lt"/>
              </a:rPr>
              <a:t>start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working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with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it</a:t>
            </a:r>
            <a:r>
              <a:rPr lang="fr-FR" sz="2800" dirty="0" smtClean="0">
                <a:latin typeface="+mj-lt"/>
              </a:rPr>
              <a:t>, the </a:t>
            </a:r>
            <a:r>
              <a:rPr lang="fr-FR" sz="2800" dirty="0" err="1" smtClean="0">
                <a:latin typeface="+mj-lt"/>
              </a:rPr>
              <a:t>skill</a:t>
            </a:r>
            <a:r>
              <a:rPr lang="fr-FR" sz="2800" dirty="0" smtClean="0">
                <a:latin typeface="+mj-lt"/>
              </a:rPr>
              <a:t> 				unit must </a:t>
            </a:r>
            <a:r>
              <a:rPr lang="fr-FR" sz="2800" dirty="0" err="1" smtClean="0">
                <a:latin typeface="+mj-lt"/>
              </a:rPr>
              <a:t>be</a:t>
            </a:r>
            <a:r>
              <a:rPr lang="fr-FR" sz="2800" dirty="0" smtClean="0">
                <a:latin typeface="+mj-lt"/>
              </a:rPr>
              <a:t> set to active</a:t>
            </a:r>
            <a:endParaRPr lang="fr-FR" sz="2800" noProof="0" dirty="0" smtClean="0">
              <a:latin typeface="+mj-lt"/>
            </a:endParaRP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r>
              <a:rPr lang="fr-FR" sz="2400" i="1" noProof="0" dirty="0" err="1" smtClean="0">
                <a:solidFill>
                  <a:srgbClr val="4D4D4D"/>
                </a:solidFill>
                <a:latin typeface="+mj-lt"/>
              </a:rPr>
              <a:t>Choose</a:t>
            </a:r>
            <a:r>
              <a:rPr lang="fr-FR" sz="2400" i="1" noProof="0" dirty="0" smtClean="0">
                <a:solidFill>
                  <a:srgbClr val="4D4D4D"/>
                </a:solidFill>
                <a:latin typeface="+mj-lt"/>
              </a:rPr>
              <a:t> </a:t>
            </a:r>
            <a:r>
              <a:rPr lang="fr-FR" sz="2400" i="1" noProof="0" dirty="0" err="1" smtClean="0">
                <a:solidFill>
                  <a:srgbClr val="4D4D4D"/>
                </a:solidFill>
                <a:latin typeface="+mj-lt"/>
              </a:rPr>
              <a:t>Skill</a:t>
            </a:r>
            <a:r>
              <a:rPr lang="fr-FR" sz="2400" i="1" noProof="0" dirty="0" smtClean="0">
                <a:solidFill>
                  <a:srgbClr val="4D4D4D"/>
                </a:solidFill>
                <a:latin typeface="+mj-lt"/>
              </a:rPr>
              <a:t> Unit / Select active </a:t>
            </a:r>
            <a:r>
              <a:rPr lang="fr-FR" sz="2400" i="1" noProof="0" dirty="0" err="1" smtClean="0">
                <a:solidFill>
                  <a:srgbClr val="4D4D4D"/>
                </a:solidFill>
                <a:latin typeface="+mj-lt"/>
              </a:rPr>
              <a:t>skill</a:t>
            </a:r>
            <a:r>
              <a:rPr lang="fr-FR" sz="2400" i="1" noProof="0" dirty="0" smtClean="0">
                <a:solidFill>
                  <a:srgbClr val="4D4D4D"/>
                </a:solidFill>
                <a:latin typeface="+mj-lt"/>
              </a:rPr>
              <a:t>			 unit / Project </a:t>
            </a:r>
            <a:r>
              <a:rPr lang="fr-FR" sz="2400" i="1" noProof="0" dirty="0" err="1" smtClean="0">
                <a:solidFill>
                  <a:srgbClr val="4D4D4D"/>
                </a:solidFill>
                <a:latin typeface="+mj-lt"/>
              </a:rPr>
              <a:t>name</a:t>
            </a:r>
            <a:endParaRPr lang="fr-FR" sz="2400" i="1" noProof="0" dirty="0" smtClea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58763"/>
            <a:ext cx="7235825" cy="509587"/>
          </a:xfrm>
        </p:spPr>
        <p:txBody>
          <a:bodyPr/>
          <a:lstStyle/>
          <a:p>
            <a:pPr eaLnBrk="1" hangingPunct="1"/>
            <a:r>
              <a:rPr lang="en-US" dirty="0" smtClean="0"/>
              <a:t>Installation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15816" y="4365104"/>
            <a:ext cx="504056" cy="216024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2987824" y="5229200"/>
            <a:ext cx="2085290" cy="36004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15" descr="2012-03-28 SCB_4_ active s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725144"/>
            <a:ext cx="3295650" cy="1371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27784" y="497310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9933"/>
                </a:solidFill>
              </a:rPr>
              <a:t>1</a:t>
            </a:r>
            <a:endParaRPr lang="de-DE" sz="2000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1288" y="80963"/>
            <a:ext cx="7670800" cy="509587"/>
          </a:xfrm>
        </p:spPr>
        <p:txBody>
          <a:bodyPr/>
          <a:lstStyle/>
          <a:p>
            <a:pPr eaLnBrk="1" hangingPunct="1"/>
            <a:r>
              <a:rPr lang="de-DE" dirty="0" smtClean="0"/>
              <a:t>“Skill Cartridges™”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19175"/>
            <a:ext cx="8569325" cy="5010150"/>
          </a:xfrm>
        </p:spPr>
        <p:txBody>
          <a:bodyPr/>
          <a:lstStyle/>
          <a:p>
            <a:pPr eaLnBrk="1" hangingPunct="1"/>
            <a:r>
              <a:rPr lang="de-DE" sz="1800" dirty="0" smtClean="0"/>
              <a:t>Analysis </a:t>
            </a:r>
            <a:r>
              <a:rPr lang="de-DE" sz="1800" dirty="0" err="1" smtClean="0"/>
              <a:t>components</a:t>
            </a:r>
            <a:r>
              <a:rPr lang="de-DE" sz="1800" dirty="0" smtClean="0"/>
              <a:t>: </a:t>
            </a:r>
            <a:r>
              <a:rPr lang="de-DE" sz="1800" dirty="0" err="1" smtClean="0"/>
              <a:t>What</a:t>
            </a:r>
            <a:r>
              <a:rPr lang="de-DE" sz="1800" dirty="0" smtClean="0"/>
              <a:t> </a:t>
            </a:r>
            <a:r>
              <a:rPr lang="de-DE" sz="1800" dirty="0" err="1" smtClean="0"/>
              <a:t>needs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indexed</a:t>
            </a:r>
            <a:r>
              <a:rPr lang="de-DE" sz="1800" dirty="0" smtClean="0"/>
              <a:t>?</a:t>
            </a:r>
          </a:p>
          <a:p>
            <a:pPr lvl="1" eaLnBrk="1" hangingPunct="1"/>
            <a:r>
              <a:rPr lang="de-DE" sz="1600" dirty="0" smtClean="0"/>
              <a:t>Person </a:t>
            </a:r>
            <a:r>
              <a:rPr lang="de-DE" sz="1600" dirty="0" err="1" smtClean="0"/>
              <a:t>names</a:t>
            </a:r>
            <a:r>
              <a:rPr lang="de-DE" sz="1600" dirty="0" smtClean="0"/>
              <a:t>? Places? Companies? </a:t>
            </a:r>
            <a:r>
              <a:rPr lang="de-DE" sz="1600" dirty="0" err="1" smtClean="0"/>
              <a:t>Diseases</a:t>
            </a:r>
            <a:r>
              <a:rPr lang="de-DE" sz="1600" dirty="0" smtClean="0"/>
              <a:t>? </a:t>
            </a:r>
            <a:r>
              <a:rPr lang="de-DE" sz="1600" dirty="0" err="1" smtClean="0"/>
              <a:t>Mergers&amp;Acquisitions</a:t>
            </a:r>
            <a:r>
              <a:rPr lang="de-DE" sz="1600" dirty="0" smtClean="0"/>
              <a:t>? </a:t>
            </a:r>
            <a:r>
              <a:rPr lang="de-DE" sz="1600" dirty="0" err="1" smtClean="0"/>
              <a:t>Criticism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Approval</a:t>
            </a:r>
            <a:r>
              <a:rPr lang="de-DE" sz="1600" dirty="0" smtClean="0"/>
              <a:t>? Company-</a:t>
            </a:r>
            <a:r>
              <a:rPr lang="de-DE" sz="1600" dirty="0" err="1" smtClean="0"/>
              <a:t>specific</a:t>
            </a:r>
            <a:r>
              <a:rPr lang="de-DE" sz="1600" dirty="0" smtClean="0"/>
              <a:t> </a:t>
            </a:r>
            <a:r>
              <a:rPr lang="de-DE" sz="1600" dirty="0" err="1" smtClean="0"/>
              <a:t>terminologies</a:t>
            </a:r>
            <a:r>
              <a:rPr lang="de-DE" sz="1600" dirty="0" smtClean="0"/>
              <a:t>? … </a:t>
            </a:r>
          </a:p>
          <a:p>
            <a:pPr eaLnBrk="1" hangingPunct="1"/>
            <a:r>
              <a:rPr lang="de-DE" sz="1800" dirty="0" smtClean="0"/>
              <a:t>Skill Cartridges™ </a:t>
            </a:r>
            <a:r>
              <a:rPr lang="de-DE" sz="1800" dirty="0" err="1" smtClean="0"/>
              <a:t>are</a:t>
            </a:r>
            <a:endParaRPr lang="de-DE" sz="1800" dirty="0" smtClean="0"/>
          </a:p>
          <a:p>
            <a:pPr lvl="1" eaLnBrk="1" hangingPunct="1"/>
            <a:r>
              <a:rPr lang="de-DE" sz="1600" dirty="0" err="1" smtClean="0"/>
              <a:t>Combinations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lexical</a:t>
            </a:r>
            <a:r>
              <a:rPr lang="de-DE" sz="1600" dirty="0" smtClean="0"/>
              <a:t> </a:t>
            </a:r>
            <a:r>
              <a:rPr lang="de-DE" sz="1600" dirty="0" err="1" smtClean="0"/>
              <a:t>knowledge</a:t>
            </a:r>
            <a:r>
              <a:rPr lang="de-DE" sz="1600" dirty="0" smtClean="0"/>
              <a:t> (</a:t>
            </a:r>
            <a:r>
              <a:rPr lang="de-DE" sz="1600" dirty="0" err="1" smtClean="0"/>
              <a:t>thesauri</a:t>
            </a:r>
            <a:r>
              <a:rPr lang="de-DE" sz="1600" dirty="0" smtClean="0"/>
              <a:t>, …)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rules</a:t>
            </a:r>
            <a:r>
              <a:rPr lang="de-DE" sz="1600" dirty="0" smtClean="0"/>
              <a:t>  </a:t>
            </a:r>
          </a:p>
          <a:p>
            <a:pPr eaLnBrk="1" hangingPunct="1"/>
            <a:r>
              <a:rPr lang="de-DE" sz="1800" dirty="0" smtClean="0"/>
              <a:t>Skill Cartridges™ </a:t>
            </a:r>
            <a:r>
              <a:rPr lang="de-DE" sz="1800" dirty="0" err="1" smtClean="0"/>
              <a:t>are</a:t>
            </a:r>
            <a:endParaRPr lang="de-DE" sz="1800" dirty="0" smtClean="0"/>
          </a:p>
          <a:p>
            <a:pPr lvl="1" eaLnBrk="1" hangingPunct="1"/>
            <a:r>
              <a:rPr lang="de-DE" sz="1600" dirty="0" smtClean="0"/>
              <a:t>TEMIS Products: </a:t>
            </a:r>
            <a:r>
              <a:rPr lang="de-DE" sz="1600" dirty="0" err="1" smtClean="0"/>
              <a:t>generic</a:t>
            </a:r>
            <a:r>
              <a:rPr lang="de-DE" sz="1600" dirty="0" smtClean="0"/>
              <a:t>, </a:t>
            </a:r>
            <a:r>
              <a:rPr lang="de-DE" sz="1600" dirty="0" err="1" smtClean="0"/>
              <a:t>directly</a:t>
            </a:r>
            <a:r>
              <a:rPr lang="de-DE" sz="1600" dirty="0" smtClean="0"/>
              <a:t> </a:t>
            </a:r>
            <a:r>
              <a:rPr lang="de-DE" sz="1600" dirty="0" err="1" smtClean="0"/>
              <a:t>usable</a:t>
            </a:r>
            <a:endParaRPr lang="de-DE" sz="1600" dirty="0" smtClean="0"/>
          </a:p>
          <a:p>
            <a:pPr lvl="1" eaLnBrk="1" hangingPunct="1"/>
            <a:r>
              <a:rPr lang="de-DE" sz="1600" dirty="0" smtClean="0"/>
              <a:t>…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project-specific</a:t>
            </a:r>
            <a:r>
              <a:rPr lang="de-DE" sz="1600" dirty="0" smtClean="0"/>
              <a:t>: </a:t>
            </a:r>
            <a:r>
              <a:rPr lang="de-DE" sz="1600" dirty="0" err="1" smtClean="0"/>
              <a:t>Built</a:t>
            </a:r>
            <a:r>
              <a:rPr lang="de-DE" sz="1600" dirty="0" smtClean="0"/>
              <a:t> on </a:t>
            </a:r>
            <a:r>
              <a:rPr lang="de-DE" sz="1600" dirty="0" err="1" smtClean="0"/>
              <a:t>specific</a:t>
            </a:r>
            <a:r>
              <a:rPr lang="de-DE" sz="1600" dirty="0" smtClean="0"/>
              <a:t> </a:t>
            </a:r>
            <a:r>
              <a:rPr lang="de-DE" sz="1600" dirty="0" err="1" smtClean="0"/>
              <a:t>request</a:t>
            </a:r>
            <a:endParaRPr lang="de-DE" sz="1600" dirty="0" smtClean="0"/>
          </a:p>
          <a:p>
            <a:pPr eaLnBrk="1" hangingPunct="1"/>
            <a:r>
              <a:rPr lang="de-DE" sz="1800" dirty="0" err="1" smtClean="0"/>
              <a:t>Built</a:t>
            </a:r>
            <a:r>
              <a:rPr lang="de-DE" sz="1800" dirty="0" smtClean="0"/>
              <a:t>?</a:t>
            </a:r>
          </a:p>
          <a:p>
            <a:pPr lvl="1" eaLnBrk="1" hangingPunct="1"/>
            <a:r>
              <a:rPr lang="de-DE" sz="1600" dirty="0" err="1" smtClean="0"/>
              <a:t>By</a:t>
            </a:r>
            <a:r>
              <a:rPr lang="de-DE" sz="1600" dirty="0" smtClean="0"/>
              <a:t> TEMIS</a:t>
            </a:r>
          </a:p>
          <a:p>
            <a:pPr lvl="1" eaLnBrk="1" hangingPunct="1"/>
            <a:r>
              <a:rPr lang="de-DE" sz="1600" dirty="0" smtClean="0"/>
              <a:t>…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Partners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clients</a:t>
            </a:r>
            <a:r>
              <a:rPr lang="de-DE" sz="1600" dirty="0" smtClean="0"/>
              <a:t> </a:t>
            </a:r>
            <a:r>
              <a:rPr lang="de-DE" sz="1600" dirty="0" err="1" smtClean="0"/>
              <a:t>using</a:t>
            </a:r>
            <a:r>
              <a:rPr lang="de-DE" sz="1600" dirty="0" smtClean="0"/>
              <a:t> </a:t>
            </a:r>
            <a:r>
              <a:rPr lang="de-DE" sz="1600" dirty="0" err="1" smtClean="0"/>
              <a:t>dedicated</a:t>
            </a:r>
            <a:r>
              <a:rPr lang="de-DE" sz="1600" dirty="0" smtClean="0"/>
              <a:t> </a:t>
            </a:r>
            <a:r>
              <a:rPr lang="de-DE" sz="1600" dirty="0" err="1" smtClean="0"/>
              <a:t>development</a:t>
            </a:r>
            <a:r>
              <a:rPr lang="de-DE" sz="1600" dirty="0" smtClean="0"/>
              <a:t> </a:t>
            </a:r>
            <a:r>
              <a:rPr lang="de-DE" sz="1600" dirty="0" err="1" smtClean="0"/>
              <a:t>environment</a:t>
            </a:r>
            <a:r>
              <a:rPr lang="de-DE" sz="1600" dirty="0" smtClean="0"/>
              <a:t> </a:t>
            </a:r>
            <a:r>
              <a:rPr lang="de-DE" sz="1600" dirty="0" err="1" smtClean="0"/>
              <a:t>tools</a:t>
            </a:r>
            <a:r>
              <a:rPr lang="de-DE" sz="1600" dirty="0" smtClean="0"/>
              <a:t>  (Luxid Studio) </a:t>
            </a:r>
          </a:p>
        </p:txBody>
      </p:sp>
      <p:pic>
        <p:nvPicPr>
          <p:cNvPr id="7505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5348288"/>
            <a:ext cx="1398588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06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9550" y="5343525"/>
            <a:ext cx="1368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06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2350" y="5343525"/>
            <a:ext cx="1384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06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5353050"/>
            <a:ext cx="139065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060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5338763"/>
            <a:ext cx="13906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060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00613" y="5354638"/>
            <a:ext cx="13763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060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18163" y="5324475"/>
            <a:ext cx="13843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0606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3663" y="5324475"/>
            <a:ext cx="1368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0607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46950" y="5295900"/>
            <a:ext cx="142875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83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2-03-28 SCB_5_ su lang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100" y="3141418"/>
            <a:ext cx="6300192" cy="3626642"/>
          </a:xfrm>
          <a:prstGeom prst="rect">
            <a:avLst/>
          </a:prstGeom>
        </p:spPr>
      </p:pic>
      <p:sp>
        <p:nvSpPr>
          <p:cNvPr id="7" name="Rectangle 18"/>
          <p:cNvSpPr txBox="1">
            <a:spLocks noChangeArrowheads="1"/>
          </p:cNvSpPr>
          <p:nvPr/>
        </p:nvSpPr>
        <p:spPr>
          <a:xfrm>
            <a:off x="395288" y="1225555"/>
            <a:ext cx="8569325" cy="3931637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90000"/>
              <a:buFont typeface="Wingdings" pitchFamily="2" charset="2"/>
              <a:buChar char="v"/>
              <a:tabLst/>
              <a:defRPr/>
            </a:pPr>
            <a:r>
              <a:rPr lang="fr-FR" sz="2800" dirty="0" err="1" smtClean="0">
                <a:latin typeface="+mj-lt"/>
              </a:rPr>
              <a:t>Before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extracting</a:t>
            </a:r>
            <a:r>
              <a:rPr lang="fr-FR" sz="2800" dirty="0" smtClean="0">
                <a:latin typeface="+mj-lt"/>
              </a:rPr>
              <a:t>, control or </a:t>
            </a:r>
            <a:r>
              <a:rPr lang="fr-FR" sz="2800" dirty="0" err="1" smtClean="0">
                <a:latin typeface="+mj-lt"/>
              </a:rPr>
              <a:t>adjust</a:t>
            </a:r>
            <a:r>
              <a:rPr lang="fr-FR" sz="2800" dirty="0" smtClean="0">
                <a:latin typeface="+mj-lt"/>
              </a:rPr>
              <a:t> the </a:t>
            </a:r>
            <a:r>
              <a:rPr lang="fr-FR" sz="2800" dirty="0" err="1" smtClean="0">
                <a:latin typeface="+mj-lt"/>
              </a:rPr>
              <a:t>language</a:t>
            </a:r>
            <a:r>
              <a:rPr lang="fr-FR" sz="2800" dirty="0" smtClean="0">
                <a:latin typeface="+mj-lt"/>
              </a:rPr>
              <a:t> settings of the </a:t>
            </a:r>
            <a:r>
              <a:rPr lang="fr-FR" sz="2800" dirty="0" err="1" smtClean="0">
                <a:latin typeface="+mj-lt"/>
              </a:rPr>
              <a:t>skill</a:t>
            </a:r>
            <a:r>
              <a:rPr lang="fr-FR" sz="2800" dirty="0" smtClean="0">
                <a:latin typeface="+mj-lt"/>
              </a:rPr>
              <a:t> unit</a:t>
            </a: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r>
              <a:rPr lang="fr-FR" sz="2400" i="1" dirty="0" smtClean="0">
                <a:solidFill>
                  <a:srgbClr val="4D4D4D"/>
                </a:solidFill>
                <a:latin typeface="+mj-lt"/>
              </a:rPr>
              <a:t>Double click on .</a:t>
            </a:r>
            <a:r>
              <a:rPr lang="fr-FR" sz="2400" i="1" dirty="0" err="1" smtClean="0">
                <a:solidFill>
                  <a:srgbClr val="4D4D4D"/>
                </a:solidFill>
                <a:latin typeface="+mj-lt"/>
              </a:rPr>
              <a:t>cartrige</a:t>
            </a:r>
            <a:r>
              <a:rPr lang="fr-FR" sz="2400" i="1" dirty="0" smtClean="0">
                <a:solidFill>
                  <a:srgbClr val="4D4D4D"/>
                </a:solidFill>
                <a:latin typeface="+mj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j-lt"/>
              </a:rPr>
              <a:t>folder</a:t>
            </a:r>
            <a:r>
              <a:rPr lang="fr-FR" sz="2400" i="1" dirty="0" smtClean="0">
                <a:solidFill>
                  <a:srgbClr val="4D4D4D"/>
                </a:solidFill>
                <a:latin typeface="+mj-lt"/>
              </a:rPr>
              <a:t> / move to </a:t>
            </a:r>
            <a:r>
              <a:rPr lang="fr-FR" sz="2400" i="1" dirty="0" err="1" smtClean="0">
                <a:solidFill>
                  <a:srgbClr val="4D4D4D"/>
                </a:solidFill>
                <a:latin typeface="+mj-lt"/>
              </a:rPr>
              <a:t>Skill</a:t>
            </a:r>
            <a:r>
              <a:rPr lang="fr-FR" sz="2400" i="1" dirty="0" smtClean="0">
                <a:solidFill>
                  <a:srgbClr val="4D4D4D"/>
                </a:solidFill>
                <a:latin typeface="+mj-lt"/>
              </a:rPr>
              <a:t> Unit tab (on the </a:t>
            </a:r>
            <a:r>
              <a:rPr lang="fr-FR" sz="2400" i="1" dirty="0" err="1" smtClean="0">
                <a:solidFill>
                  <a:srgbClr val="4D4D4D"/>
                </a:solidFill>
                <a:latin typeface="+mj-lt"/>
              </a:rPr>
              <a:t>bottom</a:t>
            </a:r>
            <a:r>
              <a:rPr lang="fr-FR" sz="2400" i="1" dirty="0" smtClean="0">
                <a:solidFill>
                  <a:srgbClr val="4D4D4D"/>
                </a:solidFill>
                <a:latin typeface="+mj-lt"/>
              </a:rPr>
              <a:t>) / click on </a:t>
            </a:r>
            <a:r>
              <a:rPr lang="fr-FR" sz="2400" i="1" dirty="0" err="1" smtClean="0">
                <a:solidFill>
                  <a:srgbClr val="4D4D4D"/>
                </a:solidFill>
                <a:latin typeface="+mj-lt"/>
              </a:rPr>
              <a:t>Skill</a:t>
            </a:r>
            <a:r>
              <a:rPr lang="fr-FR" sz="2400" i="1" dirty="0" smtClean="0">
                <a:solidFill>
                  <a:srgbClr val="4D4D4D"/>
                </a:solidFill>
                <a:latin typeface="+mj-lt"/>
              </a:rPr>
              <a:t> Unit / set </a:t>
            </a:r>
            <a:r>
              <a:rPr lang="fr-FR" sz="2400" i="1" dirty="0" err="1" smtClean="0">
                <a:solidFill>
                  <a:srgbClr val="4D4D4D"/>
                </a:solidFill>
                <a:latin typeface="+mj-lt"/>
              </a:rPr>
              <a:t>languages</a:t>
            </a:r>
            <a:endParaRPr lang="fr-FR" sz="2400" i="1" dirty="0" smtClea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58763"/>
            <a:ext cx="7235825" cy="509587"/>
          </a:xfrm>
        </p:spPr>
        <p:txBody>
          <a:bodyPr/>
          <a:lstStyle/>
          <a:p>
            <a:pPr eaLnBrk="1" hangingPunct="1"/>
            <a:r>
              <a:rPr lang="en-US" dirty="0" smtClean="0"/>
              <a:t>Configuration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7944" y="4437112"/>
            <a:ext cx="504056" cy="216024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1619672" y="4005064"/>
            <a:ext cx="720080" cy="216024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1805716" y="6552036"/>
            <a:ext cx="504056" cy="216024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54112"/>
            <a:ext cx="8569325" cy="5011191"/>
          </a:xfrm>
        </p:spPr>
        <p:txBody>
          <a:bodyPr/>
          <a:lstStyle/>
          <a:p>
            <a:pPr eaLnBrk="1" hangingPunct="1"/>
            <a:r>
              <a:rPr lang="en-US" b="1" dirty="0" smtClean="0"/>
              <a:t>Installation</a:t>
            </a:r>
          </a:p>
          <a:p>
            <a:pPr lvl="1" eaLnBrk="1" hangingPunct="1"/>
            <a:r>
              <a:rPr lang="en-US" dirty="0" smtClean="0"/>
              <a:t>Importing a new Skill Cartridge Builder project</a:t>
            </a:r>
          </a:p>
          <a:p>
            <a:pPr lvl="1" eaLnBrk="1" hangingPunct="1"/>
            <a:r>
              <a:rPr lang="en-US" b="1" dirty="0" smtClean="0"/>
              <a:t>Test Skill Cartridge</a:t>
            </a:r>
          </a:p>
          <a:p>
            <a:pPr>
              <a:defRPr/>
            </a:pPr>
            <a:r>
              <a:rPr lang="en-US" dirty="0" smtClean="0"/>
              <a:t>Enhance Skill Unit with a new relation</a:t>
            </a:r>
          </a:p>
          <a:p>
            <a:pPr>
              <a:defRPr/>
            </a:pPr>
            <a:r>
              <a:rPr lang="en-US" dirty="0" smtClean="0"/>
              <a:t>Package .</a:t>
            </a:r>
            <a:r>
              <a:rPr lang="en-US" dirty="0" err="1" smtClean="0"/>
              <a:t>sca</a:t>
            </a:r>
            <a:r>
              <a:rPr lang="en-US" dirty="0" smtClean="0"/>
              <a:t> file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143000" y="0"/>
            <a:ext cx="77755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3732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dirty="0" smtClean="0"/>
              <a:t>P</a:t>
            </a:r>
            <a:r>
              <a:rPr lang="fr-FR" dirty="0" err="1" smtClean="0"/>
              <a:t>ackaging</a:t>
            </a:r>
            <a:r>
              <a:rPr lang="en-US" dirty="0" smtClean="0"/>
              <a:t> your Skill Cartridge</a:t>
            </a:r>
            <a:r>
              <a:rPr lang="fr-FR" dirty="0" smtClean="0"/>
              <a:t>®</a:t>
            </a:r>
            <a:endParaRPr lang="en-US" dirty="0" smtClean="0"/>
          </a:p>
        </p:txBody>
      </p:sp>
      <p:sp>
        <p:nvSpPr>
          <p:cNvPr id="73733" name="Rectangle 18"/>
          <p:cNvSpPr txBox="1">
            <a:spLocks noChangeArrowheads="1"/>
          </p:cNvSpPr>
          <p:nvPr/>
        </p:nvSpPr>
        <p:spPr bwMode="auto">
          <a:xfrm>
            <a:off x="357188" y="1143000"/>
            <a:ext cx="85693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Package your Skill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Cartridge to test it</a:t>
            </a:r>
            <a:endParaRPr lang="fr-FR" sz="2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" y="1625600"/>
            <a:ext cx="71688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FF9933"/>
              </a:buClr>
              <a:buSzPct val="100000"/>
              <a:buFontTx/>
              <a:buChar char="•"/>
              <a:defRPr/>
            </a:pP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Every time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you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save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changes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in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the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Skill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Unit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or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Skill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Unit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component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files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the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cartridge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will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be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compiled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to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a SCA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file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internally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(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if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incremental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compilation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is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toggled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rgbClr val="FF9933"/>
              </a:buClr>
              <a:buSzPct val="100000"/>
              <a:buFontTx/>
              <a:buChar char="•"/>
              <a:defRPr/>
            </a:pP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This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may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lead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to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errors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,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which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have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to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be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resolved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before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the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cartridge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is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useable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 descr="2012-03-19 SCBScenario_16_pacakge sc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05064"/>
            <a:ext cx="8010525" cy="400050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36096" y="4005064"/>
            <a:ext cx="1008112" cy="359643"/>
          </a:xfrm>
          <a:prstGeom prst="rect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5472100" y="4942909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Automatic </a:t>
            </a:r>
            <a:r>
              <a:rPr lang="de-DE" sz="2000" dirty="0" err="1" smtClean="0">
                <a:latin typeface="+mn-lt"/>
              </a:rPr>
              <a:t>and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incremental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compilation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toggled</a:t>
            </a:r>
            <a:endParaRPr lang="de-DE" sz="2000" dirty="0" smtClean="0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228184" y="4365104"/>
            <a:ext cx="1277888" cy="649812"/>
          </a:xfrm>
          <a:prstGeom prst="straightConnector1">
            <a:avLst/>
          </a:prstGeom>
          <a:ln w="254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83968" y="4293096"/>
            <a:ext cx="1440160" cy="972108"/>
          </a:xfrm>
          <a:prstGeom prst="straightConnector1">
            <a:avLst/>
          </a:prstGeom>
          <a:ln w="254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680012" y="4293096"/>
            <a:ext cx="828092" cy="252028"/>
          </a:xfrm>
          <a:prstGeom prst="straightConnector1">
            <a:avLst/>
          </a:prstGeom>
          <a:ln w="254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19672" y="4442336"/>
            <a:ext cx="3491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Check </a:t>
            </a:r>
            <a:r>
              <a:rPr lang="de-DE" sz="2000" dirty="0" err="1" smtClean="0">
                <a:latin typeface="+mn-lt"/>
              </a:rPr>
              <a:t>for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errors</a:t>
            </a:r>
            <a:r>
              <a:rPr lang="de-DE" sz="2000" dirty="0" smtClean="0">
                <a:latin typeface="+mn-lt"/>
              </a:rPr>
              <a:t> in </a:t>
            </a:r>
            <a:r>
              <a:rPr lang="de-DE" sz="2000" dirty="0" err="1" smtClean="0">
                <a:latin typeface="+mn-lt"/>
              </a:rPr>
              <a:t>active</a:t>
            </a:r>
            <a:r>
              <a:rPr lang="de-DE" sz="2000" dirty="0" smtClean="0">
                <a:latin typeface="+mn-lt"/>
              </a:rPr>
              <a:t> Skill Unit</a:t>
            </a:r>
          </a:p>
          <a:p>
            <a:r>
              <a:rPr lang="de-DE" sz="2000" dirty="0" err="1" smtClean="0">
                <a:latin typeface="+mn-lt"/>
              </a:rPr>
              <a:t>Compile</a:t>
            </a:r>
            <a:r>
              <a:rPr lang="de-DE" sz="2000" dirty="0" smtClean="0">
                <a:latin typeface="+mn-lt"/>
              </a:rPr>
              <a:t> Skill Cartridge </a:t>
            </a:r>
            <a:r>
              <a:rPr lang="de-DE" sz="2000" dirty="0" err="1" smtClean="0">
                <a:latin typeface="+mn-lt"/>
              </a:rPr>
              <a:t>manually</a:t>
            </a:r>
            <a:r>
              <a:rPr lang="de-DE" sz="2000" dirty="0" smtClean="0">
                <a:latin typeface="+mn-lt"/>
              </a:rPr>
              <a:t> (</a:t>
            </a:r>
            <a:r>
              <a:rPr lang="de-DE" sz="2000" dirty="0" err="1" smtClean="0">
                <a:latin typeface="+mn-lt"/>
              </a:rPr>
              <a:t>unnecessary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if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automatic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and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incremental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toggled</a:t>
            </a:r>
            <a:r>
              <a:rPr lang="de-DE" sz="1800" dirty="0" smtClean="0">
                <a:latin typeface="+mn-lt"/>
              </a:rPr>
              <a:t>)</a:t>
            </a:r>
            <a:endParaRPr lang="de-DE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 txBox="1">
            <a:spLocks noChangeArrowheads="1"/>
          </p:cNvSpPr>
          <p:nvPr/>
        </p:nvSpPr>
        <p:spPr>
          <a:xfrm>
            <a:off x="395288" y="1225555"/>
            <a:ext cx="8569325" cy="3931637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90000"/>
              <a:buFont typeface="Wingdings" pitchFamily="2" charset="2"/>
              <a:buChar char="v"/>
              <a:tabLst/>
              <a:defRPr/>
            </a:pPr>
            <a:r>
              <a:rPr lang="fr-FR" sz="2800" dirty="0" smtClean="0">
                <a:latin typeface="+mn-lt"/>
              </a:rPr>
              <a:t>Compile the active </a:t>
            </a:r>
            <a:r>
              <a:rPr lang="fr-FR" sz="2800" dirty="0" err="1" smtClean="0">
                <a:latin typeface="+mn-lt"/>
              </a:rPr>
              <a:t>Skill</a:t>
            </a:r>
            <a:r>
              <a:rPr lang="fr-FR" sz="2800" dirty="0" smtClean="0">
                <a:latin typeface="+mn-lt"/>
              </a:rPr>
              <a:t> Unit</a:t>
            </a: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Compilation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without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a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save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, i.e. in the case of first use,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can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be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induced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manually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, by pressing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this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button</a:t>
            </a:r>
            <a:endParaRPr lang="fr-FR" sz="2400" i="1" dirty="0" smtClean="0">
              <a:solidFill>
                <a:srgbClr val="4D4D4D"/>
              </a:solidFill>
              <a:latin typeface="+mn-lt"/>
            </a:endParaRP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endParaRPr lang="fr-FR" sz="2400" i="1" dirty="0" smtClean="0">
              <a:solidFill>
                <a:srgbClr val="4D4D4D"/>
              </a:solidFill>
              <a:latin typeface="+mn-lt"/>
            </a:endParaRP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endParaRPr lang="fr-FR" sz="2400" i="1" dirty="0" smtClean="0">
              <a:solidFill>
                <a:srgbClr val="4D4D4D"/>
              </a:solidFill>
              <a:latin typeface="+mn-lt"/>
            </a:endParaRP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Now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the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Skill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Cartridge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should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be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compiled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(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it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will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not, if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errors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exist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) and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ready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to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extract</a:t>
            </a:r>
            <a:endParaRPr lang="fr-FR" sz="2400" i="1" dirty="0" smtClean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58763"/>
            <a:ext cx="7235825" cy="509587"/>
          </a:xfrm>
        </p:spPr>
        <p:txBody>
          <a:bodyPr/>
          <a:lstStyle/>
          <a:p>
            <a:r>
              <a:rPr lang="de-DE" dirty="0" err="1" smtClean="0"/>
              <a:t>Compilation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endParaRPr lang="en-US" dirty="0" smtClean="0"/>
          </a:p>
        </p:txBody>
      </p:sp>
      <p:pic>
        <p:nvPicPr>
          <p:cNvPr id="5" name="Picture 4" descr="2012-03-19 SCBScenario_16_pacakge sc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028950"/>
            <a:ext cx="8010525" cy="40005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24128" y="3032956"/>
            <a:ext cx="288032" cy="360040"/>
          </a:xfrm>
          <a:prstGeom prst="rect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 txBox="1">
            <a:spLocks noChangeArrowheads="1"/>
          </p:cNvSpPr>
          <p:nvPr/>
        </p:nvSpPr>
        <p:spPr>
          <a:xfrm>
            <a:off x="395288" y="1225555"/>
            <a:ext cx="8569325" cy="3931637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90000"/>
              <a:buFont typeface="Wingdings" pitchFamily="2" charset="2"/>
              <a:buChar char="v"/>
              <a:tabLst/>
              <a:defRPr/>
            </a:pPr>
            <a:r>
              <a:rPr lang="fr-FR" sz="2800" dirty="0" err="1" smtClean="0">
                <a:latin typeface="+mn-lt"/>
              </a:rPr>
              <a:t>Make</a:t>
            </a:r>
            <a:r>
              <a:rPr lang="fr-FR" sz="2800" dirty="0" smtClean="0">
                <a:latin typeface="+mn-lt"/>
              </a:rPr>
              <a:t> a quick extraction test to </a:t>
            </a:r>
            <a:r>
              <a:rPr lang="fr-FR" sz="2800" dirty="0" err="1" smtClean="0">
                <a:latin typeface="+mn-lt"/>
              </a:rPr>
              <a:t>ensure</a:t>
            </a:r>
            <a:r>
              <a:rPr lang="fr-FR" sz="2800" dirty="0" smtClean="0">
                <a:latin typeface="+mn-lt"/>
              </a:rPr>
              <a:t> the </a:t>
            </a:r>
            <a:r>
              <a:rPr lang="fr-FR" sz="2800" dirty="0" err="1" smtClean="0">
                <a:latin typeface="+mn-lt"/>
              </a:rPr>
              <a:t>Skill</a:t>
            </a: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Cartridge</a:t>
            </a: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is</a:t>
            </a: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ready</a:t>
            </a:r>
            <a:r>
              <a:rPr lang="fr-FR" sz="2800" dirty="0" smtClean="0">
                <a:latin typeface="+mn-lt"/>
              </a:rPr>
              <a:t> to use</a:t>
            </a: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Change to extraction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view</a:t>
            </a:r>
            <a:endParaRPr lang="fr-FR" sz="2400" i="1" dirty="0" smtClean="0">
              <a:solidFill>
                <a:srgbClr val="4D4D4D"/>
              </a:solidFill>
              <a:latin typeface="+mn-lt"/>
            </a:endParaRP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Connect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to Studio IDE /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choose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Skill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Cartridge</a:t>
            </a:r>
            <a:endParaRPr lang="fr-FR" sz="2400" i="1" dirty="0" smtClean="0">
              <a:solidFill>
                <a:srgbClr val="4D4D4D"/>
              </a:solidFill>
              <a:latin typeface="+mn-lt"/>
            </a:endParaRP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Enter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some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text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about mobile phones and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press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en-US" sz="2400" i="1" dirty="0" smtClean="0">
                <a:solidFill>
                  <a:srgbClr val="4D4D4D"/>
                </a:solidFill>
              </a:rPr>
              <a:t>‘</a:t>
            </a:r>
            <a:r>
              <a:rPr lang="fr-FR" sz="2400" i="1" dirty="0" err="1" smtClean="0">
                <a:solidFill>
                  <a:srgbClr val="4D4D4D"/>
                </a:solidFill>
              </a:rPr>
              <a:t>extract</a:t>
            </a:r>
            <a:r>
              <a:rPr lang="fr-FR" sz="2400" i="1" dirty="0" smtClean="0">
                <a:solidFill>
                  <a:srgbClr val="4D4D4D"/>
                </a:solidFill>
              </a:rPr>
              <a:t>’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58763"/>
            <a:ext cx="7235825" cy="509587"/>
          </a:xfrm>
        </p:spPr>
        <p:txBody>
          <a:bodyPr/>
          <a:lstStyle/>
          <a:p>
            <a:pPr eaLnBrk="1" hangingPunct="1"/>
            <a:r>
              <a:rPr lang="en-US" dirty="0" smtClean="0"/>
              <a:t>Installation</a:t>
            </a:r>
          </a:p>
        </p:txBody>
      </p:sp>
      <p:pic>
        <p:nvPicPr>
          <p:cNvPr id="10" name="Picture 9" descr="2012-03-19 SCBScenario_9_testextra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88006"/>
            <a:ext cx="6816757" cy="3079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Enhance</a:t>
            </a:r>
            <a:r>
              <a:rPr lang="de-DE" dirty="0" smtClean="0"/>
              <a:t> </a:t>
            </a:r>
            <a:r>
              <a:rPr lang="de-DE" dirty="0" err="1" smtClean="0"/>
              <a:t>Skill</a:t>
            </a:r>
            <a:r>
              <a:rPr lang="de-DE" dirty="0" smtClean="0"/>
              <a:t> Unit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Creation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relation</a:t>
            </a:r>
            <a:endParaRPr lang="de-DE" dirty="0" smtClean="0"/>
          </a:p>
          <a:p>
            <a:pPr lvl="1"/>
            <a:r>
              <a:rPr lang="de-DE" dirty="0" smtClean="0"/>
              <a:t>Mobile </a:t>
            </a:r>
            <a:r>
              <a:rPr lang="de-DE" dirty="0" err="1" smtClean="0"/>
              <a:t>phone</a:t>
            </a:r>
            <a:r>
              <a:rPr lang="de-DE" dirty="0" smtClean="0"/>
              <a:t> </a:t>
            </a:r>
            <a:r>
              <a:rPr lang="de-DE" dirty="0" err="1" smtClean="0"/>
              <a:t>manufacturer‘s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share</a:t>
            </a:r>
            <a:endParaRPr lang="de-DE" dirty="0" smtClean="0"/>
          </a:p>
          <a:p>
            <a:pPr lvl="2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extract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percentage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share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mobile </a:t>
            </a:r>
            <a:r>
              <a:rPr lang="de-DE" dirty="0" err="1" smtClean="0"/>
              <a:t>phone</a:t>
            </a:r>
            <a:r>
              <a:rPr lang="de-DE" dirty="0" smtClean="0"/>
              <a:t> </a:t>
            </a:r>
            <a:r>
              <a:rPr lang="de-DE" dirty="0" err="1" smtClean="0"/>
              <a:t>manufacturer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relation</a:t>
            </a:r>
            <a:endParaRPr lang="de-DE" dirty="0" smtClean="0"/>
          </a:p>
          <a:p>
            <a:pPr lvl="1"/>
            <a:endParaRPr lang="de-DE" sz="2000" i="1" dirty="0" smtClean="0"/>
          </a:p>
          <a:p>
            <a:pPr>
              <a:buNone/>
            </a:pPr>
            <a:r>
              <a:rPr lang="en-US" sz="2000" i="1" dirty="0" err="1" smtClean="0">
                <a:solidFill>
                  <a:srgbClr val="00B050"/>
                </a:solidFill>
              </a:rPr>
              <a:t>Huawei</a:t>
            </a:r>
            <a:r>
              <a:rPr lang="en-US" sz="2000" i="1" dirty="0" smtClean="0"/>
              <a:t> held a </a:t>
            </a:r>
            <a:r>
              <a:rPr lang="en-US" sz="2000" i="1" dirty="0" smtClean="0">
                <a:solidFill>
                  <a:srgbClr val="FF0000"/>
                </a:solidFill>
              </a:rPr>
              <a:t>4%</a:t>
            </a:r>
            <a:r>
              <a:rPr lang="en-US" sz="2000" i="1" dirty="0" smtClean="0"/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share</a:t>
            </a:r>
            <a:r>
              <a:rPr lang="en-US" sz="2000" i="1" dirty="0" smtClean="0"/>
              <a:t> of the global </a:t>
            </a:r>
            <a:r>
              <a:rPr lang="en-US" sz="2000" i="1" dirty="0" err="1" smtClean="0"/>
              <a:t>smartphone</a:t>
            </a:r>
            <a:r>
              <a:rPr lang="en-US" sz="2000" i="1" dirty="0" smtClean="0"/>
              <a:t> market in the fourth quarter, making the company the world's sixth-largest </a:t>
            </a:r>
            <a:r>
              <a:rPr lang="en-US" sz="2000" i="1" dirty="0" err="1" smtClean="0"/>
              <a:t>smartphone</a:t>
            </a:r>
            <a:r>
              <a:rPr lang="en-US" sz="2000" i="1" dirty="0" smtClean="0"/>
              <a:t> vendor, according to market-research firm Strategy Analytics. </a:t>
            </a:r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 txBox="1">
            <a:spLocks noChangeArrowheads="1"/>
          </p:cNvSpPr>
          <p:nvPr/>
        </p:nvSpPr>
        <p:spPr>
          <a:xfrm>
            <a:off x="395288" y="1225555"/>
            <a:ext cx="8569325" cy="3931637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90000"/>
              <a:buFont typeface="Wingdings" pitchFamily="2" charset="2"/>
              <a:buChar char="v"/>
              <a:tabLst/>
              <a:defRPr/>
            </a:pPr>
            <a:r>
              <a:rPr lang="fr-FR" sz="2800" dirty="0" smtClean="0">
                <a:latin typeface="+mn-lt"/>
              </a:rPr>
              <a:t>Open the </a:t>
            </a:r>
            <a:r>
              <a:rPr lang="fr-FR" sz="2800" dirty="0" err="1" smtClean="0">
                <a:latin typeface="+mn-lt"/>
              </a:rPr>
              <a:t>Skill</a:t>
            </a:r>
            <a:r>
              <a:rPr lang="fr-FR" sz="2800" dirty="0" smtClean="0">
                <a:latin typeface="+mn-lt"/>
              </a:rPr>
              <a:t> Unit .</a:t>
            </a:r>
            <a:r>
              <a:rPr lang="fr-FR" sz="2800" dirty="0" err="1" smtClean="0">
                <a:latin typeface="+mn-lt"/>
              </a:rPr>
              <a:t>scu</a:t>
            </a:r>
            <a:r>
              <a:rPr lang="fr-FR" sz="2800" dirty="0" smtClean="0">
                <a:latin typeface="+mn-lt"/>
              </a:rPr>
              <a:t> file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90000"/>
              <a:buFont typeface="Wingdings" pitchFamily="2" charset="2"/>
              <a:buChar char="v"/>
              <a:tabLst/>
              <a:defRPr/>
            </a:pPr>
            <a:r>
              <a:rPr lang="fr-FR" sz="2800" noProof="0" dirty="0" err="1" smtClean="0">
                <a:latin typeface="+mn-lt"/>
              </a:rPr>
              <a:t>Add</a:t>
            </a:r>
            <a:r>
              <a:rPr lang="fr-FR" sz="2800" noProof="0" dirty="0" smtClean="0">
                <a:latin typeface="+mn-lt"/>
              </a:rPr>
              <a:t> a new </a:t>
            </a:r>
            <a:r>
              <a:rPr lang="fr-FR" sz="2800" noProof="0" dirty="0" err="1" smtClean="0">
                <a:latin typeface="+mn-lt"/>
              </a:rPr>
              <a:t>Skill</a:t>
            </a:r>
            <a:r>
              <a:rPr lang="fr-FR" sz="2800" noProof="0" dirty="0" smtClean="0">
                <a:latin typeface="+mn-lt"/>
              </a:rPr>
              <a:t> </a:t>
            </a:r>
            <a:r>
              <a:rPr lang="fr-FR" sz="2800" noProof="0" dirty="0" err="1" smtClean="0">
                <a:latin typeface="+mn-lt"/>
              </a:rPr>
              <a:t>Cartridge</a:t>
            </a:r>
            <a:r>
              <a:rPr lang="fr-FR" sz="2800" noProof="0" dirty="0" smtClean="0">
                <a:latin typeface="+mn-lt"/>
              </a:rPr>
              <a:t> component </a:t>
            </a:r>
            <a:r>
              <a:rPr lang="fr-FR" sz="2800" noProof="0" dirty="0" err="1" smtClean="0">
                <a:latin typeface="+mn-lt"/>
              </a:rPr>
              <a:t>reference</a:t>
            </a:r>
            <a:endParaRPr lang="fr-FR" sz="2800" noProof="0" dirty="0" smtClean="0">
              <a:latin typeface="+mn-lt"/>
            </a:endParaRP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‘&lt;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include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ref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=‘’MarketShare-patt-en.scp’’ /&gt;’</a:t>
            </a: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endParaRPr lang="fr-FR" sz="2400" i="1" dirty="0" smtClean="0">
              <a:solidFill>
                <a:srgbClr val="4D4D4D"/>
              </a:solidFill>
              <a:latin typeface="+mn-lt"/>
            </a:endParaRP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endParaRPr lang="fr-FR" sz="2400" i="1" dirty="0" smtClean="0">
              <a:solidFill>
                <a:srgbClr val="4D4D4D"/>
              </a:solidFill>
              <a:latin typeface="+mn-lt"/>
            </a:endParaRP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endParaRPr lang="fr-FR" sz="2400" i="1" dirty="0" smtClean="0">
              <a:solidFill>
                <a:srgbClr val="4D4D4D"/>
              </a:solidFill>
              <a:latin typeface="+mn-lt"/>
            </a:endParaRP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endParaRPr lang="fr-FR" sz="2400" i="1" dirty="0" smtClean="0">
              <a:solidFill>
                <a:srgbClr val="4D4D4D"/>
              </a:solidFill>
              <a:latin typeface="+mn-lt"/>
            </a:endParaRP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endParaRPr lang="fr-FR" sz="2400" i="1" dirty="0" smtClean="0">
              <a:solidFill>
                <a:srgbClr val="4D4D4D"/>
              </a:solidFill>
              <a:latin typeface="+mn-lt"/>
            </a:endParaRP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A warning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will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appear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and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you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cannot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compile the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Skill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Unit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until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the file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is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created</a:t>
            </a:r>
            <a:endParaRPr lang="fr-FR" sz="2800" dirty="0" smtClean="0">
              <a:latin typeface="+mn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58763"/>
            <a:ext cx="7235825" cy="509587"/>
          </a:xfrm>
        </p:spPr>
        <p:txBody>
          <a:bodyPr/>
          <a:lstStyle/>
          <a:p>
            <a:pPr eaLnBrk="1" hangingPunct="1"/>
            <a:r>
              <a:rPr lang="en-US" dirty="0" smtClean="0"/>
              <a:t>Modification</a:t>
            </a:r>
          </a:p>
        </p:txBody>
      </p:sp>
      <p:pic>
        <p:nvPicPr>
          <p:cNvPr id="6" name="Picture 5" descr="2012-03-19 SCBScenario_10_news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140968"/>
            <a:ext cx="7632848" cy="2023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 txBox="1">
            <a:spLocks noChangeArrowheads="1"/>
          </p:cNvSpPr>
          <p:nvPr/>
        </p:nvSpPr>
        <p:spPr>
          <a:xfrm>
            <a:off x="395288" y="1225555"/>
            <a:ext cx="8569325" cy="3931637"/>
          </a:xfrm>
          <a:prstGeom prst="rect">
            <a:avLst/>
          </a:prstGeom>
        </p:spPr>
        <p:txBody>
          <a:bodyPr/>
          <a:lstStyle/>
          <a:p>
            <a:pPr marL="457200" lvl="0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90000"/>
              <a:buFont typeface="Wingdings" pitchFamily="2" charset="2"/>
              <a:buChar char="v"/>
              <a:defRPr/>
            </a:pPr>
            <a:r>
              <a:rPr lang="fr-FR" sz="2800" dirty="0" err="1" smtClean="0">
                <a:latin typeface="+mn-lt"/>
              </a:rPr>
              <a:t>Create</a:t>
            </a:r>
            <a:r>
              <a:rPr lang="fr-FR" sz="2800" dirty="0" smtClean="0">
                <a:latin typeface="+mn-lt"/>
              </a:rPr>
              <a:t> a new file ‘’MarketShare-patt-en.scp’’</a:t>
            </a: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Choose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new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Skill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Unit Component file</a:t>
            </a: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Navigate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to the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corresponding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Project/su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folder</a:t>
            </a:r>
            <a:endParaRPr lang="fr-FR" sz="2400" i="1" dirty="0" smtClean="0">
              <a:solidFill>
                <a:srgbClr val="4D4D4D"/>
              </a:solidFill>
              <a:latin typeface="+mn-lt"/>
            </a:endParaRP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Name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it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‘’MarketShare-patt-en.scp’’</a:t>
            </a:r>
          </a:p>
          <a:p>
            <a:pPr marL="1371600" lvl="2" indent="-457200" fontAlgn="base"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100000"/>
              <a:buFont typeface="Calibri" pitchFamily="34" charset="0"/>
              <a:buChar char="•"/>
              <a:defRPr/>
            </a:pP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Now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you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can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compile the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Skill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Unit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without</a:t>
            </a:r>
            <a:r>
              <a:rPr lang="fr-FR" sz="2400" i="1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sz="2400" i="1" dirty="0" err="1" smtClean="0">
                <a:solidFill>
                  <a:srgbClr val="4D4D4D"/>
                </a:solidFill>
                <a:latin typeface="+mn-lt"/>
              </a:rPr>
              <a:t>errors</a:t>
            </a:r>
            <a:endParaRPr lang="fr-FR" sz="2400" i="1" dirty="0" smtClean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58763"/>
            <a:ext cx="7235825" cy="509587"/>
          </a:xfrm>
        </p:spPr>
        <p:txBody>
          <a:bodyPr/>
          <a:lstStyle/>
          <a:p>
            <a:pPr eaLnBrk="1" hangingPunct="1"/>
            <a:r>
              <a:rPr lang="en-US" dirty="0" smtClean="0"/>
              <a:t>Modification</a:t>
            </a:r>
          </a:p>
        </p:txBody>
      </p:sp>
      <p:pic>
        <p:nvPicPr>
          <p:cNvPr id="4" name="Picture 3" descr="2012-03-19 SCBScenario_12_newscp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933056"/>
            <a:ext cx="3057525" cy="2638425"/>
          </a:xfrm>
          <a:prstGeom prst="rect">
            <a:avLst/>
          </a:prstGeom>
        </p:spPr>
      </p:pic>
      <p:pic>
        <p:nvPicPr>
          <p:cNvPr id="6" name="Picture 5" descr="2012-03-28 SCB_6_ new sc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717032"/>
            <a:ext cx="3096344" cy="294918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9592" y="5733256"/>
            <a:ext cx="1440160" cy="216024"/>
          </a:xfrm>
          <a:prstGeom prst="rect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52120" y="6351349"/>
            <a:ext cx="720080" cy="216023"/>
          </a:xfrm>
          <a:prstGeom prst="rect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Modification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/>
          <a:lstStyle/>
          <a:p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view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open, </a:t>
            </a:r>
            <a:r>
              <a:rPr lang="de-DE" sz="2400" dirty="0" err="1" smtClean="0"/>
              <a:t>change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en-US" sz="2400" dirty="0" smtClean="0"/>
              <a:t>‘Source’ tab to get the XML editor</a:t>
            </a:r>
            <a:endParaRPr lang="de-DE" sz="2400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6" name="Picture 5" descr="2012-03-28 SCB_7_ new scp vi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564904"/>
            <a:ext cx="6804248" cy="3991108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7804" y="6351348"/>
            <a:ext cx="360040" cy="216024"/>
          </a:xfrm>
          <a:prstGeom prst="rect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Modification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/>
          <a:lstStyle/>
          <a:p>
            <a:r>
              <a:rPr lang="de-DE" dirty="0" smtClean="0"/>
              <a:t>Edit ‘MarketShare-patt-en.scp‘</a:t>
            </a:r>
          </a:p>
          <a:p>
            <a:pPr lvl="1"/>
            <a:r>
              <a:rPr lang="de-DE" dirty="0" smtClean="0"/>
              <a:t>Insert </a:t>
            </a:r>
            <a:r>
              <a:rPr lang="de-DE" dirty="0" err="1" smtClean="0"/>
              <a:t>name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file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tag</a:t>
            </a:r>
          </a:p>
          <a:p>
            <a:pPr lvl="2"/>
            <a:r>
              <a:rPr lang="de-DE" dirty="0" err="1" smtClean="0"/>
              <a:t>Otherwise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scp</a:t>
            </a:r>
            <a:r>
              <a:rPr lang="de-DE" dirty="0" smtClean="0"/>
              <a:t> </a:t>
            </a:r>
            <a:r>
              <a:rPr lang="de-DE" dirty="0" err="1" smtClean="0"/>
              <a:t>file</a:t>
            </a:r>
            <a:r>
              <a:rPr lang="de-DE" dirty="0" smtClean="0"/>
              <a:t> will not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, </a:t>
            </a:r>
            <a:r>
              <a:rPr lang="de-DE" dirty="0" err="1" smtClean="0"/>
              <a:t>macros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annotations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.</a:t>
            </a:r>
            <a:r>
              <a:rPr lang="de-DE" dirty="0" err="1" smtClean="0"/>
              <a:t>scp</a:t>
            </a:r>
            <a:r>
              <a:rPr lang="de-DE" dirty="0" smtClean="0"/>
              <a:t> </a:t>
            </a:r>
            <a:r>
              <a:rPr lang="de-DE" dirty="0" err="1" smtClean="0"/>
              <a:t>files</a:t>
            </a:r>
            <a:endParaRPr lang="de-DE" dirty="0" smtClean="0"/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043608" y="3651121"/>
            <a:ext cx="850106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&lt;component</a:t>
            </a:r>
            <a:r>
              <a:rPr lang="en-US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1700" dirty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name</a:t>
            </a:r>
            <a:r>
              <a:rPr lang="en-US" sz="1700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1700" dirty="0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“Patterns” </a:t>
            </a:r>
            <a:r>
              <a:rPr lang="en-US" sz="1700" dirty="0" smtClean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language</a:t>
            </a:r>
            <a:r>
              <a:rPr lang="en-US" sz="1700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1700" dirty="0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“</a:t>
            </a:r>
            <a:r>
              <a:rPr lang="en-US" sz="1700" dirty="0" err="1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english</a:t>
            </a:r>
            <a:r>
              <a:rPr lang="en-US" sz="1700" dirty="0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” </a:t>
            </a:r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...&gt;</a:t>
            </a:r>
            <a:endParaRPr lang="en-US" sz="1700" dirty="0" smtClean="0">
              <a:solidFill>
                <a:srgbClr val="2A00FF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496" y="1340768"/>
            <a:ext cx="8534400" cy="12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>
                <a:srgbClr val="FF9900"/>
              </a:buClr>
              <a:buSzPct val="90000"/>
              <a:tabLst/>
              <a:defRPr/>
            </a:pPr>
            <a:r>
              <a:rPr kumimoji="0" lang="de-DE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</p:txBody>
      </p:sp>
      <p:pic>
        <p:nvPicPr>
          <p:cNvPr id="6" name="Picture 5" descr="2012-03-28 SCB_8_ scp de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221088"/>
            <a:ext cx="8268791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1288" y="80963"/>
            <a:ext cx="76708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Enrich</a:t>
            </a: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</a:t>
            </a: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de-DE" sz="2800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</a:t>
            </a:r>
            <a:r>
              <a:rPr lang="de-DE" sz="28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 </a:t>
            </a: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512" y="908720"/>
            <a:ext cx="8569325" cy="433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Different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scenarios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and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diffferent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client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demands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require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different </a:t>
            </a:r>
            <a:r>
              <a:rPr kumimoji="0" lang="de-DE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approaches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endParaRPr kumimoji="0" lang="de-DE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800100" lvl="1" indent="-342900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50000"/>
              <a:buFont typeface="Wingdings" pitchFamily="2" charset="2"/>
              <a:buChar char="n"/>
            </a:pPr>
            <a:r>
              <a:rPr lang="de-DE" sz="1600" kern="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A „</a:t>
            </a:r>
            <a:r>
              <a:rPr lang="de-DE" sz="1600" kern="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one</a:t>
            </a:r>
            <a:r>
              <a:rPr lang="de-DE" sz="1600" kern="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-</a:t>
            </a:r>
            <a:r>
              <a:rPr lang="de-DE" sz="1600" kern="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fits</a:t>
            </a:r>
            <a:r>
              <a:rPr lang="de-DE" sz="1600" kern="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-all</a:t>
            </a:r>
            <a:r>
              <a:rPr lang="de-DE" sz="1600" kern="0" dirty="0">
                <a:solidFill>
                  <a:srgbClr val="000099"/>
                </a:solidFill>
                <a:latin typeface="+mn-lt"/>
                <a:sym typeface="Wingdings" pitchFamily="2" charset="2"/>
              </a:rPr>
              <a:t>“ </a:t>
            </a:r>
            <a:r>
              <a:rPr lang="de-DE" sz="1600" kern="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approach</a:t>
            </a:r>
            <a:r>
              <a:rPr lang="de-DE" sz="1600" kern="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 </a:t>
            </a:r>
            <a:r>
              <a:rPr lang="de-DE" sz="1600" kern="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is</a:t>
            </a:r>
            <a:r>
              <a:rPr lang="de-DE" sz="1600" kern="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 not </a:t>
            </a:r>
            <a:r>
              <a:rPr lang="de-DE" sz="1600" kern="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suitable</a:t>
            </a:r>
            <a:r>
              <a:rPr lang="de-DE" sz="1600" kern="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 </a:t>
            </a:r>
            <a:endParaRPr lang="de-DE" sz="1600" kern="0" dirty="0">
              <a:solidFill>
                <a:srgbClr val="000099"/>
              </a:solidFill>
              <a:latin typeface="+mn-lt"/>
              <a:sym typeface="Wingdings" pitchFamily="2" charset="2"/>
            </a:endParaRPr>
          </a:p>
          <a:p>
            <a:pPr marL="800100" lvl="1" indent="-342900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50000"/>
              <a:buFont typeface="Wingdings" pitchFamily="2" charset="2"/>
              <a:buChar char="n"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Necessity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to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select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from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a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broad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range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of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endParaRPr kumimoji="0" lang="de-DE" sz="1600" b="0" i="0" u="none" strike="noStrike" kern="0" cap="none" spc="0" normalizeH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50000"/>
              <a:buFont typeface="Wingdings" pitchFamily="2" charset="2"/>
              <a:buChar char="n"/>
            </a:pPr>
            <a:r>
              <a:rPr lang="de-DE" sz="1800" kern="0" dirty="0" smtClean="0">
                <a:latin typeface="+mn-lt"/>
                <a:sym typeface="Wingdings" pitchFamily="2" charset="2"/>
              </a:rPr>
              <a:t>Sample </a:t>
            </a:r>
            <a:r>
              <a:rPr lang="de-DE" sz="1800" kern="0" dirty="0" err="1" smtClean="0">
                <a:latin typeface="+mn-lt"/>
                <a:sym typeface="Wingdings" pitchFamily="2" charset="2"/>
              </a:rPr>
              <a:t>examples</a:t>
            </a:r>
            <a:endParaRPr lang="de-DE" sz="1800" kern="0" dirty="0" smtClean="0">
              <a:latin typeface="+mn-lt"/>
              <a:sym typeface="Wingdings" pitchFamily="2" charset="2"/>
            </a:endParaRPr>
          </a:p>
          <a:p>
            <a:pPr marL="800100" lvl="1" indent="-342900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50000"/>
              <a:buFont typeface="Wingdings" pitchFamily="2" charset="2"/>
              <a:buChar char="n"/>
            </a:pPr>
            <a:r>
              <a:rPr lang="de-DE" sz="1600" kern="0" baseline="0" dirty="0" smtClean="0">
                <a:solidFill>
                  <a:srgbClr val="000099"/>
                </a:solidFill>
                <a:latin typeface="+mn-lt"/>
              </a:rPr>
              <a:t>Corpus </a:t>
            </a:r>
            <a:r>
              <a:rPr lang="de-DE" sz="1600" kern="0" baseline="0" dirty="0" err="1" smtClean="0">
                <a:solidFill>
                  <a:srgbClr val="000099"/>
                </a:solidFill>
                <a:latin typeface="+mn-lt"/>
              </a:rPr>
              <a:t>with</a:t>
            </a:r>
            <a:r>
              <a:rPr lang="de-DE" sz="1600" kern="0" baseline="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sz="1600" kern="0" baseline="0" dirty="0" err="1" smtClean="0">
                <a:solidFill>
                  <a:srgbClr val="000099"/>
                </a:solidFill>
                <a:latin typeface="+mn-lt"/>
              </a:rPr>
              <a:t>documents</a:t>
            </a:r>
            <a:r>
              <a:rPr lang="de-DE" sz="1600" kern="0" baseline="0" dirty="0" smtClean="0">
                <a:solidFill>
                  <a:srgbClr val="000099"/>
                </a:solidFill>
                <a:latin typeface="+mn-lt"/>
              </a:rPr>
              <a:t> on </a:t>
            </a:r>
            <a:r>
              <a:rPr lang="de-DE" sz="1600" kern="0" dirty="0" smtClean="0">
                <a:solidFill>
                  <a:srgbClr val="000099"/>
                </a:solidFill>
                <a:latin typeface="+mn-lt"/>
              </a:rPr>
              <a:t>„</a:t>
            </a:r>
            <a:r>
              <a:rPr lang="de-DE" sz="1600" kern="0" dirty="0" err="1">
                <a:solidFill>
                  <a:srgbClr val="000099"/>
                </a:solidFill>
                <a:latin typeface="+mn-lt"/>
              </a:rPr>
              <a:t>r</a:t>
            </a:r>
            <a:r>
              <a:rPr lang="de-DE" sz="1600" kern="0" dirty="0" err="1" smtClean="0">
                <a:solidFill>
                  <a:srgbClr val="000099"/>
                </a:solidFill>
                <a:latin typeface="+mn-lt"/>
              </a:rPr>
              <a:t>adioactivity</a:t>
            </a:r>
            <a:r>
              <a:rPr lang="de-DE" sz="1600" kern="0" dirty="0" smtClean="0">
                <a:solidFill>
                  <a:srgbClr val="000099"/>
                </a:solidFill>
                <a:latin typeface="+mn-lt"/>
              </a:rPr>
              <a:t>“ (</a:t>
            </a:r>
            <a:r>
              <a:rPr lang="de-DE" sz="1600" kern="0" dirty="0" err="1" smtClean="0">
                <a:solidFill>
                  <a:srgbClr val="000099"/>
                </a:solidFill>
                <a:latin typeface="+mn-lt"/>
              </a:rPr>
              <a:t>ca</a:t>
            </a:r>
            <a:r>
              <a:rPr lang="de-DE" sz="1600" kern="0" dirty="0" smtClean="0">
                <a:solidFill>
                  <a:srgbClr val="000099"/>
                </a:solidFill>
                <a:latin typeface="+mn-lt"/>
              </a:rPr>
              <a:t> 5000 </a:t>
            </a:r>
            <a:r>
              <a:rPr lang="de-DE" sz="1600" kern="0" dirty="0" err="1" smtClean="0">
                <a:solidFill>
                  <a:srgbClr val="000099"/>
                </a:solidFill>
                <a:latin typeface="+mn-lt"/>
              </a:rPr>
              <a:t>documents</a:t>
            </a:r>
            <a:r>
              <a:rPr lang="de-DE" sz="1600" kern="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sz="1600" kern="0" dirty="0" err="1" smtClean="0">
                <a:solidFill>
                  <a:srgbClr val="000099"/>
                </a:solidFill>
                <a:latin typeface="+mn-lt"/>
              </a:rPr>
              <a:t>from</a:t>
            </a:r>
            <a:r>
              <a:rPr lang="de-DE" sz="1600" kern="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sz="1600" kern="0" dirty="0" err="1" smtClean="0">
                <a:solidFill>
                  <a:srgbClr val="000099"/>
                </a:solidFill>
                <a:latin typeface="+mn-lt"/>
              </a:rPr>
              <a:t>Medline</a:t>
            </a:r>
            <a:r>
              <a:rPr lang="de-DE" sz="1600" kern="0" dirty="0" smtClean="0">
                <a:solidFill>
                  <a:srgbClr val="000099"/>
                </a:solidFill>
                <a:latin typeface="+mn-lt"/>
              </a:rPr>
              <a:t>)</a:t>
            </a:r>
          </a:p>
          <a:p>
            <a:pPr marL="800100" lvl="1" indent="-342900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50000"/>
              <a:buFont typeface="Wingdings" pitchFamily="2" charset="2"/>
              <a:buChar char="n"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Successive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enrichment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with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differen</a:t>
            </a:r>
            <a:r>
              <a:rPr lang="de-DE" sz="1600" kern="0" dirty="0" smtClean="0">
                <a:solidFill>
                  <a:srgbClr val="000099"/>
                </a:solidFill>
                <a:latin typeface="+mn-lt"/>
              </a:rPr>
              <a:t>t </a:t>
            </a:r>
            <a:r>
              <a:rPr lang="de-DE" sz="1600" kern="0" dirty="0" err="1" smtClean="0">
                <a:solidFill>
                  <a:srgbClr val="000099"/>
                </a:solidFill>
                <a:latin typeface="+mn-lt"/>
              </a:rPr>
              <a:t>approaches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</a:endParaRPr>
          </a:p>
          <a:p>
            <a:pPr marL="1257300" lvl="2" indent="-342900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50000"/>
              <a:buFont typeface="Wingdings" pitchFamily="2" charset="2"/>
              <a:buChar char="n"/>
            </a:pPr>
            <a:r>
              <a:rPr lang="de-DE" sz="1400" i="1" kern="0" dirty="0" err="1" smtClean="0">
                <a:latin typeface="+mn-lt"/>
              </a:rPr>
              <a:t>Tokenisation</a:t>
            </a:r>
            <a:r>
              <a:rPr lang="de-DE" sz="1400" i="1" kern="0" dirty="0" smtClean="0">
                <a:latin typeface="+mn-lt"/>
              </a:rPr>
              <a:t>: </a:t>
            </a:r>
            <a:r>
              <a:rPr lang="de-DE" sz="1400" i="1" kern="0" dirty="0" err="1" smtClean="0">
                <a:latin typeface="+mn-lt"/>
              </a:rPr>
              <a:t>Document</a:t>
            </a:r>
            <a:r>
              <a:rPr lang="de-DE" sz="1400" i="1" kern="0" dirty="0" smtClean="0">
                <a:latin typeface="+mn-lt"/>
              </a:rPr>
              <a:t> </a:t>
            </a:r>
            <a:r>
              <a:rPr lang="de-DE" sz="1400" i="1" kern="0" dirty="0" smtClean="0">
                <a:latin typeface="+mn-lt"/>
                <a:sym typeface="Wingdings" pitchFamily="2" charset="2"/>
              </a:rPr>
              <a:t> Words</a:t>
            </a:r>
          </a:p>
          <a:p>
            <a:pPr marL="1257300" lvl="2" indent="-342900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50000"/>
              <a:buFont typeface="Wingdings" pitchFamily="2" charset="2"/>
              <a:buChar char="n"/>
            </a:pP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Part</a:t>
            </a:r>
            <a:r>
              <a:rPr lang="de-DE" sz="1400" i="1" kern="0" dirty="0" smtClean="0">
                <a:latin typeface="+mn-lt"/>
                <a:sym typeface="Wingdings" pitchFamily="2" charset="2"/>
              </a:rPr>
              <a:t>-</a:t>
            </a:r>
            <a:r>
              <a:rPr lang="de-DE" sz="1400" i="1" kern="0" dirty="0" err="1" smtClean="0">
                <a:latin typeface="+mn-lt"/>
                <a:sym typeface="Wingdings" pitchFamily="2" charset="2"/>
              </a:rPr>
              <a:t>of</a:t>
            </a:r>
            <a:r>
              <a:rPr lang="de-DE" sz="1400" i="1" kern="0" dirty="0" smtClean="0">
                <a:latin typeface="+mn-lt"/>
                <a:sym typeface="Wingdings" pitchFamily="2" charset="2"/>
              </a:rPr>
              <a:t>-Speech-</a:t>
            </a:r>
            <a:r>
              <a:rPr lang="de-DE" sz="1400" i="1" kern="0" dirty="0" err="1" smtClean="0">
                <a:latin typeface="+mn-lt"/>
                <a:sym typeface="Wingdings" pitchFamily="2" charset="2"/>
              </a:rPr>
              <a:t>Tagging</a:t>
            </a:r>
            <a:r>
              <a:rPr lang="de-DE" sz="1400" i="1" kern="0" dirty="0" smtClean="0">
                <a:latin typeface="+mn-lt"/>
                <a:sym typeface="Wingdings" pitchFamily="2" charset="2"/>
              </a:rPr>
              <a:t>: Words  </a:t>
            </a:r>
            <a:r>
              <a:rPr lang="de-DE" sz="1400" i="1" kern="0" dirty="0" err="1" smtClean="0">
                <a:latin typeface="+mn-lt"/>
                <a:sym typeface="Wingdings" pitchFamily="2" charset="2"/>
              </a:rPr>
              <a:t>Grammatical</a:t>
            </a:r>
            <a:r>
              <a:rPr lang="de-DE" sz="1400" i="1" kern="0" dirty="0" smtClean="0">
                <a:latin typeface="+mn-lt"/>
                <a:sym typeface="Wingdings" pitchFamily="2" charset="2"/>
              </a:rPr>
              <a:t> </a:t>
            </a:r>
            <a:r>
              <a:rPr lang="de-DE" sz="1400" i="1" kern="0" dirty="0" err="1" smtClean="0">
                <a:latin typeface="+mn-lt"/>
                <a:sym typeface="Wingdings" pitchFamily="2" charset="2"/>
              </a:rPr>
              <a:t>Categories</a:t>
            </a:r>
            <a:endParaRPr lang="de-DE" sz="1400" i="1" kern="0" dirty="0" smtClean="0">
              <a:latin typeface="+mn-lt"/>
              <a:sym typeface="Wingdings" pitchFamily="2" charset="2"/>
            </a:endParaRPr>
          </a:p>
          <a:p>
            <a:pPr marL="1257300" lvl="2" indent="-342900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50000"/>
              <a:buFont typeface="Wingdings" pitchFamily="2" charset="2"/>
              <a:buChar char="n"/>
            </a:pP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„</a:t>
            </a:r>
            <a:r>
              <a:rPr kumimoji="0" lang="de-DE" sz="14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Chunking</a:t>
            </a: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“: </a:t>
            </a:r>
            <a:r>
              <a:rPr kumimoji="0" lang="de-DE" sz="14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Identification</a:t>
            </a: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de-DE" sz="14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of</a:t>
            </a:r>
            <a:r>
              <a:rPr kumimoji="0" lang="de-DE" sz="14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de-DE" sz="14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syntactic</a:t>
            </a: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de-DE" sz="14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phrases</a:t>
            </a:r>
            <a:endParaRPr kumimoji="0" lang="de-DE" sz="14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1257300" lvl="2" indent="-342900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50000"/>
              <a:buFont typeface="Wingdings" pitchFamily="2" charset="2"/>
              <a:buChar char="n"/>
            </a:pPr>
            <a:r>
              <a:rPr lang="de-DE" sz="1400" i="1" kern="0" dirty="0" smtClean="0">
                <a:latin typeface="+mn-lt"/>
                <a:sym typeface="Wingdings" pitchFamily="2" charset="2"/>
              </a:rPr>
              <a:t>Relevant </a:t>
            </a:r>
            <a:r>
              <a:rPr lang="de-DE" sz="1400" i="1" kern="0" dirty="0" err="1" smtClean="0">
                <a:latin typeface="+mn-lt"/>
                <a:sym typeface="Wingdings" pitchFamily="2" charset="2"/>
              </a:rPr>
              <a:t>Phrases</a:t>
            </a:r>
            <a:r>
              <a:rPr lang="de-DE" sz="1400" i="1" kern="0" dirty="0" smtClean="0">
                <a:latin typeface="+mn-lt"/>
                <a:sym typeface="Wingdings" pitchFamily="2" charset="2"/>
              </a:rPr>
              <a:t>: Ranking </a:t>
            </a:r>
            <a:r>
              <a:rPr lang="de-DE" sz="1400" i="1" kern="0" dirty="0" err="1" smtClean="0">
                <a:latin typeface="+mn-lt"/>
                <a:sym typeface="Wingdings" pitchFamily="2" charset="2"/>
              </a:rPr>
              <a:t>of</a:t>
            </a:r>
            <a:r>
              <a:rPr lang="de-DE" sz="1400" i="1" kern="0" dirty="0" smtClean="0">
                <a:latin typeface="+mn-lt"/>
                <a:sym typeface="Wingdings" pitchFamily="2" charset="2"/>
              </a:rPr>
              <a:t> </a:t>
            </a:r>
            <a:r>
              <a:rPr lang="de-DE" sz="1400" i="1" kern="0" dirty="0" err="1" smtClean="0">
                <a:latin typeface="+mn-lt"/>
                <a:sym typeface="Wingdings" pitchFamily="2" charset="2"/>
              </a:rPr>
              <a:t>results</a:t>
            </a:r>
            <a:r>
              <a:rPr lang="de-DE" sz="1400" i="1" kern="0" dirty="0" smtClean="0">
                <a:latin typeface="+mn-lt"/>
                <a:sym typeface="Wingdings" pitchFamily="2" charset="2"/>
              </a:rPr>
              <a:t> </a:t>
            </a:r>
            <a:r>
              <a:rPr lang="de-DE" sz="1400" i="1" kern="0" dirty="0" err="1" smtClean="0">
                <a:latin typeface="+mn-lt"/>
                <a:sym typeface="Wingdings" pitchFamily="2" charset="2"/>
              </a:rPr>
              <a:t>according</a:t>
            </a:r>
            <a:r>
              <a:rPr lang="de-DE" sz="1400" i="1" kern="0" dirty="0" smtClean="0">
                <a:latin typeface="+mn-lt"/>
                <a:sym typeface="Wingdings" pitchFamily="2" charset="2"/>
              </a:rPr>
              <a:t> </a:t>
            </a:r>
            <a:r>
              <a:rPr lang="de-DE" sz="1400" i="1" kern="0" dirty="0" err="1" smtClean="0">
                <a:latin typeface="+mn-lt"/>
                <a:sym typeface="Wingdings" pitchFamily="2" charset="2"/>
              </a:rPr>
              <a:t>to</a:t>
            </a:r>
            <a:r>
              <a:rPr lang="de-DE" sz="1400" i="1" kern="0" dirty="0" smtClean="0">
                <a:latin typeface="+mn-lt"/>
                <a:sym typeface="Wingdings" pitchFamily="2" charset="2"/>
              </a:rPr>
              <a:t> </a:t>
            </a:r>
            <a:r>
              <a:rPr lang="de-DE" sz="1400" i="1" kern="0" dirty="0" err="1" smtClean="0">
                <a:latin typeface="+mn-lt"/>
                <a:sym typeface="Wingdings" pitchFamily="2" charset="2"/>
              </a:rPr>
              <a:t>assumed</a:t>
            </a:r>
            <a:r>
              <a:rPr lang="de-DE" sz="1400" i="1" kern="0" dirty="0" smtClean="0">
                <a:latin typeface="+mn-lt"/>
                <a:sym typeface="Wingdings" pitchFamily="2" charset="2"/>
              </a:rPr>
              <a:t> „</a:t>
            </a:r>
            <a:r>
              <a:rPr lang="de-DE" sz="1400" i="1" kern="0" dirty="0" err="1" smtClean="0">
                <a:latin typeface="+mn-lt"/>
                <a:sym typeface="Wingdings" pitchFamily="2" charset="2"/>
              </a:rPr>
              <a:t>relevance</a:t>
            </a:r>
            <a:r>
              <a:rPr lang="de-DE" sz="1400" i="1" kern="0" dirty="0" smtClean="0">
                <a:latin typeface="+mn-lt"/>
                <a:sym typeface="Wingdings" pitchFamily="2" charset="2"/>
              </a:rPr>
              <a:t>“</a:t>
            </a:r>
          </a:p>
          <a:p>
            <a:pPr marL="1257300" lvl="2" indent="-342900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50000"/>
              <a:buFont typeface="Wingdings" pitchFamily="2" charset="2"/>
              <a:buChar char="n"/>
            </a:pP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Thesaurus-</a:t>
            </a:r>
            <a:r>
              <a:rPr kumimoji="0" lang="de-DE" sz="14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based</a:t>
            </a:r>
            <a:r>
              <a:rPr kumimoji="0" lang="de-DE" sz="14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de-DE" sz="1400" b="0" i="1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Indexing</a:t>
            </a:r>
            <a:r>
              <a:rPr kumimoji="0" lang="de-DE" sz="14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: More </a:t>
            </a:r>
            <a:r>
              <a:rPr kumimoji="0" lang="de-DE" sz="1400" b="0" i="1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than</a:t>
            </a:r>
            <a:r>
              <a:rPr kumimoji="0" lang="de-DE" sz="14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de-DE" sz="1400" b="0" i="1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searching</a:t>
            </a:r>
            <a:r>
              <a:rPr kumimoji="0" lang="de-DE" sz="14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de-DE" sz="1400" b="0" i="1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for</a:t>
            </a:r>
            <a:r>
              <a:rPr kumimoji="0" lang="de-DE" sz="14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de-DE" sz="1400" b="0" i="1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strings</a:t>
            </a:r>
            <a:r>
              <a:rPr kumimoji="0" lang="de-DE" sz="14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!</a:t>
            </a:r>
          </a:p>
          <a:p>
            <a:pPr marL="1257300" lvl="2" indent="-342900">
              <a:spcBef>
                <a:spcPct val="40000"/>
              </a:spcBef>
              <a:spcAft>
                <a:spcPct val="15000"/>
              </a:spcAft>
              <a:buClr>
                <a:srgbClr val="FE9C00"/>
              </a:buClr>
              <a:buSzPct val="50000"/>
              <a:buFont typeface="Wingdings" pitchFamily="2" charset="2"/>
              <a:buChar char="n"/>
            </a:pP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Relations: </a:t>
            </a:r>
            <a:r>
              <a:rPr lang="de-DE" sz="1400" i="1" kern="0" dirty="0" err="1">
                <a:latin typeface="+mn-lt"/>
              </a:rPr>
              <a:t>H</a:t>
            </a:r>
            <a:r>
              <a:rPr kumimoji="0" lang="de-DE" sz="14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ow</a:t>
            </a: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do </a:t>
            </a:r>
            <a:r>
              <a:rPr kumimoji="0" lang="de-DE" sz="14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Entities</a:t>
            </a:r>
            <a:r>
              <a:rPr kumimoji="0" lang="de-DE" sz="14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in </a:t>
            </a:r>
            <a:r>
              <a:rPr kumimoji="0" lang="de-DE" sz="1400" b="0" i="1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the</a:t>
            </a:r>
            <a:r>
              <a:rPr kumimoji="0" lang="de-DE" sz="14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de-DE" sz="1400" b="0" i="1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text</a:t>
            </a:r>
            <a:r>
              <a:rPr kumimoji="0" lang="de-DE" sz="14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de-DE" sz="1400" b="0" i="1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relate</a:t>
            </a:r>
            <a:r>
              <a:rPr kumimoji="0" lang="de-DE" sz="14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de-DE" sz="1400" b="0" i="1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to</a:t>
            </a:r>
            <a:r>
              <a:rPr kumimoji="0" lang="de-DE" sz="14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de-DE" sz="1400" b="0" i="1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one</a:t>
            </a:r>
            <a:r>
              <a:rPr kumimoji="0" lang="de-DE" sz="14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de-DE" sz="1400" b="0" i="1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another</a:t>
            </a: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01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Modification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/>
          <a:lstStyle/>
          <a:p>
            <a:r>
              <a:rPr lang="de-DE" dirty="0" smtClean="0"/>
              <a:t>Edit ‘MarketShare-patt-en.scp‘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endParaRPr lang="de-DE" dirty="0" smtClean="0"/>
          </a:p>
          <a:p>
            <a:pPr lvl="1"/>
            <a:r>
              <a:rPr lang="de-DE" dirty="0" smtClean="0"/>
              <a:t>Definition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MarketShare</a:t>
            </a:r>
            <a:r>
              <a:rPr lang="de-DE" dirty="0" smtClean="0"/>
              <a:t> </a:t>
            </a:r>
            <a:r>
              <a:rPr lang="de-DE" dirty="0" err="1" smtClean="0"/>
              <a:t>trigger</a:t>
            </a:r>
            <a:r>
              <a:rPr lang="de-DE" dirty="0" smtClean="0"/>
              <a:t> </a:t>
            </a:r>
            <a:r>
              <a:rPr lang="de-DE" dirty="0" err="1" smtClean="0"/>
              <a:t>verb</a:t>
            </a:r>
            <a:endParaRPr lang="de-DE" dirty="0" smtClean="0"/>
          </a:p>
          <a:p>
            <a:pPr lvl="2"/>
            <a:r>
              <a:rPr lang="en-US" dirty="0" smtClean="0"/>
              <a:t>‘hold’ is the verb that suggests a market share relation, so we need to find it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Definition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MarketShare</a:t>
            </a:r>
            <a:r>
              <a:rPr lang="de-DE" dirty="0" smtClean="0"/>
              <a:t> </a:t>
            </a:r>
            <a:r>
              <a:rPr lang="de-DE" dirty="0" err="1" smtClean="0"/>
              <a:t>percentage</a:t>
            </a:r>
            <a:r>
              <a:rPr lang="de-DE" dirty="0" smtClean="0"/>
              <a:t> </a:t>
            </a:r>
          </a:p>
          <a:p>
            <a:pPr lvl="2"/>
            <a:r>
              <a:rPr lang="de-DE" dirty="0" smtClean="0"/>
              <a:t>The </a:t>
            </a:r>
            <a:r>
              <a:rPr lang="de-DE" dirty="0" err="1" smtClean="0"/>
              <a:t>percentage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share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relation</a:t>
            </a:r>
            <a:r>
              <a:rPr lang="de-DE" dirty="0" smtClean="0"/>
              <a:t>, so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match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3528" y="3127901"/>
            <a:ext cx="850106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lang="en-US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annotation </a:t>
            </a:r>
            <a:r>
              <a:rPr lang="en-US" sz="1700" dirty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name</a:t>
            </a:r>
            <a:r>
              <a:rPr lang="en-US" sz="1700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1700" dirty="0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“</a:t>
            </a:r>
            <a:r>
              <a:rPr lang="en-US" sz="1700" dirty="0" err="1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MarketShare</a:t>
            </a:r>
            <a:r>
              <a:rPr lang="en-US" sz="1700" dirty="0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-trigger-VB" </a:t>
            </a:r>
            <a:r>
              <a:rPr lang="en-US" sz="1700" dirty="0" smtClean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display</a:t>
            </a:r>
            <a:r>
              <a:rPr lang="en-US" sz="1700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1700" dirty="0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“never"</a:t>
            </a:r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endParaRPr lang="en-US" sz="1700" dirty="0">
              <a:solidFill>
                <a:srgbClr val="00808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hangingPunct="0"/>
            <a:r>
              <a:rPr lang="en-US" sz="1700" dirty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fr-FR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&lt;e&gt;</a:t>
            </a:r>
            <a:r>
              <a:rPr lang="fr-FR" sz="1700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hold</a:t>
            </a:r>
            <a:r>
              <a:rPr lang="fr-FR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&lt;/e&gt;</a:t>
            </a:r>
            <a:endParaRPr lang="en-US" sz="1700" dirty="0">
              <a:solidFill>
                <a:srgbClr val="3F7F7F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&lt;/annotation</a:t>
            </a:r>
            <a:r>
              <a:rPr lang="en-US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endParaRPr lang="fr-FR" sz="1700" dirty="0">
              <a:ea typeface="Calibri" pitchFamily="34" charset="0"/>
              <a:cs typeface="Courier New" pitchFamily="49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95536" y="5242555"/>
            <a:ext cx="85010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lang="en-US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annotation </a:t>
            </a:r>
            <a:r>
              <a:rPr lang="en-US" sz="1700" dirty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name</a:t>
            </a:r>
            <a:r>
              <a:rPr lang="en-US" sz="1700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1700" dirty="0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“</a:t>
            </a:r>
            <a:r>
              <a:rPr lang="en-US" sz="1700" dirty="0" err="1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MarketShare</a:t>
            </a:r>
            <a:r>
              <a:rPr lang="en-US" sz="1700" dirty="0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-percentage" </a:t>
            </a:r>
            <a:r>
              <a:rPr lang="en-US" sz="1700" dirty="0" smtClean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display</a:t>
            </a:r>
            <a:r>
              <a:rPr lang="en-US" sz="1700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1700" dirty="0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“never"</a:t>
            </a:r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endParaRPr lang="en-US" sz="1700" dirty="0">
              <a:solidFill>
                <a:srgbClr val="00808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hangingPunct="0"/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fr-FR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&lt;e&gt;</a:t>
            </a:r>
            <a:r>
              <a:rPr lang="fr-FR" sz="17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[0-9\.\,]+ / %</a:t>
            </a:r>
            <a:r>
              <a:rPr lang="fr-FR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&lt;/e&gt;</a:t>
            </a:r>
          </a:p>
          <a:p>
            <a:pPr eaLnBrk="0" hangingPunct="0"/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fr-FR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&lt;e&gt;</a:t>
            </a:r>
            <a:r>
              <a:rPr lang="fr-FR" sz="17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[0-9\.\,]+%</a:t>
            </a:r>
            <a:r>
              <a:rPr lang="fr-FR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&lt;/e&gt;</a:t>
            </a:r>
          </a:p>
          <a:p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&lt;/annotation</a:t>
            </a:r>
            <a:r>
              <a:rPr lang="en-US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Modification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701008"/>
          </a:xfrm>
        </p:spPr>
        <p:txBody>
          <a:bodyPr/>
          <a:lstStyle/>
          <a:p>
            <a:r>
              <a:rPr lang="de-DE" dirty="0" smtClean="0"/>
              <a:t>Edit ‘MarketShare-patt-en.scp‘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endParaRPr lang="de-DE" dirty="0" smtClean="0"/>
          </a:p>
          <a:p>
            <a:pPr lvl="1"/>
            <a:r>
              <a:rPr lang="de-DE" dirty="0" smtClean="0"/>
              <a:t>Definition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relationship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 ‘</a:t>
            </a:r>
            <a:r>
              <a:rPr lang="de-DE" dirty="0" err="1" smtClean="0"/>
              <a:t>Market_Share</a:t>
            </a:r>
            <a:r>
              <a:rPr lang="de-DE" dirty="0" smtClean="0"/>
              <a:t>‘</a:t>
            </a:r>
          </a:p>
          <a:p>
            <a:pPr lvl="2"/>
            <a:r>
              <a:rPr lang="de-DE" dirty="0" smtClean="0"/>
              <a:t>The </a:t>
            </a:r>
            <a:r>
              <a:rPr lang="de-DE" dirty="0" err="1" smtClean="0"/>
              <a:t>relationship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share</a:t>
            </a:r>
            <a:r>
              <a:rPr lang="de-DE" dirty="0" smtClean="0"/>
              <a:t> will </a:t>
            </a:r>
            <a:r>
              <a:rPr lang="de-DE" dirty="0" err="1" smtClean="0"/>
              <a:t>contain</a:t>
            </a:r>
            <a:r>
              <a:rPr lang="de-DE" dirty="0" smtClean="0"/>
              <a:t> a </a:t>
            </a:r>
            <a:r>
              <a:rPr lang="de-DE" dirty="0" err="1" smtClean="0"/>
              <a:t>subject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manufacturer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referenced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Skill</a:t>
            </a:r>
            <a:r>
              <a:rPr lang="de-DE" dirty="0" smtClean="0"/>
              <a:t> Unit </a:t>
            </a:r>
            <a:r>
              <a:rPr lang="de-DE" dirty="0" err="1" smtClean="0"/>
              <a:t>components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trigger</a:t>
            </a:r>
            <a:r>
              <a:rPr lang="de-DE" dirty="0" smtClean="0"/>
              <a:t> </a:t>
            </a:r>
            <a:r>
              <a:rPr lang="de-DE" dirty="0" err="1" smtClean="0"/>
              <a:t>verb</a:t>
            </a:r>
            <a:r>
              <a:rPr lang="de-DE" dirty="0" smtClean="0"/>
              <a:t>, a </a:t>
            </a:r>
            <a:r>
              <a:rPr lang="de-DE" dirty="0" err="1" smtClean="0"/>
              <a:t>determiner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percentage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an </a:t>
            </a:r>
            <a:r>
              <a:rPr lang="de-DE" dirty="0" err="1" smtClean="0"/>
              <a:t>attribute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share</a:t>
            </a:r>
            <a:r>
              <a:rPr lang="de-DE" dirty="0" smtClean="0"/>
              <a:t> </a:t>
            </a:r>
            <a:r>
              <a:rPr lang="de-DE" dirty="0" err="1" smtClean="0"/>
              <a:t>expressen</a:t>
            </a:r>
            <a:r>
              <a:rPr lang="de-DE" dirty="0" smtClean="0"/>
              <a:t>, also </a:t>
            </a:r>
            <a:r>
              <a:rPr lang="de-DE" dirty="0" err="1" smtClean="0"/>
              <a:t>referenced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Skill</a:t>
            </a:r>
            <a:r>
              <a:rPr lang="de-DE" dirty="0" smtClean="0"/>
              <a:t> Unit </a:t>
            </a:r>
            <a:r>
              <a:rPr lang="de-DE" dirty="0" err="1" smtClean="0"/>
              <a:t>components</a:t>
            </a:r>
            <a:endParaRPr lang="de-DE" dirty="0" smtClean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3528" y="3609020"/>
            <a:ext cx="850106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lang="en-US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concept </a:t>
            </a:r>
            <a:r>
              <a:rPr lang="en-US" sz="1700" dirty="0" smtClean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name</a:t>
            </a:r>
            <a:r>
              <a:rPr lang="en-US" sz="1700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1700" dirty="0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“Relationship" </a:t>
            </a:r>
            <a:r>
              <a:rPr lang="en-US" sz="1700" dirty="0" smtClean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level=</a:t>
            </a:r>
            <a:r>
              <a:rPr lang="en-US" sz="1700" dirty="0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“10"</a:t>
            </a:r>
            <a:r>
              <a:rPr lang="en-US" sz="1700" dirty="0" smtClean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display</a:t>
            </a:r>
            <a:r>
              <a:rPr lang="en-US" sz="1700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1700" dirty="0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“always"</a:t>
            </a:r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</a:p>
          <a:p>
            <a:pPr eaLnBrk="0" hangingPunct="0"/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&lt;concept </a:t>
            </a:r>
            <a:r>
              <a:rPr lang="en-US" sz="1700" dirty="0" smtClean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name</a:t>
            </a:r>
            <a:r>
              <a:rPr lang="en-US" sz="1700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1700" dirty="0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“</a:t>
            </a:r>
            <a:r>
              <a:rPr lang="en-US" sz="1700" dirty="0" err="1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Mobile_phone</a:t>
            </a:r>
            <a:r>
              <a:rPr lang="en-US" sz="1700" dirty="0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“</a:t>
            </a:r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</a:p>
          <a:p>
            <a:pPr eaLnBrk="0" hangingPunct="0"/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  &lt;concept </a:t>
            </a:r>
            <a:r>
              <a:rPr lang="en-US" sz="1700" dirty="0" smtClean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name</a:t>
            </a:r>
            <a:r>
              <a:rPr lang="en-US" sz="1700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1700" dirty="0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“</a:t>
            </a:r>
            <a:r>
              <a:rPr lang="en-US" sz="1700" dirty="0" err="1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Market_Share</a:t>
            </a:r>
            <a:r>
              <a:rPr lang="en-US" sz="1700" dirty="0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“</a:t>
            </a:r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endParaRPr lang="en-US" sz="1700" dirty="0">
              <a:solidFill>
                <a:srgbClr val="00808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hangingPunct="0"/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</a:t>
            </a:r>
            <a:r>
              <a:rPr lang="fr-FR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&lt;e&gt;</a:t>
            </a:r>
          </a:p>
          <a:p>
            <a:pPr eaLnBrk="0" hangingPunct="0"/>
            <a:r>
              <a:rPr lang="fr-FR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</a:t>
            </a:r>
            <a:r>
              <a:rPr lang="fr-FR" sz="17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{/</a:t>
            </a:r>
            <a:r>
              <a:rPr lang="fr-FR" sz="1700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Role</a:t>
            </a:r>
            <a:r>
              <a:rPr lang="fr-FR" sz="17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/</a:t>
            </a:r>
            <a:r>
              <a:rPr lang="fr-FR" sz="1700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Subject</a:t>
            </a:r>
            <a:r>
              <a:rPr lang="fr-FR" sz="17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: ~User~Manufacturer-</a:t>
            </a:r>
            <a:r>
              <a:rPr lang="fr-FR" sz="1700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lex</a:t>
            </a:r>
            <a:r>
              <a:rPr lang="fr-FR" sz="17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} / </a:t>
            </a:r>
          </a:p>
          <a:p>
            <a:pPr eaLnBrk="0" hangingPunct="0"/>
            <a:r>
              <a:rPr lang="fr-FR" sz="17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~</a:t>
            </a:r>
            <a:r>
              <a:rPr lang="fr-FR" sz="1700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MarketShare</a:t>
            </a:r>
            <a:r>
              <a:rPr lang="fr-FR" sz="17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-trigger-VB / #DET / {/OA/</a:t>
            </a:r>
            <a:r>
              <a:rPr lang="fr-FR" sz="1700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Percentage</a:t>
            </a:r>
            <a:r>
              <a:rPr lang="fr-FR" sz="17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:      </a:t>
            </a:r>
          </a:p>
          <a:p>
            <a:pPr eaLnBrk="0" hangingPunct="0"/>
            <a:r>
              <a:rPr lang="fr-FR" sz="17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~</a:t>
            </a:r>
            <a:r>
              <a:rPr lang="fr-FR" sz="1700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MarketShare</a:t>
            </a:r>
            <a:r>
              <a:rPr lang="fr-FR" sz="17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-</a:t>
            </a:r>
            <a:r>
              <a:rPr lang="fr-FR" sz="1700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percentage</a:t>
            </a:r>
            <a:r>
              <a:rPr lang="fr-FR" sz="17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} / ~~</a:t>
            </a:r>
            <a:r>
              <a:rPr lang="fr-FR" sz="1700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MarketShare</a:t>
            </a:r>
            <a:endParaRPr lang="fr-FR" sz="1700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hangingPunct="0"/>
            <a:r>
              <a:rPr lang="fr-FR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&lt;/e&gt;</a:t>
            </a:r>
          </a:p>
          <a:p>
            <a:pPr eaLnBrk="0" hangingPunct="0"/>
            <a:r>
              <a:rPr lang="fr-FR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  &lt;/concept&gt;</a:t>
            </a:r>
          </a:p>
          <a:p>
            <a:pPr eaLnBrk="0" hangingPunct="0"/>
            <a:r>
              <a:rPr lang="fr-FR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&lt;/concept&gt;</a:t>
            </a:r>
            <a:endParaRPr lang="en-US" sz="1700" dirty="0">
              <a:solidFill>
                <a:srgbClr val="3F7F7F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r>
              <a:rPr lang="en-US" sz="1700" dirty="0" smtClean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&lt;/concept</a:t>
            </a:r>
            <a:r>
              <a:rPr lang="en-US" sz="1700" dirty="0" smtClean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Modification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/>
          <a:lstStyle/>
          <a:p>
            <a:r>
              <a:rPr lang="de-DE" dirty="0" smtClean="0"/>
              <a:t>Note</a:t>
            </a:r>
          </a:p>
          <a:p>
            <a:pPr lvl="1"/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copied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pasted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definitions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sure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substitute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quotation</a:t>
            </a:r>
            <a:r>
              <a:rPr lang="de-DE" dirty="0" smtClean="0"/>
              <a:t> </a:t>
            </a:r>
            <a:r>
              <a:rPr lang="de-DE" dirty="0" err="1" smtClean="0"/>
              <a:t>marks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Skill</a:t>
            </a:r>
            <a:r>
              <a:rPr lang="de-DE" dirty="0" smtClean="0"/>
              <a:t> Unit </a:t>
            </a:r>
            <a:r>
              <a:rPr lang="de-DE" dirty="0" err="1" smtClean="0"/>
              <a:t>Component</a:t>
            </a:r>
            <a:r>
              <a:rPr lang="de-DE" dirty="0" smtClean="0"/>
              <a:t> File</a:t>
            </a:r>
          </a:p>
          <a:p>
            <a:pPr lvl="1"/>
            <a:endParaRPr lang="de-DE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Final MarketShare-patt-en.scp</a:t>
            </a:r>
            <a:endParaRPr lang="de-DE" dirty="0"/>
          </a:p>
        </p:txBody>
      </p:sp>
      <p:pic>
        <p:nvPicPr>
          <p:cNvPr id="6" name="Picture 5" descr="2012-03-28 SCB_9_ final sc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664804"/>
            <a:ext cx="12417471" cy="4956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</a:t>
            </a:r>
            <a:r>
              <a:rPr lang="de-DE" dirty="0" err="1" smtClean="0"/>
              <a:t>Extraction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701008"/>
          </a:xfrm>
        </p:spPr>
        <p:txBody>
          <a:bodyPr/>
          <a:lstStyle/>
          <a:p>
            <a:r>
              <a:rPr lang="de-DE" dirty="0" smtClean="0"/>
              <a:t>Save </a:t>
            </a:r>
            <a:r>
              <a:rPr lang="de-DE" dirty="0" err="1" smtClean="0"/>
              <a:t>project</a:t>
            </a:r>
            <a:r>
              <a:rPr lang="de-DE" dirty="0" smtClean="0"/>
              <a:t>, </a:t>
            </a:r>
            <a:r>
              <a:rPr lang="de-DE" dirty="0" err="1" smtClean="0"/>
              <a:t>compile</a:t>
            </a:r>
            <a:r>
              <a:rPr lang="de-DE" dirty="0" smtClean="0"/>
              <a:t> </a:t>
            </a: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skill</a:t>
            </a:r>
            <a:r>
              <a:rPr lang="de-DE" dirty="0" smtClean="0"/>
              <a:t> </a:t>
            </a:r>
            <a:r>
              <a:rPr lang="de-DE" dirty="0" err="1" smtClean="0"/>
              <a:t>unit</a:t>
            </a:r>
            <a:r>
              <a:rPr lang="de-DE" dirty="0" smtClean="0"/>
              <a:t> (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incremental</a:t>
            </a:r>
            <a:r>
              <a:rPr lang="de-DE" dirty="0" smtClean="0"/>
              <a:t> </a:t>
            </a:r>
            <a:r>
              <a:rPr lang="de-DE" dirty="0" err="1" smtClean="0"/>
              <a:t>compilation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off)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extraction</a:t>
            </a:r>
            <a:endParaRPr lang="de-DE" dirty="0" smtClean="0"/>
          </a:p>
        </p:txBody>
      </p:sp>
      <p:pic>
        <p:nvPicPr>
          <p:cNvPr id="6" name="Picture 5" descr="2012-03-19 SCBScenario_15_check extra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244" y="2123589"/>
            <a:ext cx="8387220" cy="440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Package</a:t>
            </a:r>
            <a:r>
              <a:rPr lang="de-DE" dirty="0" smtClean="0"/>
              <a:t> </a:t>
            </a:r>
            <a:r>
              <a:rPr lang="de-DE" dirty="0" err="1" smtClean="0"/>
              <a:t>Skill</a:t>
            </a:r>
            <a:r>
              <a:rPr lang="de-DE" dirty="0" smtClean="0"/>
              <a:t> </a:t>
            </a:r>
            <a:r>
              <a:rPr lang="de-DE" dirty="0" err="1" smtClean="0"/>
              <a:t>Cartridge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701008"/>
          </a:xfrm>
        </p:spPr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package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enhanced</a:t>
            </a:r>
            <a:r>
              <a:rPr lang="de-DE" dirty="0" smtClean="0"/>
              <a:t> </a:t>
            </a:r>
            <a:r>
              <a:rPr lang="de-DE" dirty="0" err="1" smtClean="0"/>
              <a:t>Skill</a:t>
            </a:r>
            <a:r>
              <a:rPr lang="de-DE" dirty="0" smtClean="0"/>
              <a:t> </a:t>
            </a:r>
            <a:r>
              <a:rPr lang="de-DE" dirty="0" err="1" smtClean="0"/>
              <a:t>Cartridge</a:t>
            </a:r>
            <a:endParaRPr lang="de-DE" dirty="0" smtClean="0"/>
          </a:p>
          <a:p>
            <a:pPr lvl="1"/>
            <a:r>
              <a:rPr lang="de-DE" dirty="0" smtClean="0"/>
              <a:t>Press ‘Export SCA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cartridge</a:t>
            </a:r>
            <a:r>
              <a:rPr lang="de-DE" dirty="0" smtClean="0"/>
              <a:t> </a:t>
            </a:r>
            <a:r>
              <a:rPr lang="de-DE" dirty="0" err="1" smtClean="0"/>
              <a:t>containing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skill</a:t>
            </a:r>
            <a:r>
              <a:rPr lang="de-DE" dirty="0" smtClean="0"/>
              <a:t> </a:t>
            </a:r>
            <a:r>
              <a:rPr lang="de-DE" dirty="0" err="1" smtClean="0"/>
              <a:t>unit</a:t>
            </a:r>
            <a:r>
              <a:rPr lang="de-DE" dirty="0" smtClean="0"/>
              <a:t>‘</a:t>
            </a:r>
          </a:p>
          <a:p>
            <a:pPr lvl="1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location</a:t>
            </a:r>
            <a:endParaRPr lang="de-DE" dirty="0" smtClean="0"/>
          </a:p>
          <a:p>
            <a:pPr lvl="1"/>
            <a:r>
              <a:rPr lang="de-DE" dirty="0" smtClean="0"/>
              <a:t>Click ‘Export‘ </a:t>
            </a:r>
            <a:r>
              <a:rPr lang="de-DE" dirty="0" err="1" smtClean="0"/>
              <a:t>to</a:t>
            </a:r>
            <a:r>
              <a:rPr lang="de-DE" dirty="0" smtClean="0"/>
              <a:t> finish</a:t>
            </a:r>
          </a:p>
        </p:txBody>
      </p:sp>
      <p:pic>
        <p:nvPicPr>
          <p:cNvPr id="6" name="Picture 5" descr="2012-03-19 SCBScenario_16_pacakge sc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73016"/>
            <a:ext cx="8010525" cy="400050"/>
          </a:xfrm>
          <a:prstGeom prst="rect">
            <a:avLst/>
          </a:prstGeom>
        </p:spPr>
      </p:pic>
      <p:pic>
        <p:nvPicPr>
          <p:cNvPr id="7" name="Picture 6" descr="2012-03-19 SCBScenario_17_pacakge sc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221088"/>
            <a:ext cx="4608512" cy="2421865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16016" y="3573016"/>
            <a:ext cx="504354" cy="359643"/>
          </a:xfrm>
          <a:prstGeom prst="rect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More Information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54112"/>
            <a:ext cx="8569325" cy="5011191"/>
          </a:xfrm>
        </p:spPr>
        <p:txBody>
          <a:bodyPr/>
          <a:lstStyle/>
          <a:p>
            <a:pPr eaLnBrk="1" hangingPunct="1"/>
            <a:r>
              <a:rPr lang="en-US" dirty="0" smtClean="0"/>
              <a:t>More information on writing Skill Cartridges can be found in</a:t>
            </a:r>
          </a:p>
          <a:p>
            <a:pPr lvl="1"/>
            <a:r>
              <a:rPr lang="en-US" dirty="0" smtClean="0"/>
              <a:t>IDE Skill Cartridge Author Guide</a:t>
            </a:r>
          </a:p>
          <a:p>
            <a:pPr lvl="1"/>
            <a:r>
              <a:rPr lang="en-US" dirty="0" smtClean="0"/>
              <a:t>“Training AKP SC Building” slides (Tutorial to build </a:t>
            </a:r>
            <a:r>
              <a:rPr lang="en-US" dirty="0" err="1" smtClean="0"/>
              <a:t>MobilePhones</a:t>
            </a:r>
            <a:r>
              <a:rPr lang="en-US" dirty="0" smtClean="0"/>
              <a:t> Skill Cartridge)</a:t>
            </a:r>
          </a:p>
          <a:p>
            <a:endParaRPr lang="en-US" dirty="0" smtClean="0"/>
          </a:p>
          <a:p>
            <a:r>
              <a:rPr lang="en-US" dirty="0" smtClean="0"/>
              <a:t>The completed Skill Cartridge “</a:t>
            </a:r>
            <a:r>
              <a:rPr lang="en-US" dirty="0" err="1" smtClean="0"/>
              <a:t>MobilePhones_completedproject</a:t>
            </a:r>
            <a:r>
              <a:rPr lang="en-US" dirty="0" smtClean="0"/>
              <a:t>” is available as</a:t>
            </a:r>
          </a:p>
          <a:p>
            <a:pPr lvl="1"/>
            <a:r>
              <a:rPr lang="en-US" dirty="0" smtClean="0"/>
              <a:t>A project to import into Skill Cartridge Builder</a:t>
            </a:r>
          </a:p>
          <a:p>
            <a:pPr lvl="1"/>
            <a:r>
              <a:rPr lang="en-US" dirty="0" smtClean="0"/>
              <a:t>A readily compiled Skill Cartridge file (.SCA)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Workshop Agenda</a:t>
            </a:r>
            <a:endParaRPr lang="de-DE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59532" y="1160748"/>
            <a:ext cx="8229600" cy="4349750"/>
          </a:xfrm>
        </p:spPr>
        <p:txBody>
          <a:bodyPr/>
          <a:lstStyle/>
          <a:p>
            <a:r>
              <a:rPr lang="en-US" sz="2300" dirty="0" smtClean="0"/>
              <a:t>Scenario 4</a:t>
            </a:r>
          </a:p>
          <a:p>
            <a:pPr lvl="1"/>
            <a:r>
              <a:rPr lang="en-US" sz="1900" dirty="0" smtClean="0"/>
              <a:t>Modelling a scenario with machine learning </a:t>
            </a:r>
            <a:r>
              <a:rPr lang="en-US" sz="1900" dirty="0" smtClean="0">
                <a:sym typeface="Wingdings" pitchFamily="2" charset="2"/>
              </a:rPr>
              <a:t> Create a training corpus in the “Annotation Workbench”</a:t>
            </a:r>
          </a:p>
          <a:p>
            <a:pPr lvl="1"/>
            <a:r>
              <a:rPr lang="en-US" sz="1900" dirty="0" smtClean="0">
                <a:sym typeface="Wingdings" pitchFamily="2" charset="2"/>
              </a:rPr>
              <a:t>Some scenarios may be hard to model with explicit rules</a:t>
            </a:r>
          </a:p>
          <a:p>
            <a:pPr lvl="1"/>
            <a:r>
              <a:rPr lang="en-US" sz="1900" dirty="0" smtClean="0">
                <a:sym typeface="Wingdings" pitchFamily="2" charset="2"/>
              </a:rPr>
              <a:t>Alternative: Annotate examples of the things that need to be extracted and let an algorithm infer a model</a:t>
            </a:r>
            <a:endParaRPr lang="en-US" sz="1900" dirty="0" smtClean="0"/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Machine</a:t>
            </a:r>
            <a:r>
              <a:rPr lang="de-DE" dirty="0" smtClean="0"/>
              <a:t> Learning </a:t>
            </a:r>
            <a:r>
              <a:rPr lang="de-DE" dirty="0" err="1" smtClean="0"/>
              <a:t>experiment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0852" y="1160748"/>
            <a:ext cx="8229600" cy="434975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e-DE" sz="2400" dirty="0" err="1" smtClean="0"/>
              <a:t>Let‘s</a:t>
            </a:r>
            <a:r>
              <a:rPr lang="de-DE" sz="2400" dirty="0" smtClean="0"/>
              <a:t> </a:t>
            </a:r>
            <a:r>
              <a:rPr lang="de-DE" sz="2400" dirty="0" err="1" smtClean="0"/>
              <a:t>try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learn</a:t>
            </a:r>
            <a:r>
              <a:rPr lang="de-DE" sz="2400" dirty="0" smtClean="0"/>
              <a:t> </a:t>
            </a:r>
            <a:r>
              <a:rPr lang="de-DE" sz="2400" dirty="0" err="1" smtClean="0"/>
              <a:t>vague</a:t>
            </a:r>
            <a:r>
              <a:rPr lang="de-DE" sz="2400" dirty="0" smtClean="0"/>
              <a:t> </a:t>
            </a:r>
            <a:r>
              <a:rPr lang="de-DE" sz="2400" dirty="0" err="1" smtClean="0"/>
              <a:t>sentiment</a:t>
            </a:r>
            <a:r>
              <a:rPr lang="de-DE" sz="2400" dirty="0" smtClean="0"/>
              <a:t> </a:t>
            </a:r>
            <a:r>
              <a:rPr lang="de-DE" sz="2400" dirty="0" err="1" smtClean="0"/>
              <a:t>around</a:t>
            </a:r>
            <a:r>
              <a:rPr lang="de-DE" sz="2400" dirty="0" smtClean="0"/>
              <a:t> </a:t>
            </a:r>
            <a:r>
              <a:rPr lang="de-DE" sz="2400" dirty="0" err="1" smtClean="0"/>
              <a:t>entities</a:t>
            </a:r>
            <a:r>
              <a:rPr lang="de-DE" sz="2400" dirty="0" smtClean="0"/>
              <a:t> in </a:t>
            </a:r>
            <a:r>
              <a:rPr lang="de-DE" sz="2400" dirty="0" err="1" smtClean="0"/>
              <a:t>news</a:t>
            </a:r>
            <a:r>
              <a:rPr lang="de-DE" sz="2400" dirty="0" smtClean="0"/>
              <a:t> </a:t>
            </a:r>
            <a:r>
              <a:rPr lang="de-DE" sz="2400" dirty="0" err="1" smtClean="0"/>
              <a:t>articles</a:t>
            </a:r>
            <a:endParaRPr lang="de-DE" sz="2400" dirty="0" smtClean="0"/>
          </a:p>
          <a:p>
            <a:pPr>
              <a:spcAft>
                <a:spcPts val="0"/>
              </a:spcAft>
            </a:pPr>
            <a:r>
              <a:rPr lang="de-DE" sz="2400" dirty="0" err="1" smtClean="0"/>
              <a:t>What‘s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image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„Piratenpartei“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press</a:t>
            </a:r>
          </a:p>
          <a:p>
            <a:pPr lvl="1">
              <a:spcAft>
                <a:spcPts val="0"/>
              </a:spcAft>
            </a:pPr>
            <a:r>
              <a:rPr lang="de-DE" sz="2000" dirty="0" smtClean="0">
                <a:solidFill>
                  <a:srgbClr val="333333"/>
                </a:solidFill>
              </a:rPr>
              <a:t>„wenn schließlich mit den </a:t>
            </a:r>
            <a:r>
              <a:rPr lang="de-DE" sz="2000" dirty="0" smtClean="0">
                <a:solidFill>
                  <a:srgbClr val="FF0000"/>
                </a:solidFill>
              </a:rPr>
              <a:t>Piraten</a:t>
            </a:r>
            <a:r>
              <a:rPr lang="de-DE" sz="2000" dirty="0" smtClean="0">
                <a:solidFill>
                  <a:srgbClr val="333333"/>
                </a:solidFill>
              </a:rPr>
              <a:t> nichts anzufangen ist , und danach sieht es auch aus, dann könnte eine FDP …“ </a:t>
            </a:r>
            <a:r>
              <a:rPr lang="de-DE" sz="2000" dirty="0" smtClean="0">
                <a:solidFill>
                  <a:srgbClr val="333333"/>
                </a:solidFill>
                <a:sym typeface="Wingdings" pitchFamily="2" charset="2"/>
              </a:rPr>
              <a:t> </a:t>
            </a:r>
            <a:r>
              <a:rPr lang="de-DE" sz="2000" dirty="0" smtClean="0">
                <a:solidFill>
                  <a:srgbClr val="FF0000"/>
                </a:solidFill>
                <a:sym typeface="Wingdings" pitchFamily="2" charset="2"/>
              </a:rPr>
              <a:t>negative</a:t>
            </a:r>
          </a:p>
          <a:p>
            <a:pPr lvl="1">
              <a:spcAft>
                <a:spcPts val="0"/>
              </a:spcAft>
            </a:pPr>
            <a:r>
              <a:rPr lang="de-DE" sz="2000" dirty="0" smtClean="0">
                <a:solidFill>
                  <a:srgbClr val="333333"/>
                </a:solidFill>
                <a:sym typeface="Wingdings" pitchFamily="2" charset="2"/>
              </a:rPr>
              <a:t>„… und der schnelle Aufstieg der deutschen </a:t>
            </a:r>
            <a:r>
              <a:rPr lang="de-DE" sz="2000" dirty="0" smtClean="0">
                <a:solidFill>
                  <a:srgbClr val="00B050"/>
                </a:solidFill>
                <a:sym typeface="Wingdings" pitchFamily="2" charset="2"/>
              </a:rPr>
              <a:t>Piratenpartei</a:t>
            </a:r>
            <a:r>
              <a:rPr lang="de-DE" sz="2000" dirty="0" smtClean="0">
                <a:solidFill>
                  <a:srgbClr val="333333"/>
                </a:solidFill>
                <a:sym typeface="Wingdings" pitchFamily="2" charset="2"/>
              </a:rPr>
              <a:t> wecken in Frankreich erstaunte Aufmerksamkeit …“  </a:t>
            </a:r>
            <a:r>
              <a:rPr lang="de-DE" sz="2000" dirty="0" smtClean="0">
                <a:solidFill>
                  <a:srgbClr val="00B050"/>
                </a:solidFill>
                <a:sym typeface="Wingdings" pitchFamily="2" charset="2"/>
              </a:rPr>
              <a:t>positive</a:t>
            </a:r>
          </a:p>
          <a:p>
            <a:pPr>
              <a:spcAft>
                <a:spcPts val="0"/>
              </a:spcAft>
            </a:pPr>
            <a:r>
              <a:rPr lang="de-DE" sz="2400" dirty="0" err="1" smtClean="0">
                <a:sym typeface="Wingdings" pitchFamily="2" charset="2"/>
              </a:rPr>
              <a:t>Decisions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of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this</a:t>
            </a:r>
            <a:r>
              <a:rPr lang="de-DE" sz="2400" dirty="0" smtClean="0">
                <a:sym typeface="Wingdings" pitchFamily="2" charset="2"/>
              </a:rPr>
              <a:t> type </a:t>
            </a:r>
            <a:r>
              <a:rPr lang="de-DE" sz="2400" dirty="0" err="1" smtClean="0">
                <a:sym typeface="Wingdings" pitchFamily="2" charset="2"/>
              </a:rPr>
              <a:t>are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often</a:t>
            </a:r>
            <a:r>
              <a:rPr lang="de-DE" sz="2400" dirty="0" smtClean="0">
                <a:sym typeface="Wingdings" pitchFamily="2" charset="2"/>
              </a:rPr>
              <a:t> not easy </a:t>
            </a:r>
            <a:r>
              <a:rPr lang="de-DE" sz="2400" dirty="0" err="1" smtClean="0">
                <a:sym typeface="Wingdings" pitchFamily="2" charset="2"/>
              </a:rPr>
              <a:t>to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encode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explicitly</a:t>
            </a:r>
            <a:r>
              <a:rPr lang="de-DE" sz="2400" dirty="0" smtClean="0">
                <a:sym typeface="Wingdings" pitchFamily="2" charset="2"/>
              </a:rPr>
              <a:t> </a:t>
            </a:r>
          </a:p>
          <a:p>
            <a:pPr lvl="1">
              <a:spcAft>
                <a:spcPts val="0"/>
              </a:spcAft>
            </a:pPr>
            <a:r>
              <a:rPr lang="de-DE" sz="2000" dirty="0" smtClean="0">
                <a:sym typeface="Wingdings" pitchFamily="2" charset="2"/>
              </a:rPr>
              <a:t>(</a:t>
            </a:r>
            <a:r>
              <a:rPr lang="de-DE" sz="2000" dirty="0" err="1" smtClean="0">
                <a:sym typeface="Wingdings" pitchFamily="2" charset="2"/>
              </a:rPr>
              <a:t>and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require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considerable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expertise</a:t>
            </a:r>
            <a:r>
              <a:rPr lang="de-DE" sz="2000" dirty="0" smtClean="0">
                <a:sym typeface="Wingdings" pitchFamily="2" charset="2"/>
              </a:rPr>
              <a:t> in </a:t>
            </a:r>
            <a:r>
              <a:rPr lang="de-DE" sz="2000" dirty="0" err="1" smtClean="0">
                <a:sym typeface="Wingdings" pitchFamily="2" charset="2"/>
              </a:rPr>
              <a:t>rule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coding</a:t>
            </a:r>
            <a:r>
              <a:rPr lang="de-DE" sz="2000" dirty="0" smtClean="0">
                <a:sym typeface="Wingdings" pitchFamily="2" charset="2"/>
              </a:rPr>
              <a:t>)</a:t>
            </a:r>
          </a:p>
          <a:p>
            <a:pPr>
              <a:spcAft>
                <a:spcPts val="0"/>
              </a:spcAft>
            </a:pPr>
            <a:r>
              <a:rPr lang="de-DE" sz="2400" dirty="0" smtClean="0">
                <a:sym typeface="Wingdings" pitchFamily="2" charset="2"/>
              </a:rPr>
              <a:t>… but </a:t>
            </a:r>
            <a:r>
              <a:rPr lang="de-DE" sz="2400" dirty="0" err="1" smtClean="0">
                <a:sym typeface="Wingdings" pitchFamily="2" charset="2"/>
              </a:rPr>
              <a:t>manually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tagging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examples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is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relatively</a:t>
            </a:r>
            <a:r>
              <a:rPr lang="de-DE" sz="2400" dirty="0" smtClean="0">
                <a:sym typeface="Wingdings" pitchFamily="2" charset="2"/>
              </a:rPr>
              <a:t> simple</a:t>
            </a:r>
          </a:p>
          <a:p>
            <a:pPr lvl="1">
              <a:spcAft>
                <a:spcPts val="0"/>
              </a:spcAft>
            </a:pPr>
            <a:r>
              <a:rPr lang="de-DE" sz="2000" dirty="0" smtClean="0">
                <a:sym typeface="Wingdings" pitchFamily="2" charset="2"/>
              </a:rPr>
              <a:t>(</a:t>
            </a:r>
            <a:r>
              <a:rPr lang="de-DE" sz="2000" dirty="0" err="1" smtClean="0">
                <a:sym typeface="Wingdings" pitchFamily="2" charset="2"/>
              </a:rPr>
              <a:t>requires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only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common</a:t>
            </a:r>
            <a:r>
              <a:rPr lang="de-DE" sz="2000" dirty="0" smtClean="0">
                <a:sym typeface="Wingdings" pitchFamily="2" charset="2"/>
              </a:rPr>
              <a:t> sense - </a:t>
            </a:r>
            <a:r>
              <a:rPr lang="de-DE" sz="2000" dirty="0" err="1" smtClean="0">
                <a:sym typeface="Wingdings" pitchFamily="2" charset="2"/>
              </a:rPr>
              <a:t>and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some</a:t>
            </a:r>
            <a:r>
              <a:rPr lang="de-DE" sz="2000" dirty="0" smtClean="0">
                <a:sym typeface="Wingdings" pitchFamily="2" charset="2"/>
              </a:rPr>
              <a:t> time …)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49625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Adapt</a:t>
            </a:r>
            <a:r>
              <a:rPr lang="de-DE" dirty="0" smtClean="0"/>
              <a:t> TERMAL in </a:t>
            </a:r>
            <a:r>
              <a:rPr lang="de-DE" dirty="0" err="1" smtClean="0"/>
              <a:t>Knowledge</a:t>
            </a:r>
            <a:r>
              <a:rPr lang="de-DE" dirty="0" smtClean="0"/>
              <a:t> Editor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16" y="980728"/>
            <a:ext cx="31623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92996"/>
            <a:ext cx="32956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gende mit Linie 1 (Rahmen und Markierungsleiste) 8"/>
          <p:cNvSpPr/>
          <p:nvPr/>
        </p:nvSpPr>
        <p:spPr bwMode="auto">
          <a:xfrm>
            <a:off x="4247964" y="980728"/>
            <a:ext cx="3348372" cy="504056"/>
          </a:xfrm>
          <a:prstGeom prst="accentBorderCallout1">
            <a:avLst>
              <a:gd name="adj1" fmla="val 18750"/>
              <a:gd name="adj2" fmla="val -8333"/>
              <a:gd name="adj3" fmla="val 109896"/>
              <a:gd name="adj4" fmla="val -108448"/>
            </a:avLst>
          </a:prstGeom>
          <a:solidFill>
            <a:srgbClr val="FFFF99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Connect KE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to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database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Legende mit Linie 1 (Rahmen und Markierungsleiste) 9"/>
          <p:cNvSpPr/>
          <p:nvPr/>
        </p:nvSpPr>
        <p:spPr bwMode="auto">
          <a:xfrm>
            <a:off x="4680012" y="2276872"/>
            <a:ext cx="2700300" cy="684076"/>
          </a:xfrm>
          <a:prstGeom prst="accentBorderCallout1">
            <a:avLst>
              <a:gd name="adj1" fmla="val 18750"/>
              <a:gd name="adj2" fmla="val -8333"/>
              <a:gd name="adj3" fmla="val 182765"/>
              <a:gd name="adj4" fmla="val -61256"/>
            </a:avLst>
          </a:prstGeom>
          <a:solidFill>
            <a:srgbClr val="FFFF99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Create a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new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project</a:t>
            </a:r>
            <a:r>
              <a:rPr lang="de-DE" sz="2000" dirty="0" smtClean="0"/>
              <a:t>, </a:t>
            </a:r>
            <a:r>
              <a:rPr lang="de-DE" sz="2000" dirty="0" err="1" smtClean="0"/>
              <a:t>here</a:t>
            </a:r>
            <a:r>
              <a:rPr lang="de-DE" sz="2000" dirty="0" smtClean="0"/>
              <a:t> „Piraten“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Legende mit Linie 1 (Rahmen und Markierungsleiste) 10"/>
          <p:cNvSpPr/>
          <p:nvPr/>
        </p:nvSpPr>
        <p:spPr bwMode="auto">
          <a:xfrm>
            <a:off x="6048164" y="5229200"/>
            <a:ext cx="2700300" cy="1304764"/>
          </a:xfrm>
          <a:prstGeom prst="accentBorderCallout1">
            <a:avLst>
              <a:gd name="adj1" fmla="val 18750"/>
              <a:gd name="adj2" fmla="val -8333"/>
              <a:gd name="adj3" fmla="val -42788"/>
              <a:gd name="adj4" fmla="val -18816"/>
            </a:avLst>
          </a:prstGeom>
          <a:solidFill>
            <a:srgbClr val="FFFF99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And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assign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previously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installed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 TERMAL SC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to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project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right-click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Tokenisation</a:t>
            </a:r>
            <a:r>
              <a:rPr lang="de-DE" dirty="0" smtClean="0"/>
              <a:t>/</a:t>
            </a:r>
            <a:r>
              <a:rPr lang="de-DE" dirty="0" err="1" smtClean="0"/>
              <a:t>Lemmatisation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896" y="764704"/>
            <a:ext cx="7623464" cy="34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886" y="3184132"/>
            <a:ext cx="7454602" cy="31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gende mit Linie 1 (Rahmen und Markierungsleiste) 5"/>
          <p:cNvSpPr/>
          <p:nvPr/>
        </p:nvSpPr>
        <p:spPr bwMode="auto">
          <a:xfrm>
            <a:off x="5292080" y="2060848"/>
            <a:ext cx="3384376" cy="929386"/>
          </a:xfrm>
          <a:prstGeom prst="accentBorderCallout1">
            <a:avLst>
              <a:gd name="adj1" fmla="val 18750"/>
              <a:gd name="adj2" fmla="val -8333"/>
              <a:gd name="adj3" fmla="val 133299"/>
              <a:gd name="adj4" fmla="val -63178"/>
            </a:avLst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Observation: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the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most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frequent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words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are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not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too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informative. (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Function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words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, …).</a:t>
            </a:r>
          </a:p>
        </p:txBody>
      </p:sp>
      <p:sp>
        <p:nvSpPr>
          <p:cNvPr id="7" name="Rechteckiger Pfeil 6"/>
          <p:cNvSpPr/>
          <p:nvPr/>
        </p:nvSpPr>
        <p:spPr bwMode="auto">
          <a:xfrm flipV="1">
            <a:off x="395536" y="4437112"/>
            <a:ext cx="1368152" cy="1152128"/>
          </a:xfrm>
          <a:prstGeom prst="bentArrow">
            <a:avLst>
              <a:gd name="adj1" fmla="val 25000"/>
              <a:gd name="adj2" fmla="val 24611"/>
              <a:gd name="adj3" fmla="val 25000"/>
              <a:gd name="adj4" fmla="val 44528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 </a:t>
            </a:r>
            <a:r>
              <a:rPr lang="de-DE" dirty="0" err="1" smtClean="0"/>
              <a:t>engineering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4105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gende mit Linie 1 (Rahmen und Markierungsleiste) 4"/>
          <p:cNvSpPr/>
          <p:nvPr/>
        </p:nvSpPr>
        <p:spPr bwMode="auto">
          <a:xfrm>
            <a:off x="6084168" y="836712"/>
            <a:ext cx="2700300" cy="2160240"/>
          </a:xfrm>
          <a:prstGeom prst="accentBorderCallout1">
            <a:avLst>
              <a:gd name="adj1" fmla="val 18750"/>
              <a:gd name="adj2" fmla="val -8333"/>
              <a:gd name="adj3" fmla="val 127671"/>
              <a:gd name="adj4" fmla="val -57466"/>
            </a:avLst>
          </a:prstGeom>
          <a:solidFill>
            <a:srgbClr val="FFFF99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Some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criteria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that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can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assumed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to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de-DE" sz="2000" dirty="0">
                <a:latin typeface="Calibri" pitchFamily="34" charset="0"/>
              </a:rPr>
              <a:t>relevant </a:t>
            </a:r>
            <a:r>
              <a:rPr lang="de-DE" sz="2000" dirty="0" err="1">
                <a:latin typeface="Calibri" pitchFamily="34" charset="0"/>
              </a:rPr>
              <a:t>for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the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learning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algorithm</a:t>
            </a:r>
            <a:r>
              <a:rPr lang="de-DE" sz="2000" dirty="0">
                <a:latin typeface="Calibri" pitchFamily="34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latin typeface="Calibri" pitchFamily="34" charset="0"/>
              </a:rPr>
              <a:t>MLX </a:t>
            </a:r>
            <a:r>
              <a:rPr lang="de-DE" sz="2000" dirty="0" err="1">
                <a:latin typeface="Calibri" pitchFamily="34" charset="0"/>
              </a:rPr>
              <a:t>comes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with</a:t>
            </a:r>
            <a:r>
              <a:rPr lang="de-DE" sz="2000" dirty="0">
                <a:latin typeface="Calibri" pitchFamily="34" charset="0"/>
              </a:rPr>
              <a:t> a </a:t>
            </a:r>
            <a:r>
              <a:rPr lang="de-DE" sz="2000" dirty="0" err="1">
                <a:latin typeface="Calibri" pitchFamily="34" charset="0"/>
              </a:rPr>
              <a:t>rich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set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of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predefined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features</a:t>
            </a:r>
            <a:r>
              <a:rPr lang="de-DE" sz="20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 </a:t>
            </a:r>
            <a:r>
              <a:rPr lang="de-DE" dirty="0" err="1" smtClean="0"/>
              <a:t>engineering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7997194" cy="410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gende mit Linie 1 (Rahmen und Markierungsleiste) 4"/>
          <p:cNvSpPr/>
          <p:nvPr/>
        </p:nvSpPr>
        <p:spPr bwMode="auto">
          <a:xfrm>
            <a:off x="5616116" y="1916832"/>
            <a:ext cx="2700300" cy="468052"/>
          </a:xfrm>
          <a:prstGeom prst="accentBorderCallout1">
            <a:avLst>
              <a:gd name="adj1" fmla="val 18750"/>
              <a:gd name="adj2" fmla="val -8333"/>
              <a:gd name="adj3" fmla="val 226553"/>
              <a:gd name="adj4" fmla="val -71765"/>
            </a:avLst>
          </a:prstGeom>
          <a:solidFill>
            <a:srgbClr val="FFFF99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Criteria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used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as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features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 </a:t>
            </a:r>
            <a:r>
              <a:rPr lang="de-DE" dirty="0" err="1" smtClean="0"/>
              <a:t>engineering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7524" y="1600200"/>
            <a:ext cx="8604956" cy="4349750"/>
          </a:xfrm>
        </p:spPr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criterion</a:t>
            </a:r>
            <a:r>
              <a:rPr lang="de-DE" dirty="0" smtClean="0"/>
              <a:t> (</a:t>
            </a:r>
            <a:r>
              <a:rPr lang="de-DE" dirty="0" err="1" smtClean="0"/>
              <a:t>see</a:t>
            </a:r>
            <a:r>
              <a:rPr lang="de-DE" dirty="0" smtClean="0"/>
              <a:t> „</a:t>
            </a:r>
            <a:r>
              <a:rPr lang="de-DE" dirty="0" err="1" smtClean="0"/>
              <a:t>Entity</a:t>
            </a:r>
            <a:r>
              <a:rPr lang="de-DE" dirty="0" smtClean="0"/>
              <a:t>/Binary“)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… will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(</a:t>
            </a:r>
            <a:r>
              <a:rPr lang="de-DE" dirty="0" err="1" smtClean="0"/>
              <a:t>see</a:t>
            </a:r>
            <a:r>
              <a:rPr lang="de-DE" dirty="0" smtClean="0"/>
              <a:t> „</a:t>
            </a:r>
            <a:r>
              <a:rPr lang="de-DE" dirty="0" err="1" smtClean="0"/>
              <a:t>Configuration</a:t>
            </a:r>
            <a:r>
              <a:rPr lang="de-DE" dirty="0" smtClean="0"/>
              <a:t>/Features“)</a:t>
            </a:r>
          </a:p>
          <a:p>
            <a:pPr lvl="1"/>
            <a:endParaRPr lang="de-DE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4860540" cy="59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86994"/>
            <a:ext cx="7694716" cy="58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gende mit Linie 1 (Rahmen und Markierungsleiste) 6"/>
          <p:cNvSpPr/>
          <p:nvPr/>
        </p:nvSpPr>
        <p:spPr bwMode="auto">
          <a:xfrm>
            <a:off x="6300192" y="1016732"/>
            <a:ext cx="2700300" cy="1008112"/>
          </a:xfrm>
          <a:prstGeom prst="accentBorderCallout1">
            <a:avLst>
              <a:gd name="adj1" fmla="val 18750"/>
              <a:gd name="adj2" fmla="val -8333"/>
              <a:gd name="adj3" fmla="val 162323"/>
              <a:gd name="adj4" fmla="val -55757"/>
            </a:avLst>
          </a:prstGeom>
          <a:solidFill>
            <a:srgbClr val="FFFF99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Regular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expression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</a:t>
            </a:r>
            <a:r>
              <a:rPr lang="de-DE" sz="2000" dirty="0" err="1">
                <a:latin typeface="Calibri" pitchFamily="34" charset="0"/>
              </a:rPr>
              <a:t>Some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uppercase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letter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anywhere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inside</a:t>
            </a:r>
            <a:endParaRPr lang="de-DE" sz="2000" dirty="0">
              <a:latin typeface="Calibri" pitchFamily="34" charset="0"/>
            </a:endParaRPr>
          </a:p>
        </p:txBody>
      </p:sp>
      <p:sp>
        <p:nvSpPr>
          <p:cNvPr id="8" name="Legende mit Linie 1 (Rahmen und Markierungsleiste) 7"/>
          <p:cNvSpPr/>
          <p:nvPr/>
        </p:nvSpPr>
        <p:spPr bwMode="auto">
          <a:xfrm>
            <a:off x="5796136" y="4689140"/>
            <a:ext cx="2952328" cy="1952836"/>
          </a:xfrm>
          <a:prstGeom prst="accentBorderCallout1">
            <a:avLst>
              <a:gd name="adj1" fmla="val 18750"/>
              <a:gd name="adj2" fmla="val -8333"/>
              <a:gd name="adj3" fmla="val -25093"/>
              <a:gd name="adj4" fmla="val -96573"/>
            </a:avLst>
          </a:prstGeom>
          <a:solidFill>
            <a:srgbClr val="FFFF99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This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line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generates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5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features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Does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second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to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de-DE" sz="2000" dirty="0">
                <a:latin typeface="Calibri" pitchFamily="34" charset="0"/>
              </a:rPr>
              <a:t>last </a:t>
            </a:r>
            <a:r>
              <a:rPr lang="de-DE" sz="2000" dirty="0" err="1">
                <a:latin typeface="Calibri" pitchFamily="34" charset="0"/>
              </a:rPr>
              <a:t>token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contain</a:t>
            </a:r>
            <a:r>
              <a:rPr lang="de-DE" sz="2000" dirty="0">
                <a:latin typeface="Calibri" pitchFamily="34" charset="0"/>
              </a:rPr>
              <a:t> an </a:t>
            </a:r>
            <a:r>
              <a:rPr lang="de-DE" sz="2000" dirty="0" err="1">
                <a:latin typeface="Calibri" pitchFamily="34" charset="0"/>
              </a:rPr>
              <a:t>uppercase</a:t>
            </a:r>
            <a:r>
              <a:rPr lang="de-DE" sz="2000" dirty="0">
                <a:latin typeface="Calibri" pitchFamily="34" charset="0"/>
              </a:rPr>
              <a:t>? The last? The </a:t>
            </a:r>
            <a:r>
              <a:rPr lang="de-DE" sz="2000" dirty="0" err="1">
                <a:latin typeface="Calibri" pitchFamily="34" charset="0"/>
              </a:rPr>
              <a:t>token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itself</a:t>
            </a:r>
            <a:r>
              <a:rPr lang="de-DE" sz="2000" dirty="0">
                <a:latin typeface="Calibri" pitchFamily="34" charset="0"/>
              </a:rPr>
              <a:t>? The </a:t>
            </a:r>
            <a:r>
              <a:rPr lang="de-DE" sz="2000" dirty="0" err="1">
                <a:latin typeface="Calibri" pitchFamily="34" charset="0"/>
              </a:rPr>
              <a:t>next</a:t>
            </a:r>
            <a:r>
              <a:rPr lang="de-DE" sz="2000" dirty="0">
                <a:latin typeface="Calibri" pitchFamily="34" charset="0"/>
              </a:rPr>
              <a:t>?  The </a:t>
            </a:r>
            <a:r>
              <a:rPr lang="de-DE" sz="2000" dirty="0" err="1">
                <a:latin typeface="Calibri" pitchFamily="34" charset="0"/>
              </a:rPr>
              <a:t>one</a:t>
            </a:r>
            <a:r>
              <a:rPr lang="de-DE" sz="2000" dirty="0">
                <a:latin typeface="Calibri" pitchFamily="34" charset="0"/>
              </a:rPr>
              <a:t> after </a:t>
            </a:r>
            <a:r>
              <a:rPr lang="de-DE" sz="2000" dirty="0" err="1">
                <a:latin typeface="Calibri" pitchFamily="34" charset="0"/>
              </a:rPr>
              <a:t>that</a:t>
            </a:r>
            <a:r>
              <a:rPr lang="de-DE" sz="20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Assign</a:t>
            </a:r>
            <a:r>
              <a:rPr lang="de-DE" dirty="0" smtClean="0"/>
              <a:t> &amp; </a:t>
            </a:r>
            <a:r>
              <a:rPr lang="de-DE" dirty="0" err="1" smtClean="0"/>
              <a:t>Synchronize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smtClean="0"/>
              <a:t>MLX SC </a:t>
            </a:r>
            <a:r>
              <a:rPr lang="de-DE" dirty="0" smtClean="0"/>
              <a:t>… but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still </a:t>
            </a:r>
            <a:r>
              <a:rPr lang="de-DE" dirty="0" err="1" smtClean="0"/>
              <a:t>untrained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64" y="2168860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gende mit Linie 1 (Rahmen und Markierungsleiste) 5"/>
          <p:cNvSpPr/>
          <p:nvPr/>
        </p:nvSpPr>
        <p:spPr bwMode="auto">
          <a:xfrm>
            <a:off x="4680012" y="2276872"/>
            <a:ext cx="3168352" cy="1404156"/>
          </a:xfrm>
          <a:prstGeom prst="accentBorderCallout1">
            <a:avLst>
              <a:gd name="adj1" fmla="val 18750"/>
              <a:gd name="adj2" fmla="val -8333"/>
              <a:gd name="adj3" fmla="val 51830"/>
              <a:gd name="adj4" fmla="val -100087"/>
            </a:avLst>
          </a:prstGeom>
          <a:solidFill>
            <a:srgbClr val="FFFF99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Assign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features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lexicon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and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static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mapping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to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the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SC‘s</a:t>
            </a:r>
            <a:r>
              <a:rPr lang="de-DE" sz="2000" dirty="0" smtClean="0">
                <a:latin typeface="Calibri" pitchFamily="34" charset="0"/>
              </a:rPr>
              <a:t> proper </a:t>
            </a:r>
            <a:r>
              <a:rPr lang="de-DE" sz="2000" dirty="0" err="1" smtClean="0">
                <a:latin typeface="Calibri" pitchFamily="34" charset="0"/>
              </a:rPr>
              <a:t>entry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points</a:t>
            </a:r>
            <a:r>
              <a:rPr lang="de-DE" sz="2000" dirty="0" smtClean="0">
                <a:latin typeface="Calibri" pitchFamily="34" charset="0"/>
              </a:rPr>
              <a:t>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dirty="0" err="1" smtClean="0">
                <a:latin typeface="Calibri" pitchFamily="34" charset="0"/>
              </a:rPr>
              <a:t>Then</a:t>
            </a:r>
            <a:r>
              <a:rPr lang="de-DE" sz="2000" dirty="0" smtClean="0">
                <a:latin typeface="Calibri" pitchFamily="34" charset="0"/>
              </a:rPr>
              <a:t> press „</a:t>
            </a:r>
            <a:r>
              <a:rPr lang="de-DE" sz="2000" dirty="0" err="1" smtClean="0">
                <a:latin typeface="Calibri" pitchFamily="34" charset="0"/>
              </a:rPr>
              <a:t>Synchronize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Annotation </a:t>
            </a:r>
            <a:r>
              <a:rPr lang="de-DE" dirty="0" err="1" smtClean="0"/>
              <a:t>Workbench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57400" y="1636204"/>
            <a:ext cx="8229600" cy="4349750"/>
          </a:xfrm>
        </p:spPr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16" y="980728"/>
            <a:ext cx="3381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628" y="2852936"/>
            <a:ext cx="31623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gende mit Linie 1 (Rahmen und Markierungsleiste) 6"/>
          <p:cNvSpPr/>
          <p:nvPr/>
        </p:nvSpPr>
        <p:spPr bwMode="auto">
          <a:xfrm>
            <a:off x="4680012" y="1052736"/>
            <a:ext cx="2700300" cy="684076"/>
          </a:xfrm>
          <a:prstGeom prst="accentBorderCallout1">
            <a:avLst>
              <a:gd name="adj1" fmla="val 18750"/>
              <a:gd name="adj2" fmla="val -8333"/>
              <a:gd name="adj3" fmla="val 85593"/>
              <a:gd name="adj4" fmla="val -138259"/>
            </a:avLst>
          </a:prstGeom>
          <a:solidFill>
            <a:srgbClr val="FFFF99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Open AWB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and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connect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to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workspace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Legende mit Linie 1 (Rahmen und Markierungsleiste) 7"/>
          <p:cNvSpPr/>
          <p:nvPr/>
        </p:nvSpPr>
        <p:spPr bwMode="auto">
          <a:xfrm>
            <a:off x="4896036" y="2564904"/>
            <a:ext cx="2700300" cy="684076"/>
          </a:xfrm>
          <a:prstGeom prst="accentBorderCallout1">
            <a:avLst>
              <a:gd name="adj1" fmla="val 18750"/>
              <a:gd name="adj2" fmla="val -8333"/>
              <a:gd name="adj3" fmla="val 197389"/>
              <a:gd name="adj4" fmla="val -89004"/>
            </a:avLst>
          </a:prstGeom>
          <a:solidFill>
            <a:srgbClr val="FFFF99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Create a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new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project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here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„Piraten“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1900" y="3465004"/>
            <a:ext cx="40290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gende mit Linie 1 (Rahmen und Markierungsleiste) 8"/>
          <p:cNvSpPr/>
          <p:nvPr/>
        </p:nvSpPr>
        <p:spPr bwMode="auto">
          <a:xfrm>
            <a:off x="6264188" y="4041068"/>
            <a:ext cx="2700300" cy="684076"/>
          </a:xfrm>
          <a:prstGeom prst="accentBorderCallout1">
            <a:avLst>
              <a:gd name="adj1" fmla="val 18750"/>
              <a:gd name="adj2" fmla="val -8333"/>
              <a:gd name="adj3" fmla="val 197138"/>
              <a:gd name="adj4" fmla="val -35502"/>
            </a:avLst>
          </a:prstGeom>
          <a:solidFill>
            <a:srgbClr val="FFFF99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And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import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text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documents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into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it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908720"/>
            <a:ext cx="3429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956" y="1592796"/>
            <a:ext cx="25050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gende mit Linie 1 (Rahmen und Markierungsleiste) 5"/>
          <p:cNvSpPr/>
          <p:nvPr/>
        </p:nvSpPr>
        <p:spPr bwMode="auto">
          <a:xfrm>
            <a:off x="5868144" y="3429000"/>
            <a:ext cx="2880320" cy="2232248"/>
          </a:xfrm>
          <a:prstGeom prst="accentBorderCallout1">
            <a:avLst>
              <a:gd name="adj1" fmla="val 18750"/>
              <a:gd name="adj2" fmla="val -8333"/>
              <a:gd name="adj3" fmla="val -54575"/>
              <a:gd name="adj4" fmla="val -41596"/>
            </a:avLst>
          </a:prstGeom>
          <a:solidFill>
            <a:srgbClr val="FFFF99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want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to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tag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„Piratenpartei“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according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to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whether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author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portrays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them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positively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or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negatively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so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let‘s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create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entity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types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for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that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28700"/>
            <a:ext cx="71723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08" y="152400"/>
            <a:ext cx="7920496" cy="509588"/>
          </a:xfrm>
        </p:spPr>
        <p:txBody>
          <a:bodyPr/>
          <a:lstStyle/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annotate</a:t>
            </a:r>
            <a:r>
              <a:rPr lang="de-DE" dirty="0" smtClean="0"/>
              <a:t> …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annotate</a:t>
            </a:r>
            <a:r>
              <a:rPr lang="de-DE" dirty="0" smtClean="0"/>
              <a:t> …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annotate</a:t>
            </a:r>
            <a:r>
              <a:rPr lang="de-DE" dirty="0" smtClean="0"/>
              <a:t>…</a:t>
            </a:r>
            <a:endParaRPr lang="de-D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092" y="2672916"/>
            <a:ext cx="34766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gende mit Linie 1 (Rahmen und Markierungsleiste) 5"/>
          <p:cNvSpPr/>
          <p:nvPr/>
        </p:nvSpPr>
        <p:spPr bwMode="auto">
          <a:xfrm>
            <a:off x="179512" y="728700"/>
            <a:ext cx="2700300" cy="2520280"/>
          </a:xfrm>
          <a:prstGeom prst="accentBorderCallout1">
            <a:avLst>
              <a:gd name="adj1" fmla="val 29792"/>
              <a:gd name="adj2" fmla="val 104954"/>
              <a:gd name="adj3" fmla="val 107979"/>
              <a:gd name="adj4" fmla="val 124513"/>
            </a:avLst>
          </a:prstGeom>
          <a:solidFill>
            <a:srgbClr val="FFFF99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Now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manually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go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through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corpus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and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add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proper type in ALL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and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ONLY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those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places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where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have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pos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or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neg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occurences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of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„Piraten“.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This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may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take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a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while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…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Legende mit Linie 1 (Rahmen und Markierungsleiste) 6"/>
          <p:cNvSpPr/>
          <p:nvPr/>
        </p:nvSpPr>
        <p:spPr bwMode="auto">
          <a:xfrm>
            <a:off x="3095836" y="4653136"/>
            <a:ext cx="2700300" cy="1656184"/>
          </a:xfrm>
          <a:prstGeom prst="accentBorderCallout1">
            <a:avLst>
              <a:gd name="adj1" fmla="val 28788"/>
              <a:gd name="adj2" fmla="val 103722"/>
              <a:gd name="adj3" fmla="val 26736"/>
              <a:gd name="adj4" fmla="val 130181"/>
            </a:avLst>
          </a:prstGeom>
          <a:solidFill>
            <a:srgbClr val="FFFF99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When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you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are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done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(all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documents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in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corpus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annotated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), press „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Learn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“ on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your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corpus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1124744"/>
            <a:ext cx="67913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gende mit Linie 1 (Rahmen und Markierungsleiste) 5"/>
          <p:cNvSpPr/>
          <p:nvPr/>
        </p:nvSpPr>
        <p:spPr bwMode="auto">
          <a:xfrm>
            <a:off x="6120172" y="1628800"/>
            <a:ext cx="2700300" cy="2520280"/>
          </a:xfrm>
          <a:prstGeom prst="accentBorderCallout1">
            <a:avLst>
              <a:gd name="adj1" fmla="val 18750"/>
              <a:gd name="adj2" fmla="val -8333"/>
              <a:gd name="adj3" fmla="val -10406"/>
              <a:gd name="adj4" fmla="val -48984"/>
            </a:avLst>
          </a:prstGeom>
          <a:solidFill>
            <a:srgbClr val="FFFF99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 TERMAL SC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does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some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internal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book-keeping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on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learning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success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 Open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with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your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browser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„../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MLreport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/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html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/index.html“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file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and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click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on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latest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report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…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Legende mit Linie 1 (Rahmen und Markierungsleiste) 6"/>
          <p:cNvSpPr/>
          <p:nvPr/>
        </p:nvSpPr>
        <p:spPr bwMode="auto">
          <a:xfrm>
            <a:off x="143508" y="3429000"/>
            <a:ext cx="2700300" cy="1404156"/>
          </a:xfrm>
          <a:prstGeom prst="accentBorderCallout1">
            <a:avLst>
              <a:gd name="adj1" fmla="val 21762"/>
              <a:gd name="adj2" fmla="val 103722"/>
              <a:gd name="adj3" fmla="val 112629"/>
              <a:gd name="adj4" fmla="val 208374"/>
            </a:avLst>
          </a:prstGeom>
          <a:solidFill>
            <a:srgbClr val="FFFF99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TERMAL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informs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us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about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latest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training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success</a:t>
            </a:r>
            <a:r>
              <a:rPr lang="de-DE" sz="2000" dirty="0" smtClean="0">
                <a:latin typeface="+mn-lt"/>
              </a:rPr>
              <a:t> on 10% </a:t>
            </a:r>
            <a:r>
              <a:rPr lang="de-DE" sz="2000" dirty="0" err="1" smtClean="0">
                <a:latin typeface="+mn-lt"/>
              </a:rPr>
              <a:t>of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unseen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training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data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smtClean="0"/>
              <a:t>…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" y="5121188"/>
            <a:ext cx="8964996" cy="12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705720"/>
            <a:ext cx="7941704" cy="594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feels</a:t>
            </a:r>
            <a:r>
              <a:rPr lang="de-DE" dirty="0" smtClean="0"/>
              <a:t>, </a:t>
            </a:r>
            <a:r>
              <a:rPr lang="de-DE" dirty="0" err="1" smtClean="0"/>
              <a:t>smells</a:t>
            </a:r>
            <a:r>
              <a:rPr lang="de-DE" dirty="0" smtClean="0"/>
              <a:t>, </a:t>
            </a:r>
            <a:r>
              <a:rPr lang="de-DE" dirty="0" err="1" smtClean="0"/>
              <a:t>tastes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a „normal“ SC</a:t>
            </a:r>
            <a:endParaRPr lang="de-DE" dirty="0"/>
          </a:p>
        </p:txBody>
      </p:sp>
      <p:sp>
        <p:nvSpPr>
          <p:cNvPr id="5" name="Legende mit Linie 1 (Rahmen und Markierungsleiste) 4"/>
          <p:cNvSpPr/>
          <p:nvPr/>
        </p:nvSpPr>
        <p:spPr bwMode="auto">
          <a:xfrm>
            <a:off x="143508" y="1016732"/>
            <a:ext cx="2700300" cy="1404156"/>
          </a:xfrm>
          <a:prstGeom prst="accentBorderCallout1">
            <a:avLst>
              <a:gd name="adj1" fmla="val 21762"/>
              <a:gd name="adj2" fmla="val 103722"/>
              <a:gd name="adj3" fmla="val 107832"/>
              <a:gd name="adj4" fmla="val 202461"/>
            </a:avLst>
          </a:prstGeom>
          <a:solidFill>
            <a:srgbClr val="FFFF99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Resulting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TERMAL SC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can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used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like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any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other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SC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to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annotate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documents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…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Assessment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ym typeface="Wingdings" pitchFamily="2" charset="2"/>
              </a:rPr>
              <a:t>The </a:t>
            </a:r>
            <a:r>
              <a:rPr lang="de-DE" dirty="0" err="1" smtClean="0">
                <a:sym typeface="Wingdings" pitchFamily="2" charset="2"/>
              </a:rPr>
              <a:t>experiment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took</a:t>
            </a:r>
            <a:r>
              <a:rPr lang="de-DE" dirty="0" smtClean="0">
                <a:sym typeface="Wingdings" pitchFamily="2" charset="2"/>
              </a:rPr>
              <a:t> 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~2h </a:t>
            </a:r>
            <a:r>
              <a:rPr lang="de-DE" dirty="0" err="1" smtClean="0">
                <a:sym typeface="Wingdings" pitchFamily="2" charset="2"/>
              </a:rPr>
              <a:t>for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annotation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~100 </a:t>
            </a:r>
            <a:r>
              <a:rPr lang="de-DE" dirty="0" err="1" smtClean="0">
                <a:sym typeface="Wingdings" pitchFamily="2" charset="2"/>
              </a:rPr>
              <a:t>news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articles</a:t>
            </a:r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smtClean="0">
                <a:sym typeface="Wingdings" pitchFamily="2" charset="2"/>
              </a:rPr>
              <a:t>~5min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ML </a:t>
            </a:r>
            <a:r>
              <a:rPr lang="de-DE" dirty="0" err="1" smtClean="0">
                <a:sym typeface="Wingdings" pitchFamily="2" charset="2"/>
              </a:rPr>
              <a:t>training</a:t>
            </a:r>
            <a:endParaRPr lang="de-DE" dirty="0" smtClean="0">
              <a:sym typeface="Wingdings" pitchFamily="2" charset="2"/>
            </a:endParaRPr>
          </a:p>
          <a:p>
            <a:pPr lvl="1">
              <a:buNone/>
            </a:pPr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… </a:t>
            </a:r>
            <a:r>
              <a:rPr lang="de-DE" dirty="0" err="1" smtClean="0">
                <a:sym typeface="Wingdings" pitchFamily="2" charset="2"/>
              </a:rPr>
              <a:t>and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returned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encouraging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results</a:t>
            </a:r>
            <a:r>
              <a:rPr lang="de-DE" dirty="0" smtClean="0">
                <a:sym typeface="Wingdings" pitchFamily="2" charset="2"/>
              </a:rPr>
              <a:t> on a </a:t>
            </a:r>
            <a:r>
              <a:rPr lang="de-DE" dirty="0" err="1" smtClean="0">
                <a:sym typeface="Wingdings" pitchFamily="2" charset="2"/>
              </a:rPr>
              <a:t>question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that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certainly</a:t>
            </a:r>
            <a:r>
              <a:rPr lang="de-DE" dirty="0" smtClean="0">
                <a:sym typeface="Wingdings" pitchFamily="2" charset="2"/>
              </a:rPr>
              <a:t> non-trivial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model </a:t>
            </a:r>
            <a:r>
              <a:rPr lang="de-DE" dirty="0" err="1" smtClean="0">
                <a:sym typeface="Wingdings" pitchFamily="2" charset="2"/>
              </a:rPr>
              <a:t>with</a:t>
            </a:r>
            <a:r>
              <a:rPr lang="de-DE" dirty="0" smtClean="0">
                <a:sym typeface="Wingdings" pitchFamily="2" charset="2"/>
              </a:rPr>
              <a:t> explicit </a:t>
            </a:r>
            <a:r>
              <a:rPr lang="de-DE" dirty="0" err="1" smtClean="0">
                <a:sym typeface="Wingdings" pitchFamily="2" charset="2"/>
              </a:rPr>
              <a:t>rules</a:t>
            </a:r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The TEMIS ML </a:t>
            </a:r>
            <a:r>
              <a:rPr lang="de-DE" dirty="0" err="1" smtClean="0">
                <a:sym typeface="Wingdings" pitchFamily="2" charset="2"/>
              </a:rPr>
              <a:t>approach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>
                <a:sym typeface="Wingdings" pitchFamily="2" charset="2"/>
              </a:rPr>
              <a:t>MLX </a:t>
            </a:r>
            <a:r>
              <a:rPr lang="de-DE" dirty="0" err="1" smtClean="0">
                <a:sym typeface="Wingdings" pitchFamily="2" charset="2"/>
              </a:rPr>
              <a:t>can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be</a:t>
            </a:r>
            <a:r>
              <a:rPr lang="de-DE" dirty="0" smtClean="0">
                <a:sym typeface="Wingdings" pitchFamily="2" charset="2"/>
              </a:rPr>
              <a:t> a valid </a:t>
            </a:r>
            <a:r>
              <a:rPr lang="de-DE" dirty="0" err="1" smtClean="0">
                <a:sym typeface="Wingdings" pitchFamily="2" charset="2"/>
              </a:rPr>
              <a:t>foundation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for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addressing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interesting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information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extraction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questions</a:t>
            </a: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Tokenisation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4032448" cy="5589222"/>
          </a:xfrm>
        </p:spPr>
        <p:txBody>
          <a:bodyPr/>
          <a:lstStyle/>
          <a:p>
            <a:r>
              <a:rPr lang="de-DE" sz="2000" dirty="0" smtClean="0"/>
              <a:t>Sample </a:t>
            </a:r>
            <a:r>
              <a:rPr lang="de-DE" sz="2000" dirty="0" err="1" smtClean="0"/>
              <a:t>analysis</a:t>
            </a:r>
            <a:r>
              <a:rPr lang="de-DE" sz="2000" dirty="0" smtClean="0"/>
              <a:t>:</a:t>
            </a:r>
          </a:p>
          <a:p>
            <a:pPr lvl="1"/>
            <a:r>
              <a:rPr lang="de-DE" sz="1600" dirty="0" smtClean="0"/>
              <a:t>„z.B.“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one</a:t>
            </a:r>
            <a:r>
              <a:rPr lang="de-DE" sz="1600" dirty="0" smtClean="0"/>
              <a:t> </a:t>
            </a:r>
            <a:r>
              <a:rPr lang="de-DE" sz="1600" dirty="0" err="1" smtClean="0"/>
              <a:t>token</a:t>
            </a:r>
            <a:r>
              <a:rPr lang="de-DE" sz="1600" dirty="0" smtClean="0"/>
              <a:t> (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splitting</a:t>
            </a:r>
            <a:r>
              <a:rPr lang="de-DE" sz="1600" dirty="0" smtClean="0"/>
              <a:t> at „.“)</a:t>
            </a:r>
          </a:p>
          <a:p>
            <a:pPr lvl="1"/>
            <a:r>
              <a:rPr lang="de-DE" sz="2000" dirty="0" smtClean="0"/>
              <a:t>Message: </a:t>
            </a:r>
          </a:p>
          <a:p>
            <a:pPr lvl="1"/>
            <a:r>
              <a:rPr lang="de-DE" sz="1600" dirty="0" err="1" smtClean="0"/>
              <a:t>Seemingly</a:t>
            </a:r>
            <a:r>
              <a:rPr lang="de-DE" sz="1600" dirty="0" smtClean="0"/>
              <a:t> simple </a:t>
            </a:r>
            <a:r>
              <a:rPr lang="de-DE" sz="1600" dirty="0" err="1" smtClean="0"/>
              <a:t>tasks</a:t>
            </a:r>
            <a:r>
              <a:rPr lang="de-DE" sz="1600" dirty="0" smtClean="0"/>
              <a:t> at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beginning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chain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important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subsequent </a:t>
            </a:r>
            <a:r>
              <a:rPr lang="de-DE" sz="1600" dirty="0" err="1" smtClean="0"/>
              <a:t>steps</a:t>
            </a:r>
            <a:r>
              <a:rPr lang="de-DE" sz="1600" dirty="0" smtClean="0"/>
              <a:t>. </a:t>
            </a:r>
          </a:p>
          <a:p>
            <a:pPr lvl="1"/>
            <a:r>
              <a:rPr lang="de-DE" sz="1600" dirty="0" smtClean="0"/>
              <a:t>Challenge: Clean Processing on different </a:t>
            </a:r>
            <a:r>
              <a:rPr lang="de-DE" sz="1600" dirty="0" err="1" smtClean="0"/>
              <a:t>document</a:t>
            </a:r>
            <a:r>
              <a:rPr lang="de-DE" sz="1600" dirty="0" smtClean="0"/>
              <a:t> </a:t>
            </a:r>
            <a:r>
              <a:rPr lang="de-DE" sz="1600" dirty="0" err="1" smtClean="0"/>
              <a:t>types</a:t>
            </a:r>
            <a:r>
              <a:rPr lang="de-DE" sz="1600" dirty="0" smtClean="0"/>
              <a:t>, </a:t>
            </a:r>
            <a:r>
              <a:rPr lang="de-DE" sz="1600" dirty="0" err="1" smtClean="0"/>
              <a:t>laguages</a:t>
            </a:r>
            <a:r>
              <a:rPr lang="de-DE" sz="1600" dirty="0" smtClean="0"/>
              <a:t>, …  </a:t>
            </a:r>
          </a:p>
          <a:p>
            <a:pPr lvl="1"/>
            <a:r>
              <a:rPr lang="de-DE" sz="1600" dirty="0" smtClean="0"/>
              <a:t>100%accuracy </a:t>
            </a:r>
            <a:r>
              <a:rPr lang="de-DE" sz="1600" dirty="0" err="1" smtClean="0"/>
              <a:t>is</a:t>
            </a:r>
            <a:r>
              <a:rPr lang="de-DE" sz="1600" dirty="0" smtClean="0"/>
              <a:t> not </a:t>
            </a:r>
            <a:r>
              <a:rPr lang="de-DE" sz="1600" dirty="0" err="1" smtClean="0"/>
              <a:t>possible</a:t>
            </a:r>
            <a:r>
              <a:rPr lang="de-DE" sz="1600" dirty="0" smtClean="0"/>
              <a:t>! </a:t>
            </a:r>
          </a:p>
          <a:p>
            <a:pPr lvl="1"/>
            <a:endParaRPr lang="de-DE" sz="1600" dirty="0" smtClean="0"/>
          </a:p>
          <a:p>
            <a:endParaRPr lang="de-DE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3835" y="935832"/>
            <a:ext cx="4446637" cy="406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0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Remarks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399276" cy="4349750"/>
          </a:xfrm>
        </p:spPr>
        <p:txBody>
          <a:bodyPr/>
          <a:lstStyle/>
          <a:p>
            <a:r>
              <a:rPr lang="de-DE" sz="2400" dirty="0" err="1" smtClean="0"/>
              <a:t>Algorithm</a:t>
            </a:r>
            <a:r>
              <a:rPr lang="de-DE" sz="2400" dirty="0" smtClean="0"/>
              <a:t> </a:t>
            </a:r>
            <a:r>
              <a:rPr lang="de-DE" sz="2400" dirty="0" err="1" smtClean="0"/>
              <a:t>inside</a:t>
            </a:r>
            <a:r>
              <a:rPr lang="de-DE" sz="2400" dirty="0" smtClean="0"/>
              <a:t>: </a:t>
            </a:r>
            <a:r>
              <a:rPr lang="de-DE" sz="2400" dirty="0" err="1" smtClean="0"/>
              <a:t>Conditional</a:t>
            </a:r>
            <a:r>
              <a:rPr lang="de-DE" sz="2400" dirty="0" smtClean="0"/>
              <a:t> Random Fields</a:t>
            </a:r>
          </a:p>
          <a:p>
            <a:pPr lvl="1"/>
            <a:r>
              <a:rPr lang="de-DE" sz="2000" dirty="0" smtClean="0"/>
              <a:t>cf. </a:t>
            </a:r>
            <a:r>
              <a:rPr lang="de-DE" sz="2000" dirty="0" smtClean="0">
                <a:hlinkClick r:id="rId2"/>
              </a:rPr>
              <a:t>http://www.inference.phy.cam.ac.uk/hmw26/papers/crf_intro.pdf</a:t>
            </a:r>
            <a:endParaRPr lang="de-DE" sz="2000" dirty="0" smtClean="0"/>
          </a:p>
          <a:p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creative</a:t>
            </a:r>
            <a:r>
              <a:rPr lang="de-DE" sz="2400" dirty="0" smtClean="0"/>
              <a:t> in </a:t>
            </a:r>
            <a:r>
              <a:rPr lang="de-DE" sz="2400" dirty="0" err="1" smtClean="0"/>
              <a:t>designing</a:t>
            </a:r>
            <a:r>
              <a:rPr lang="de-DE" sz="2400" dirty="0" smtClean="0"/>
              <a:t> </a:t>
            </a:r>
            <a:r>
              <a:rPr lang="de-DE" sz="2400" dirty="0" err="1" smtClean="0"/>
              <a:t>appropriate</a:t>
            </a:r>
            <a:r>
              <a:rPr lang="de-DE" sz="2400" dirty="0" smtClean="0"/>
              <a:t> </a:t>
            </a:r>
            <a:r>
              <a:rPr lang="de-DE" sz="2400" dirty="0" err="1" smtClean="0"/>
              <a:t>features</a:t>
            </a:r>
            <a:r>
              <a:rPr lang="de-DE" sz="2400" dirty="0" smtClean="0"/>
              <a:t>!</a:t>
            </a:r>
          </a:p>
          <a:p>
            <a:pPr lvl="1"/>
            <a:r>
              <a:rPr lang="de-DE" sz="2000" dirty="0" err="1" smtClean="0"/>
              <a:t>Lexical</a:t>
            </a:r>
            <a:r>
              <a:rPr lang="de-DE" sz="2000" dirty="0" smtClean="0"/>
              <a:t> </a:t>
            </a:r>
            <a:r>
              <a:rPr lang="de-DE" sz="2000" dirty="0" err="1" smtClean="0"/>
              <a:t>clues</a:t>
            </a:r>
            <a:r>
              <a:rPr lang="de-DE" sz="2000" dirty="0" smtClean="0"/>
              <a:t>? Regular </a:t>
            </a:r>
            <a:r>
              <a:rPr lang="de-DE" sz="2000" dirty="0" err="1" smtClean="0"/>
              <a:t>expressions</a:t>
            </a:r>
            <a:r>
              <a:rPr lang="de-DE" sz="2000" dirty="0" smtClean="0"/>
              <a:t>? </a:t>
            </a:r>
            <a:r>
              <a:rPr lang="de-DE" sz="2000" dirty="0" err="1" smtClean="0"/>
              <a:t>Existing</a:t>
            </a:r>
            <a:r>
              <a:rPr lang="de-DE" sz="2000" dirty="0" smtClean="0"/>
              <a:t> SCs … </a:t>
            </a:r>
          </a:p>
          <a:p>
            <a:r>
              <a:rPr lang="de-DE" sz="2400" dirty="0" err="1" smtClean="0"/>
              <a:t>Important</a:t>
            </a:r>
            <a:r>
              <a:rPr lang="de-DE" sz="2400" dirty="0" smtClean="0"/>
              <a:t> </a:t>
            </a:r>
            <a:r>
              <a:rPr lang="de-DE" sz="2400" dirty="0" err="1" smtClean="0"/>
              <a:t>question</a:t>
            </a:r>
            <a:r>
              <a:rPr lang="de-DE" sz="2400" dirty="0" smtClean="0"/>
              <a:t>:</a:t>
            </a:r>
          </a:p>
          <a:p>
            <a:pPr lvl="1"/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kind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task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better</a:t>
            </a:r>
            <a:r>
              <a:rPr lang="de-DE" sz="2000" dirty="0" smtClean="0"/>
              <a:t> </a:t>
            </a:r>
            <a:r>
              <a:rPr lang="de-DE" sz="2000" dirty="0" err="1" smtClean="0"/>
              <a:t>handled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Machine</a:t>
            </a:r>
            <a:r>
              <a:rPr lang="de-DE" sz="2000" dirty="0" smtClean="0"/>
              <a:t> Learning?</a:t>
            </a:r>
          </a:p>
          <a:p>
            <a:pPr lvl="1"/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ones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better</a:t>
            </a:r>
            <a:r>
              <a:rPr lang="de-DE" sz="2000" dirty="0" smtClean="0"/>
              <a:t> </a:t>
            </a:r>
            <a:r>
              <a:rPr lang="de-DE" sz="2000" dirty="0" err="1" smtClean="0"/>
              <a:t>suited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traditional SCs?</a:t>
            </a:r>
          </a:p>
          <a:p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much</a:t>
            </a:r>
            <a:r>
              <a:rPr lang="de-DE" sz="2400" dirty="0" smtClean="0"/>
              <a:t> </a:t>
            </a:r>
            <a:r>
              <a:rPr lang="de-DE" sz="2400" dirty="0" err="1" smtClean="0"/>
              <a:t>annotated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enough</a:t>
            </a:r>
            <a:r>
              <a:rPr lang="de-DE" sz="2400" dirty="0" smtClean="0"/>
              <a:t>? </a:t>
            </a:r>
          </a:p>
          <a:p>
            <a:pPr lvl="1"/>
            <a:r>
              <a:rPr lang="de-DE" sz="2000" dirty="0" smtClean="0"/>
              <a:t>100 </a:t>
            </a:r>
            <a:r>
              <a:rPr lang="de-DE" sz="2000" dirty="0" err="1" smtClean="0"/>
              <a:t>training</a:t>
            </a:r>
            <a:r>
              <a:rPr lang="de-DE" sz="2000" dirty="0" smtClean="0"/>
              <a:t> </a:t>
            </a:r>
            <a:r>
              <a:rPr lang="de-DE" sz="2000" dirty="0" err="1" smtClean="0"/>
              <a:t>examples</a:t>
            </a:r>
            <a:r>
              <a:rPr lang="de-DE" sz="2000" dirty="0" smtClean="0"/>
              <a:t>? 1000? 10000?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Remarks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sure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representative</a:t>
            </a:r>
            <a:endParaRPr lang="de-DE" dirty="0" smtClean="0"/>
          </a:p>
          <a:p>
            <a:pPr lvl="1"/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corpus</a:t>
            </a:r>
            <a:r>
              <a:rPr lang="de-DE" dirty="0" smtClean="0"/>
              <a:t> </a:t>
            </a:r>
            <a:r>
              <a:rPr lang="de-DE" dirty="0" err="1" smtClean="0"/>
              <a:t>contains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„Piraten“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critizised</a:t>
            </a:r>
            <a:r>
              <a:rPr lang="de-DE" dirty="0" smtClean="0"/>
              <a:t>, </a:t>
            </a:r>
            <a:r>
              <a:rPr lang="de-DE" dirty="0" smtClean="0"/>
              <a:t>MLX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learn</a:t>
            </a:r>
            <a:r>
              <a:rPr lang="de-DE" dirty="0" smtClean="0"/>
              <a:t> just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Add positive, negative (</a:t>
            </a:r>
            <a:r>
              <a:rPr lang="de-DE" dirty="0" err="1" smtClean="0"/>
              <a:t>and</a:t>
            </a:r>
            <a:r>
              <a:rPr lang="de-DE" dirty="0" smtClean="0"/>
              <a:t> neutral) </a:t>
            </a:r>
            <a:r>
              <a:rPr lang="de-DE" dirty="0" err="1" smtClean="0"/>
              <a:t>examples</a:t>
            </a:r>
            <a:endParaRPr lang="de-DE" dirty="0" smtClean="0"/>
          </a:p>
          <a:p>
            <a:pPr lvl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ym typeface="Wingdings" pitchFamily="2" charset="2"/>
              </a:rPr>
              <a:t>Scenario 5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Benefitting from the  Luxid Community: Skill Cartridges set up by third parties</a:t>
            </a:r>
          </a:p>
          <a:p>
            <a:pPr lvl="1"/>
            <a:endParaRPr lang="en-US" sz="1600" dirty="0" smtClean="0">
              <a:sym typeface="Wingdings" pitchFamily="2" charset="2"/>
            </a:endParaRP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60748"/>
            <a:ext cx="8229600" cy="4349750"/>
          </a:xfrm>
        </p:spPr>
        <p:txBody>
          <a:bodyPr/>
          <a:lstStyle/>
          <a:p>
            <a:r>
              <a:rPr lang="en-US" sz="2000" dirty="0" smtClean="0">
                <a:sym typeface="Wingdings" pitchFamily="2" charset="2"/>
              </a:rPr>
              <a:t>Skill Cartridges as a marketable good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Analogy: A Smartphone App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Win-Win-Win: More choice for the user, new marketing channel for the App </a:t>
            </a:r>
            <a:r>
              <a:rPr lang="en-US" sz="1800" dirty="0" err="1" smtClean="0">
                <a:sym typeface="Wingdings" pitchFamily="2" charset="2"/>
              </a:rPr>
              <a:t>developper</a:t>
            </a:r>
            <a:r>
              <a:rPr lang="en-US" sz="1800" dirty="0" smtClean="0">
                <a:sym typeface="Wingdings" pitchFamily="2" charset="2"/>
              </a:rPr>
              <a:t>, increased platform reach for the vendor</a:t>
            </a:r>
          </a:p>
          <a:p>
            <a:r>
              <a:rPr lang="en-US" sz="2000" dirty="0" smtClean="0">
                <a:sym typeface="Wingdings" pitchFamily="2" charset="2"/>
              </a:rPr>
              <a:t>Examples: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SCAI: Joint development of an SC for Protein name recognition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Elsevier: Joint development of an SC for Chemical Name Recognition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WTI Frankfurt (formerly FIZ </a:t>
            </a:r>
            <a:r>
              <a:rPr lang="en-US" sz="1800" dirty="0" err="1" smtClean="0">
                <a:sym typeface="Wingdings" pitchFamily="2" charset="2"/>
              </a:rPr>
              <a:t>Technik</a:t>
            </a:r>
            <a:r>
              <a:rPr lang="en-US" sz="1800" dirty="0" smtClean="0">
                <a:sym typeface="Wingdings" pitchFamily="2" charset="2"/>
              </a:rPr>
              <a:t>): TEMA Thesaurus on Engineering</a:t>
            </a:r>
          </a:p>
          <a:p>
            <a:r>
              <a:rPr lang="en-US" sz="2200" dirty="0" smtClean="0">
                <a:sym typeface="Wingdings" pitchFamily="2" charset="2"/>
              </a:rPr>
              <a:t>Perspective for Luxid users: 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Obtain SCs not only from TEMIS or based on in-house efforts but also from efforts in the community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Offer your own thesauri to third parties!? (Linking back into arbitrary </a:t>
            </a:r>
            <a:r>
              <a:rPr lang="en-US" sz="1800" dirty="0" err="1" smtClean="0">
                <a:sym typeface="Wingdings" pitchFamily="2" charset="2"/>
              </a:rPr>
              <a:t>inhouse</a:t>
            </a:r>
            <a:r>
              <a:rPr lang="en-US" sz="1800" dirty="0" smtClean="0">
                <a:sym typeface="Wingdings" pitchFamily="2" charset="2"/>
              </a:rPr>
              <a:t> locations, Topic Pages, etc….)</a:t>
            </a:r>
          </a:p>
          <a:p>
            <a:r>
              <a:rPr lang="en-US" sz="2000" dirty="0" smtClean="0">
                <a:sym typeface="Wingdings" pitchFamily="2" charset="2"/>
              </a:rPr>
              <a:t>TEMIS “Luxid Community Marketplace” </a:t>
            </a:r>
            <a:r>
              <a:rPr lang="en-US" sz="2000" dirty="0" smtClean="0">
                <a:sym typeface="Wingdings" pitchFamily="2" charset="2"/>
              </a:rPr>
              <a:t>at </a:t>
            </a:r>
            <a:r>
              <a:rPr lang="en-US" sz="2000" dirty="0" smtClean="0">
                <a:sym typeface="Wingdings" pitchFamily="2" charset="2"/>
                <a:hlinkClick r:id="rId2"/>
              </a:rPr>
              <a:t>http://community.temis.com</a:t>
            </a:r>
            <a:r>
              <a:rPr lang="en-US" sz="2000" dirty="0" smtClean="0">
                <a:sym typeface="Wingdings" pitchFamily="2" charset="2"/>
              </a:rPr>
              <a:t>  </a:t>
            </a:r>
            <a:endParaRPr lang="en-US" sz="2000" dirty="0" smtClean="0">
              <a:sym typeface="Wingdings" pitchFamily="2" charset="2"/>
            </a:endParaRP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60748"/>
            <a:ext cx="8229600" cy="4349750"/>
          </a:xfrm>
        </p:spPr>
        <p:txBody>
          <a:bodyPr/>
          <a:lstStyle/>
          <a:p>
            <a:r>
              <a:rPr lang="de-DE" dirty="0" smtClean="0"/>
              <a:t>Luxid: A </a:t>
            </a:r>
            <a:r>
              <a:rPr lang="de-DE" dirty="0" err="1" smtClean="0"/>
              <a:t>platform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model </a:t>
            </a:r>
            <a:r>
              <a:rPr lang="de-DE" dirty="0" err="1" smtClean="0"/>
              <a:t>many</a:t>
            </a:r>
            <a:r>
              <a:rPr lang="de-DE" dirty="0" smtClean="0"/>
              <a:t> different </a:t>
            </a:r>
            <a:r>
              <a:rPr lang="de-DE" dirty="0" err="1" smtClean="0"/>
              <a:t>extraction</a:t>
            </a:r>
            <a:r>
              <a:rPr lang="de-DE" dirty="0" smtClean="0"/>
              <a:t> </a:t>
            </a:r>
            <a:r>
              <a:rPr lang="de-DE" dirty="0" err="1" smtClean="0"/>
              <a:t>scenarios</a:t>
            </a:r>
            <a:endParaRPr lang="de-DE" dirty="0" smtClean="0"/>
          </a:p>
          <a:p>
            <a:pPr lvl="1"/>
            <a:r>
              <a:rPr lang="de-DE" dirty="0" smtClean="0"/>
              <a:t>Simple </a:t>
            </a:r>
            <a:r>
              <a:rPr lang="de-DE" dirty="0" err="1" smtClean="0"/>
              <a:t>approaches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simple </a:t>
            </a:r>
            <a:r>
              <a:rPr lang="de-DE" dirty="0" err="1" smtClean="0"/>
              <a:t>cases</a:t>
            </a:r>
            <a:endParaRPr lang="de-DE" dirty="0" smtClean="0"/>
          </a:p>
          <a:p>
            <a:pPr lvl="1"/>
            <a:r>
              <a:rPr lang="de-DE" dirty="0" err="1" smtClean="0"/>
              <a:t>Sophisticated</a:t>
            </a:r>
            <a:r>
              <a:rPr lang="de-DE" dirty="0" smtClean="0"/>
              <a:t> </a:t>
            </a:r>
            <a:r>
              <a:rPr lang="de-DE" dirty="0" err="1" smtClean="0"/>
              <a:t>approaches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creating</a:t>
            </a:r>
            <a:r>
              <a:rPr lang="de-DE" dirty="0" smtClean="0"/>
              <a:t> &amp; </a:t>
            </a:r>
            <a:r>
              <a:rPr lang="de-DE" dirty="0" err="1" smtClean="0"/>
              <a:t>modifying</a:t>
            </a:r>
            <a:r>
              <a:rPr lang="de-DE" dirty="0" smtClean="0"/>
              <a:t> Skill </a:t>
            </a:r>
            <a:r>
              <a:rPr lang="de-DE" dirty="0" err="1" smtClean="0"/>
              <a:t>Cartridges</a:t>
            </a:r>
            <a:r>
              <a:rPr lang="de-DE" dirty="0" smtClean="0"/>
              <a:t> </a:t>
            </a:r>
            <a:r>
              <a:rPr lang="de-DE" dirty="0" err="1" smtClean="0"/>
              <a:t>supported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Scenarios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Content </a:t>
            </a:r>
            <a:r>
              <a:rPr lang="de-DE" dirty="0" err="1" smtClean="0"/>
              <a:t>Enrichment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diverse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offer</a:t>
            </a:r>
            <a:r>
              <a:rPr lang="de-DE" dirty="0" smtClean="0"/>
              <a:t> </a:t>
            </a:r>
            <a:r>
              <a:rPr lang="de-DE" dirty="0" err="1" smtClean="0"/>
              <a:t>opportunities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Skill Cartridge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4477</Words>
  <Application>Microsoft Office PowerPoint</Application>
  <PresentationFormat>On-screen Show (4:3)</PresentationFormat>
  <Paragraphs>751</Paragraphs>
  <Slides>94</Slides>
  <Notes>21</Notes>
  <HiddenSlides>37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2" baseType="lpstr">
      <vt:lpstr>Arial</vt:lpstr>
      <vt:lpstr>Calibri</vt:lpstr>
      <vt:lpstr>Courier New</vt:lpstr>
      <vt:lpstr>Tahoma</vt:lpstr>
      <vt:lpstr>Times New Roman</vt:lpstr>
      <vt:lpstr>Verdana</vt:lpstr>
      <vt:lpstr>Wingdings</vt:lpstr>
      <vt:lpstr>2_Default Design</vt:lpstr>
      <vt:lpstr>PowerPoint Presentation</vt:lpstr>
      <vt:lpstr>Introducing TEMIS </vt:lpstr>
      <vt:lpstr>Key references</vt:lpstr>
      <vt:lpstr>„Semantic Enrichment“: What for?</vt:lpstr>
      <vt:lpstr>Semantic Enrichment</vt:lpstr>
      <vt:lpstr>“Skill Cartridges™”</vt:lpstr>
      <vt:lpstr>PowerPoint Presentation</vt:lpstr>
      <vt:lpstr>Tokenisation/Lemmatisation</vt:lpstr>
      <vt:lpstr>Tokenisation</vt:lpstr>
      <vt:lpstr>Observation</vt:lpstr>
      <vt:lpstr>„Part-of-speech Tagging“</vt:lpstr>
      <vt:lpstr>Observation</vt:lpstr>
      <vt:lpstr>„Chunking“: Identification of NPs</vt:lpstr>
      <vt:lpstr>Observation</vt:lpstr>
      <vt:lpstr>PowerPoint Presentation</vt:lpstr>
      <vt:lpstr>PowerPoint Presentation</vt:lpstr>
      <vt:lpstr>Observation</vt:lpstr>
      <vt:lpstr>PowerPoint Presentation</vt:lpstr>
      <vt:lpstr>Indexing  with hierarchical Thesaurus</vt:lpstr>
      <vt:lpstr>How to construct these annotators? </vt:lpstr>
      <vt:lpstr>Skill Cartridge® Creation Process</vt:lpstr>
      <vt:lpstr>Definitions</vt:lpstr>
      <vt:lpstr>Different flavors of „Skill Cartridges“</vt:lpstr>
      <vt:lpstr>Workshop Agenda</vt:lpstr>
      <vt:lpstr>Knowledge Editor Architecture</vt:lpstr>
      <vt:lpstr>Knowledge Editor Overview</vt:lpstr>
      <vt:lpstr>Luxid® Knowledge Editor Step by Step</vt:lpstr>
      <vt:lpstr>Opening/Creating a project</vt:lpstr>
      <vt:lpstr>Knowledge and Cartridges</vt:lpstr>
      <vt:lpstr>Assign a skill cartridge to a project</vt:lpstr>
      <vt:lpstr>Assignment</vt:lpstr>
      <vt:lpstr>Import lexicons</vt:lpstr>
      <vt:lpstr>Adding entries</vt:lpstr>
      <vt:lpstr>Multiple types import</vt:lpstr>
      <vt:lpstr>Assigning a type to an Entry Point</vt:lpstr>
      <vt:lpstr>Synchronizing</vt:lpstr>
      <vt:lpstr>Testing Extraction</vt:lpstr>
      <vt:lpstr>Generating .SCA file</vt:lpstr>
      <vt:lpstr>Attributes</vt:lpstr>
      <vt:lpstr>Attributes</vt:lpstr>
      <vt:lpstr>Attributes</vt:lpstr>
      <vt:lpstr>Using expressions</vt:lpstr>
      <vt:lpstr>Using expressions</vt:lpstr>
      <vt:lpstr>Using expressions</vt:lpstr>
      <vt:lpstr>Using expressions</vt:lpstr>
      <vt:lpstr>Workshop Agenda</vt:lpstr>
      <vt:lpstr>Thesaurus Management</vt:lpstr>
      <vt:lpstr>STF: Global procedure</vt:lpstr>
      <vt:lpstr>Importing Thesaurus (1)</vt:lpstr>
      <vt:lpstr>Direct import of existing thesauri</vt:lpstr>
      <vt:lpstr>Thesaurus processing: Just matching strings?</vt:lpstr>
      <vt:lpstr>Thesaurus processing: Ranking</vt:lpstr>
      <vt:lpstr>Workshop Agenda</vt:lpstr>
      <vt:lpstr>Installation</vt:lpstr>
      <vt:lpstr>Installation</vt:lpstr>
      <vt:lpstr>Skill Cartridge Builder Overview</vt:lpstr>
      <vt:lpstr>Installation</vt:lpstr>
      <vt:lpstr>Installation</vt:lpstr>
      <vt:lpstr>Installation</vt:lpstr>
      <vt:lpstr>Configuration</vt:lpstr>
      <vt:lpstr>Agenda</vt:lpstr>
      <vt:lpstr>Packaging your Skill Cartridge®</vt:lpstr>
      <vt:lpstr>Compilation for first use</vt:lpstr>
      <vt:lpstr>Installation</vt:lpstr>
      <vt:lpstr>Enhance Skill Unit</vt:lpstr>
      <vt:lpstr>Modification</vt:lpstr>
      <vt:lpstr>Modification</vt:lpstr>
      <vt:lpstr>Modification</vt:lpstr>
      <vt:lpstr>Modification</vt:lpstr>
      <vt:lpstr>Modification</vt:lpstr>
      <vt:lpstr>Modification</vt:lpstr>
      <vt:lpstr>Modification</vt:lpstr>
      <vt:lpstr>Final MarketShare-patt-en.scp</vt:lpstr>
      <vt:lpstr>Test Extraction</vt:lpstr>
      <vt:lpstr>Package Skill Cartridge</vt:lpstr>
      <vt:lpstr>More Information</vt:lpstr>
      <vt:lpstr>Workshop Agenda</vt:lpstr>
      <vt:lpstr>A Machine Learning experiment</vt:lpstr>
      <vt:lpstr>Adapt TERMAL in Knowledge Editor</vt:lpstr>
      <vt:lpstr>Feature engineering</vt:lpstr>
      <vt:lpstr>Feature engineering</vt:lpstr>
      <vt:lpstr>Feature engineering</vt:lpstr>
      <vt:lpstr>Assign &amp; Synchronize</vt:lpstr>
      <vt:lpstr>Annotation Workbench</vt:lpstr>
      <vt:lpstr>Define your entities</vt:lpstr>
      <vt:lpstr>And annotate … and annotate … and annotate…</vt:lpstr>
      <vt:lpstr>Was it any good?</vt:lpstr>
      <vt:lpstr>Result feels, smells, tastes like a „normal“ SC</vt:lpstr>
      <vt:lpstr>Assessment</vt:lpstr>
      <vt:lpstr>Remarks</vt:lpstr>
      <vt:lpstr>Remarks</vt:lpstr>
      <vt:lpstr>PowerPoint Presentation</vt:lpstr>
      <vt:lpstr>PowerPoint Presentation</vt:lpstr>
      <vt:lpstr>Conclusion</vt:lpstr>
    </vt:vector>
  </TitlesOfParts>
  <Company>TEMIS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Luxid 5.2++ Technical Features</dc:title>
  <dc:creator>Hervé Azoulay</dc:creator>
  <cp:lastModifiedBy>Stefan Geißler</cp:lastModifiedBy>
  <cp:revision>2753</cp:revision>
  <dcterms:created xsi:type="dcterms:W3CDTF">2008-01-20T22:09:35Z</dcterms:created>
  <dcterms:modified xsi:type="dcterms:W3CDTF">2014-03-05T04:34:43Z</dcterms:modified>
</cp:coreProperties>
</file>