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61"/>
  </p:notesMasterIdLst>
  <p:handoutMasterIdLst>
    <p:handoutMasterId r:id="rId62"/>
  </p:handoutMasterIdLst>
  <p:sldIdLst>
    <p:sldId id="723" r:id="rId2"/>
    <p:sldId id="724" r:id="rId3"/>
    <p:sldId id="730" r:id="rId4"/>
    <p:sldId id="731" r:id="rId5"/>
    <p:sldId id="732" r:id="rId6"/>
    <p:sldId id="733" r:id="rId7"/>
    <p:sldId id="734" r:id="rId8"/>
    <p:sldId id="735" r:id="rId9"/>
    <p:sldId id="736" r:id="rId10"/>
    <p:sldId id="737" r:id="rId11"/>
    <p:sldId id="738" r:id="rId12"/>
    <p:sldId id="739" r:id="rId13"/>
    <p:sldId id="740" r:id="rId14"/>
    <p:sldId id="741" r:id="rId15"/>
    <p:sldId id="761" r:id="rId16"/>
    <p:sldId id="742" r:id="rId17"/>
    <p:sldId id="743" r:id="rId18"/>
    <p:sldId id="744" r:id="rId19"/>
    <p:sldId id="745" r:id="rId20"/>
    <p:sldId id="746" r:id="rId21"/>
    <p:sldId id="747" r:id="rId22"/>
    <p:sldId id="748" r:id="rId23"/>
    <p:sldId id="749" r:id="rId24"/>
    <p:sldId id="750" r:id="rId25"/>
    <p:sldId id="751" r:id="rId26"/>
    <p:sldId id="752" r:id="rId27"/>
    <p:sldId id="753" r:id="rId28"/>
    <p:sldId id="755" r:id="rId29"/>
    <p:sldId id="756" r:id="rId30"/>
    <p:sldId id="758" r:id="rId31"/>
    <p:sldId id="759" r:id="rId32"/>
    <p:sldId id="760" r:id="rId33"/>
    <p:sldId id="711" r:id="rId34"/>
    <p:sldId id="712" r:id="rId35"/>
    <p:sldId id="713" r:id="rId36"/>
    <p:sldId id="714" r:id="rId37"/>
    <p:sldId id="715" r:id="rId38"/>
    <p:sldId id="725" r:id="rId39"/>
    <p:sldId id="726" r:id="rId40"/>
    <p:sldId id="727" r:id="rId41"/>
    <p:sldId id="728" r:id="rId42"/>
    <p:sldId id="729" r:id="rId43"/>
    <p:sldId id="716" r:id="rId44"/>
    <p:sldId id="717" r:id="rId45"/>
    <p:sldId id="718" r:id="rId46"/>
    <p:sldId id="719" r:id="rId47"/>
    <p:sldId id="720" r:id="rId48"/>
    <p:sldId id="721" r:id="rId49"/>
    <p:sldId id="762" r:id="rId50"/>
    <p:sldId id="763" r:id="rId51"/>
    <p:sldId id="764" r:id="rId52"/>
    <p:sldId id="765" r:id="rId53"/>
    <p:sldId id="766" r:id="rId54"/>
    <p:sldId id="767" r:id="rId55"/>
    <p:sldId id="768" r:id="rId56"/>
    <p:sldId id="769" r:id="rId57"/>
    <p:sldId id="770" r:id="rId58"/>
    <p:sldId id="771" r:id="rId59"/>
    <p:sldId id="722" r:id="rId6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A7D971"/>
    <a:srgbClr val="0DFF01"/>
    <a:srgbClr val="A4D76B"/>
    <a:srgbClr val="FF66FF"/>
    <a:srgbClr val="FF8447"/>
    <a:srgbClr val="66FF33"/>
    <a:srgbClr val="66FF66"/>
    <a:srgbClr val="FFFF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6122" autoAdjust="0"/>
  </p:normalViewPr>
  <p:slideViewPr>
    <p:cSldViewPr showGuides="1">
      <p:cViewPr varScale="1">
        <p:scale>
          <a:sx n="106" d="100"/>
          <a:sy n="106" d="100"/>
        </p:scale>
        <p:origin x="864" y="72"/>
      </p:cViewPr>
      <p:guideLst>
        <p:guide orient="horz"/>
        <p:guide/>
      </p:guideLst>
    </p:cSldViewPr>
  </p:slideViewPr>
  <p:outlineViewPr>
    <p:cViewPr>
      <p:scale>
        <a:sx n="25" d="100"/>
        <a:sy n="25" d="100"/>
      </p:scale>
      <p:origin x="29" y="8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1824" y="58"/>
      </p:cViewPr>
      <p:guideLst>
        <p:guide orient="horz" pos="2160"/>
        <p:guide pos="288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98BA907-9D59-45AB-A441-197AB6C0FF30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7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BAACDDA-8685-40BE-B785-FD0054B6EB9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57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1038" y="368300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48C5E-EE5E-4E1F-9286-369F5C0B94C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61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74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4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96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2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52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42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2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146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FBEED1-AA45-467D-B9F3-CE87D14FF6E8}" type="slidenum">
              <a:rPr lang="en-US" smtClean="0"/>
              <a:pPr/>
              <a:t>53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616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1474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E5ABE-F63D-463D-8FAE-5B2C45E3807B}" type="slidenum">
              <a:rPr lang="en-US" smtClean="0"/>
              <a:pPr/>
              <a:t>54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6524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148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FA63E-906B-4534-8A22-F57A22D6F1B4}" type="slidenum">
              <a:rPr lang="en-US" smtClean="0"/>
              <a:pPr/>
              <a:t>55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148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1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1495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1555E9-00CB-4413-AC64-F6B80A434B14}" type="slidenum">
              <a:rPr lang="en-US" smtClean="0"/>
              <a:pPr/>
              <a:t>56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824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1505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8341D-70E8-4BF4-8C50-4567EAA3BCDA}" type="slidenum">
              <a:rPr lang="en-US" smtClean="0"/>
              <a:pPr/>
              <a:t>57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8606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1515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BC445-5F0D-43C9-A0EB-1D0E5CC661E3}" type="slidenum">
              <a:rPr lang="en-US" smtClean="0"/>
              <a:pPr/>
              <a:t>58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103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9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5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64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108DD-6649-48B4-AFE0-CF411A80671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7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03274" y="2603501"/>
            <a:ext cx="8231208" cy="9350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519113" y="3246435"/>
            <a:ext cx="8215312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5512" y="5018128"/>
            <a:ext cx="7697788" cy="136842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/>
            </a:lvl1pPr>
          </a:lstStyle>
          <a:p>
            <a:r>
              <a:rPr lang="fr-FR" dirty="0" smtClean="0"/>
              <a:t>Cliquez pour modifier le style des sous-titres du masque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04864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4" y="692696"/>
            <a:ext cx="1944216" cy="5123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02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4647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itres et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3370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031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168EC-2A9C-4291-89A2-7112B6D2A086}" type="datetimeFigureOut">
              <a:rPr lang="fr-FR"/>
              <a:pPr>
                <a:defRPr/>
              </a:pPr>
              <a:t>05/03/2014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4F2CA-F7D8-468B-AFE5-AE1D9FD4F2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31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03273" y="2603501"/>
            <a:ext cx="8413773" cy="9350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19057" y="3721104"/>
            <a:ext cx="8167743" cy="2305022"/>
          </a:xfrm>
        </p:spPr>
        <p:txBody>
          <a:bodyPr/>
          <a:lstStyle>
            <a:lvl1pPr>
              <a:buClr>
                <a:srgbClr val="F7AC00"/>
              </a:buClr>
              <a:defRPr sz="2400"/>
            </a:lvl1pPr>
            <a:lvl2pPr>
              <a:buClr>
                <a:srgbClr val="F7AC00"/>
              </a:buCl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/>
          </p:nvPr>
        </p:nvSpPr>
        <p:spPr>
          <a:xfrm>
            <a:off x="519113" y="3282948"/>
            <a:ext cx="8361421" cy="766762"/>
          </a:xfrm>
        </p:spPr>
        <p:txBody>
          <a:bodyPr/>
          <a:lstStyle>
            <a:lvl1pPr>
              <a:buNone/>
              <a:defRPr>
                <a:solidFill>
                  <a:srgbClr val="F7AC0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buFont typeface="Arial" pitchFamily="34" charset="0"/>
              <a:buChar char="•"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15900" y="258763"/>
            <a:ext cx="8774113" cy="509587"/>
          </a:xfrm>
        </p:spPr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25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2821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01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19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199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81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3436404"/>
            <a:ext cx="8219256" cy="28009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7544" y="1340768"/>
            <a:ext cx="8208144" cy="198022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15900" y="258763"/>
            <a:ext cx="8774113" cy="509587"/>
          </a:xfrm>
        </p:spPr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3332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79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340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kg2"/>
          <p:cNvPicPr>
            <a:picLocks noChangeAspect="1" noChangeArrowheads="1"/>
          </p:cNvPicPr>
          <p:nvPr userDrawn="1"/>
        </p:nvPicPr>
        <p:blipFill>
          <a:blip r:embed="rId2" cstate="print"/>
          <a:srcRect t="11765" b="11002"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 userDrawn="1"/>
        </p:nvSpPr>
        <p:spPr bwMode="blackWhite">
          <a:xfrm>
            <a:off x="4437063" y="6610350"/>
            <a:ext cx="46085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8877300" algn="r"/>
              </a:tabLst>
              <a:defRPr/>
            </a:pPr>
            <a:r>
              <a:rPr lang="en-US" sz="1000" b="1" dirty="0">
                <a:latin typeface="Calibri" pitchFamily="34" charset="0"/>
              </a:rPr>
              <a:t>	Copyright © 2009 TEMIS - All Rights Reserved - Slide </a:t>
            </a:r>
            <a:fld id="{B3ED6D6F-C40A-4099-8371-C7C904FE0498}" type="slidenum">
              <a:rPr lang="en-US" sz="1000" b="1">
                <a:latin typeface="Calibri" pitchFamily="34" charset="0"/>
              </a:rPr>
              <a:pPr eaLnBrk="0" fontAlgn="auto" hangingPunct="0">
                <a:spcBef>
                  <a:spcPts val="0"/>
                </a:spcBef>
                <a:spcAft>
                  <a:spcPts val="0"/>
                </a:spcAft>
                <a:tabLst>
                  <a:tab pos="8877300" algn="r"/>
                </a:tabLst>
                <a:defRPr/>
              </a:pPr>
              <a:t>‹N°›</a:t>
            </a:fld>
            <a:endParaRPr lang="en-US" sz="1000" b="1" dirty="0">
              <a:latin typeface="Calibri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3680" y="1142984"/>
            <a:ext cx="8780319" cy="5357850"/>
          </a:xfrm>
        </p:spPr>
        <p:txBody>
          <a:bodyPr/>
          <a:lstStyle>
            <a:lvl1pPr>
              <a:buClr>
                <a:srgbClr val="FFC000"/>
              </a:buClr>
              <a:buFont typeface="Wingdings" pitchFamily="2" charset="2"/>
              <a:buChar char="v"/>
              <a:defRPr sz="2400" b="1"/>
            </a:lvl1pPr>
            <a:lvl2pPr marL="612000" indent="-252000">
              <a:buClr>
                <a:srgbClr val="FFC000"/>
              </a:buClr>
              <a:buFont typeface="Arial" pitchFamily="34" charset="0"/>
              <a:buChar char="•"/>
              <a:defRPr sz="2000" b="0"/>
            </a:lvl2pPr>
            <a:lvl3pPr>
              <a:buClr>
                <a:srgbClr val="FFC000"/>
              </a:buClr>
              <a:buFont typeface="Arial" pitchFamily="34" charset="0"/>
              <a:buChar char="•"/>
              <a:defRPr sz="18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1"/>
            <a:r>
              <a:rPr lang="fr-FR" dirty="0" smtClean="0"/>
              <a:t>Troisième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3681" y="81805"/>
            <a:ext cx="8229600" cy="714372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46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03273" y="2603501"/>
            <a:ext cx="8413773" cy="9350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19057" y="3643375"/>
            <a:ext cx="8167743" cy="2305022"/>
          </a:xfrm>
        </p:spPr>
        <p:txBody>
          <a:bodyPr/>
          <a:lstStyle>
            <a:lvl1pPr>
              <a:buClr>
                <a:srgbClr val="F7AC00"/>
              </a:buClr>
              <a:defRPr sz="2400"/>
            </a:lvl1pPr>
            <a:lvl2pPr>
              <a:buClr>
                <a:srgbClr val="F7AC00"/>
              </a:buCl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66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371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133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413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151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685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000"/>
            <a:ext cx="8751545" cy="584200"/>
          </a:xfrm>
        </p:spPr>
        <p:txBody>
          <a:bodyPr/>
          <a:lstStyle>
            <a:lvl1pPr>
              <a:buNone/>
              <a:defRPr sz="32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37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03273" y="2132856"/>
            <a:ext cx="8413773" cy="717487"/>
          </a:xfrm>
        </p:spPr>
        <p:txBody>
          <a:bodyPr/>
          <a:lstStyle>
            <a:lvl1pPr>
              <a:defRPr sz="3200" b="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19057" y="2924944"/>
            <a:ext cx="8167743" cy="3600400"/>
          </a:xfrm>
        </p:spPr>
        <p:txBody>
          <a:bodyPr/>
          <a:lstStyle>
            <a:lvl1pPr>
              <a:buClr>
                <a:srgbClr val="F7AC00"/>
              </a:buClr>
              <a:defRPr sz="2400"/>
            </a:lvl1pPr>
            <a:lvl2pPr>
              <a:buClr>
                <a:srgbClr val="F7AC00"/>
              </a:buCl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539552" y="2852936"/>
            <a:ext cx="81369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7AC00"/>
              </a:buClr>
              <a:defRPr/>
            </a:lvl1pPr>
            <a:lvl2pPr>
              <a:buClr>
                <a:srgbClr val="F7AC00"/>
              </a:buClr>
              <a:defRPr/>
            </a:lvl2pPr>
            <a:lvl3pPr marL="1263600" indent="0">
              <a:defRPr i="0" baseline="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862"/>
            <a:ext cx="8751545" cy="584200"/>
          </a:xfrm>
        </p:spPr>
        <p:txBody>
          <a:bodyPr/>
          <a:lstStyle>
            <a:lvl1pPr>
              <a:buNone/>
              <a:defRPr sz="30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13"/>
          <p:cNvSpPr>
            <a:spLocks noGrp="1"/>
          </p:cNvSpPr>
          <p:nvPr>
            <p:ph type="body" sz="quarter" idx="10"/>
          </p:nvPr>
        </p:nvSpPr>
        <p:spPr>
          <a:xfrm>
            <a:off x="238527" y="630862"/>
            <a:ext cx="8751545" cy="584200"/>
          </a:xfrm>
        </p:spPr>
        <p:txBody>
          <a:bodyPr/>
          <a:lstStyle>
            <a:lvl1pPr>
              <a:buNone/>
              <a:defRPr sz="3000">
                <a:solidFill>
                  <a:srgbClr val="F7AC00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50000">
              <a:schemeClr val="tx1">
                <a:lumMod val="85000"/>
                <a:lumOff val="1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420813"/>
            <a:ext cx="8459788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258763"/>
            <a:ext cx="87741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blackWhite">
          <a:xfrm>
            <a:off x="935596" y="6554613"/>
            <a:ext cx="46085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tabLst>
                <a:tab pos="8877300" algn="r"/>
              </a:tabLst>
              <a:defRPr/>
            </a:pPr>
            <a:r>
              <a:rPr lang="en-US" sz="1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Copyright © </a:t>
            </a:r>
            <a:r>
              <a:rPr lang="en-US" sz="1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2014 </a:t>
            </a:r>
            <a:r>
              <a:rPr lang="en-US" sz="1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TEMIS - All Rights Reserved - Slide </a:t>
            </a:r>
            <a:fld id="{18C1A67F-F6BE-4979-A292-1ADE71945ADF}" type="slidenum">
              <a:rPr lang="en-US" sz="1000" b="1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pPr eaLnBrk="0" hangingPunct="0">
                <a:tabLst>
                  <a:tab pos="8877300" algn="r"/>
                </a:tabLst>
                <a:defRPr/>
              </a:pPr>
              <a:t>‹N°›</a:t>
            </a:fld>
            <a:endParaRPr lang="en-US" sz="1000" b="1" dirty="0">
              <a:solidFill>
                <a:schemeClr val="bg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" y="6569747"/>
            <a:ext cx="772825" cy="2076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50" r:id="rId5"/>
    <p:sldLayoutId id="2147484551" r:id="rId6"/>
    <p:sldLayoutId id="2147484552" r:id="rId7"/>
    <p:sldLayoutId id="2147484567" r:id="rId8"/>
    <p:sldLayoutId id="2147484553" r:id="rId9"/>
    <p:sldLayoutId id="2147484554" r:id="rId10"/>
    <p:sldLayoutId id="2147484555" r:id="rId11"/>
    <p:sldLayoutId id="2147484556" r:id="rId12"/>
    <p:sldLayoutId id="2147484557" r:id="rId13"/>
    <p:sldLayoutId id="2147484558" r:id="rId14"/>
    <p:sldLayoutId id="2147484568" r:id="rId15"/>
    <p:sldLayoutId id="2147484569" r:id="rId16"/>
    <p:sldLayoutId id="2147484570" r:id="rId17"/>
    <p:sldLayoutId id="2147484571" r:id="rId18"/>
    <p:sldLayoutId id="2147484572" r:id="rId19"/>
    <p:sldLayoutId id="2147484573" r:id="rId20"/>
    <p:sldLayoutId id="2147484574" r:id="rId21"/>
    <p:sldLayoutId id="2147484575" r:id="rId22"/>
    <p:sldLayoutId id="2147484576" r:id="rId23"/>
    <p:sldLayoutId id="2147484577" r:id="rId24"/>
    <p:sldLayoutId id="2147484578" r:id="rId25"/>
    <p:sldLayoutId id="2147484579" r:id="rId26"/>
    <p:sldLayoutId id="2147484580" r:id="rId27"/>
    <p:sldLayoutId id="2147484581" r:id="rId28"/>
    <p:sldLayoutId id="2147484582" r:id="rId29"/>
    <p:sldLayoutId id="2147484583" r:id="rId30"/>
    <p:sldLayoutId id="2147484584" r:id="rId31"/>
    <p:sldLayoutId id="2147484585" r:id="rId32"/>
    <p:sldLayoutId id="2147484586" r:id="rId33"/>
    <p:sldLayoutId id="2147484587" r:id="rId34"/>
    <p:sldLayoutId id="2147484588" r:id="rId35"/>
    <p:sldLayoutId id="2147484589" r:id="rId3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63538" indent="-363538" algn="l" rtl="0" eaLnBrk="0" fontAlgn="base" hangingPunct="0">
        <a:spcBef>
          <a:spcPct val="25000"/>
        </a:spcBef>
        <a:spcAft>
          <a:spcPct val="10000"/>
        </a:spcAft>
        <a:buClr>
          <a:srgbClr val="F7AC00"/>
        </a:buClr>
        <a:buSzPct val="90000"/>
        <a:buFont typeface="Wingdings" pitchFamily="2" charset="2"/>
        <a:buChar char="v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812800" indent="-269875" algn="l" rtl="0" eaLnBrk="0" fontAlgn="base" hangingPunct="0">
        <a:spcBef>
          <a:spcPct val="10000"/>
        </a:spcBef>
        <a:spcAft>
          <a:spcPct val="5000"/>
        </a:spcAft>
        <a:buClr>
          <a:srgbClr val="F7AC00"/>
        </a:buClr>
        <a:buChar char="•"/>
        <a:defRPr sz="2200">
          <a:solidFill>
            <a:srgbClr val="969696"/>
          </a:solidFill>
          <a:latin typeface="+mn-lt"/>
        </a:defRPr>
      </a:lvl2pPr>
      <a:lvl3pPr marL="1855788" indent="-593725" algn="l" rtl="0" eaLnBrk="0" fontAlgn="base" hangingPunct="0">
        <a:spcBef>
          <a:spcPct val="20000"/>
        </a:spcBef>
        <a:spcAft>
          <a:spcPct val="0"/>
        </a:spcAft>
        <a:defRPr i="1">
          <a:solidFill>
            <a:srgbClr val="FF9900"/>
          </a:solidFill>
          <a:latin typeface="Tahoma" pitchFamily="34" charset="0"/>
        </a:defRPr>
      </a:lvl3pPr>
      <a:lvl4pPr marL="2144713" indent="-79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609850" indent="-7810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30670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35242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9814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44386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FDA15D4D-75FF-40F5-83E6-5C6D4D221FA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slide" Target="slide21.xml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10.xml"/><Relationship Id="rId7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hyperlink" Target="../../../../../../../Desktop/AAnalytics-temis.mp4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ous-titre 5"/>
          <p:cNvSpPr>
            <a:spLocks noGrp="1"/>
          </p:cNvSpPr>
          <p:nvPr>
            <p:ph type="subTitle" idx="1"/>
          </p:nvPr>
        </p:nvSpPr>
        <p:spPr>
          <a:xfrm>
            <a:off x="525463" y="5018088"/>
            <a:ext cx="8367712" cy="13684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noProof="0" dirty="0" smtClean="0"/>
              <a:t>Charles Huot &amp; Stefan </a:t>
            </a:r>
            <a:r>
              <a:rPr lang="en-US" noProof="0" dirty="0" err="1" smtClean="0"/>
              <a:t>Geissler</a:t>
            </a:r>
            <a:endParaRPr lang="en-US" noProof="0" dirty="0" smtClean="0"/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 dirty="0" smtClean="0"/>
              <a:t>Institute for Bulgarian Language, Bulgarian Academy of Sciences</a:t>
            </a:r>
            <a:endParaRPr lang="en-US" noProof="0" dirty="0" smtClean="0"/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Sophia</a:t>
            </a:r>
            <a:r>
              <a:rPr lang="en-US" noProof="0" dirty="0" smtClean="0"/>
              <a:t> March 5</a:t>
            </a:r>
            <a:r>
              <a:rPr lang="en-US" baseline="30000" noProof="0" dirty="0" smtClean="0"/>
              <a:t>th</a:t>
            </a:r>
            <a:r>
              <a:rPr lang="en-US" noProof="0" dirty="0" smtClean="0"/>
              <a:t>, 2014</a:t>
            </a:r>
          </a:p>
        </p:txBody>
      </p:sp>
      <p:sp>
        <p:nvSpPr>
          <p:cNvPr id="51203" name="Titre 4"/>
          <p:cNvSpPr>
            <a:spLocks noGrp="1"/>
          </p:cNvSpPr>
          <p:nvPr>
            <p:ph type="ctrTitle"/>
          </p:nvPr>
        </p:nvSpPr>
        <p:spPr>
          <a:xfrm>
            <a:off x="503238" y="2603500"/>
            <a:ext cx="8857294" cy="935038"/>
          </a:xfrm>
        </p:spPr>
        <p:txBody>
          <a:bodyPr/>
          <a:lstStyle/>
          <a:p>
            <a:r>
              <a:rPr lang="en-US" sz="3600" dirty="0" smtClean="0"/>
              <a:t>Semantic content enrichment and techniques for extraction of relevant relation (part 2)</a:t>
            </a:r>
            <a:endParaRPr lang="en-US" sz="3600" noProof="0" dirty="0" smtClean="0"/>
          </a:p>
        </p:txBody>
      </p:sp>
      <p:sp>
        <p:nvSpPr>
          <p:cNvPr id="51204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519113" y="3564880"/>
            <a:ext cx="8215312" cy="1088256"/>
          </a:xfrm>
        </p:spPr>
        <p:txBody>
          <a:bodyPr/>
          <a:lstStyle/>
          <a:p>
            <a:r>
              <a:rPr lang="fr-FR" dirty="0" err="1"/>
              <a:t>Presentation</a:t>
            </a:r>
            <a:r>
              <a:rPr lang="fr-FR" dirty="0"/>
              <a:t> of </a:t>
            </a:r>
            <a:r>
              <a:rPr lang="fr-FR" dirty="0" err="1"/>
              <a:t>several</a:t>
            </a:r>
            <a:r>
              <a:rPr lang="fr-FR" dirty="0"/>
              <a:t> uses-cases,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smtClean="0"/>
              <a:t>to the </a:t>
            </a:r>
            <a:r>
              <a:rPr lang="fr-FR" dirty="0" err="1"/>
              <a:t>Big</a:t>
            </a:r>
            <a:r>
              <a:rPr lang="fr-FR" dirty="0"/>
              <a:t> Data and </a:t>
            </a:r>
            <a:r>
              <a:rPr lang="fr-FR" dirty="0" smtClean="0"/>
              <a:t>NLP </a:t>
            </a:r>
            <a:r>
              <a:rPr lang="fr-FR" dirty="0" err="1"/>
              <a:t>community</a:t>
            </a:r>
            <a:endParaRPr lang="en-US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176" y="1304952"/>
            <a:ext cx="922996" cy="74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821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6627" name="Picture 2" descr="http://www.defense.gouv.fr/var/dicod/storage/images/base-de-medias/images/defense/le-very-large-telescope-vlt-implante-au-chili-utilise-la-technologie-duale-de-l-optique-adaptative.-credit-eso/341172-1-fre-FR/le-very-large-telescope-vlt-implante-au-chili-utilise-la-technologie-duale-de-l-optique-adaptative.-credit-e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6532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788988"/>
            <a:ext cx="29876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ZoneTexte 4"/>
          <p:cNvSpPr txBox="1">
            <a:spLocks noChangeArrowheads="1"/>
          </p:cNvSpPr>
          <p:nvPr/>
        </p:nvSpPr>
        <p:spPr bwMode="auto">
          <a:xfrm>
            <a:off x="6521450" y="1439863"/>
            <a:ext cx="2151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err="1" smtClean="0">
                <a:latin typeface="Freestyle Script" pitchFamily="66" charset="0"/>
              </a:rPr>
              <a:t>Collecting</a:t>
            </a:r>
            <a:r>
              <a:rPr lang="fr-FR" sz="2800" dirty="0" smtClean="0">
                <a:latin typeface="Freestyle Script" pitchFamily="66" charset="0"/>
              </a:rPr>
              <a:t> data </a:t>
            </a:r>
            <a:r>
              <a:rPr lang="fr-FR" sz="2800" dirty="0" err="1" smtClean="0">
                <a:latin typeface="Freestyle Script" pitchFamily="66" charset="0"/>
              </a:rPr>
              <a:t>from</a:t>
            </a:r>
            <a:r>
              <a:rPr lang="fr-FR" sz="2800" dirty="0" smtClean="0">
                <a:latin typeface="Freestyle Script" pitchFamily="66" charset="0"/>
              </a:rPr>
              <a:t> the </a:t>
            </a:r>
            <a:r>
              <a:rPr lang="fr-FR" sz="2800" dirty="0" err="1" smtClean="0">
                <a:latin typeface="Freestyle Script" pitchFamily="66" charset="0"/>
              </a:rPr>
              <a:t>Universe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563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908050"/>
            <a:ext cx="7345363" cy="55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itre 4"/>
          <p:cNvSpPr txBox="1">
            <a:spLocks/>
          </p:cNvSpPr>
          <p:nvPr/>
        </p:nvSpPr>
        <p:spPr bwMode="auto">
          <a:xfrm>
            <a:off x="2726135" y="0"/>
            <a:ext cx="3691731" cy="79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4000" dirty="0" smtClean="0">
                <a:latin typeface="Arial" pitchFamily="34" charset="0"/>
                <a:ea typeface="Microsoft Yi Baiti" pitchFamily="66" charset="0"/>
                <a:cs typeface="Arial" pitchFamily="34" charset="0"/>
              </a:rPr>
              <a:t>Génome</a:t>
            </a:r>
            <a:endParaRPr lang="fr-FR" sz="4000" dirty="0">
              <a:latin typeface="Arial" pitchFamily="34" charset="0"/>
              <a:ea typeface="Microsoft Yi Baiti" pitchFamily="66" charset="0"/>
              <a:cs typeface="Arial" pitchFamily="34" charset="0"/>
            </a:endParaRPr>
          </a:p>
        </p:txBody>
      </p:sp>
      <p:pic>
        <p:nvPicPr>
          <p:cNvPr id="27652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788988"/>
            <a:ext cx="29876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ZoneTexte 4"/>
          <p:cNvSpPr txBox="1">
            <a:spLocks noChangeArrowheads="1"/>
          </p:cNvSpPr>
          <p:nvPr/>
        </p:nvSpPr>
        <p:spPr bwMode="auto">
          <a:xfrm>
            <a:off x="6521450" y="1439863"/>
            <a:ext cx="2151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err="1" smtClean="0">
                <a:latin typeface="Freestyle Script" pitchFamily="66" charset="0"/>
              </a:rPr>
              <a:t>Decoded</a:t>
            </a:r>
            <a:r>
              <a:rPr lang="fr-FR" sz="2800" dirty="0" smtClean="0">
                <a:latin typeface="Freestyle Script" pitchFamily="66" charset="0"/>
              </a:rPr>
              <a:t> </a:t>
            </a:r>
            <a:r>
              <a:rPr lang="fr-FR" sz="2800" dirty="0" err="1" smtClean="0">
                <a:latin typeface="Freestyle Script" pitchFamily="66" charset="0"/>
              </a:rPr>
              <a:t>Genome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63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788988"/>
            <a:ext cx="29876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ZoneTexte 4"/>
          <p:cNvSpPr txBox="1">
            <a:spLocks noChangeArrowheads="1"/>
          </p:cNvSpPr>
          <p:nvPr/>
        </p:nvSpPr>
        <p:spPr bwMode="auto">
          <a:xfrm>
            <a:off x="6300788" y="1439863"/>
            <a:ext cx="2151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err="1" smtClean="0">
                <a:latin typeface="Freestyle Script" pitchFamily="66" charset="0"/>
              </a:rPr>
              <a:t>Crowd</a:t>
            </a:r>
            <a:r>
              <a:rPr lang="fr-FR" sz="2800" dirty="0" smtClean="0">
                <a:latin typeface="Freestyle Script" pitchFamily="66" charset="0"/>
              </a:rPr>
              <a:t> </a:t>
            </a:r>
            <a:r>
              <a:rPr lang="fr-FR" sz="2800" dirty="0" err="1" smtClean="0">
                <a:latin typeface="Freestyle Script" pitchFamily="66" charset="0"/>
              </a:rPr>
              <a:t>Sourcing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2700"/>
            <a:ext cx="9126538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788988"/>
            <a:ext cx="29876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ZoneTexte 3"/>
          <p:cNvSpPr txBox="1">
            <a:spLocks noChangeArrowheads="1"/>
          </p:cNvSpPr>
          <p:nvPr/>
        </p:nvSpPr>
        <p:spPr bwMode="auto">
          <a:xfrm>
            <a:off x="6524625" y="981075"/>
            <a:ext cx="21510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smtClean="0">
                <a:latin typeface="Freestyle Script" pitchFamily="66" charset="0"/>
              </a:rPr>
              <a:t>Play, </a:t>
            </a:r>
            <a:r>
              <a:rPr lang="fr-FR" sz="2800" dirty="0" err="1" smtClean="0">
                <a:latin typeface="Freestyle Script" pitchFamily="66" charset="0"/>
              </a:rPr>
              <a:t>Buy</a:t>
            </a:r>
            <a:r>
              <a:rPr lang="fr-FR" sz="2800" dirty="0" smtClean="0">
                <a:latin typeface="Freestyle Script" pitchFamily="66" charset="0"/>
              </a:rPr>
              <a:t>, </a:t>
            </a:r>
            <a:r>
              <a:rPr lang="fr-FR" sz="2800" dirty="0" err="1" smtClean="0">
                <a:latin typeface="Freestyle Script" pitchFamily="66" charset="0"/>
              </a:rPr>
              <a:t>communicates</a:t>
            </a:r>
            <a:r>
              <a:rPr lang="fr-FR" sz="2800" dirty="0" smtClean="0">
                <a:latin typeface="Freestyle Script" pitchFamily="66" charset="0"/>
              </a:rPr>
              <a:t> and </a:t>
            </a:r>
            <a:r>
              <a:rPr lang="fr-FR" sz="2800" dirty="0" err="1" smtClean="0">
                <a:latin typeface="Freestyle Script" pitchFamily="66" charset="0"/>
              </a:rPr>
              <a:t>leave</a:t>
            </a:r>
            <a:r>
              <a:rPr lang="fr-FR" sz="2800" dirty="0" smtClean="0">
                <a:latin typeface="Freestyle Script" pitchFamily="66" charset="0"/>
              </a:rPr>
              <a:t> </a:t>
            </a:r>
            <a:r>
              <a:rPr lang="fr-FR" sz="2800" dirty="0" err="1" smtClean="0">
                <a:latin typeface="Freestyle Script" pitchFamily="66" charset="0"/>
              </a:rPr>
              <a:t>numerical</a:t>
            </a:r>
            <a:r>
              <a:rPr lang="fr-FR" sz="2800" dirty="0" smtClean="0">
                <a:latin typeface="Freestyle Script" pitchFamily="66" charset="0"/>
              </a:rPr>
              <a:t> data in all places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8743" r="2296" b="6544"/>
          <a:stretch>
            <a:fillRect/>
          </a:stretch>
        </p:blipFill>
        <p:spPr bwMode="auto">
          <a:xfrm>
            <a:off x="1908175" y="115888"/>
            <a:ext cx="5543550" cy="665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36613"/>
            <a:ext cx="29876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ZoneTexte 3"/>
          <p:cNvSpPr txBox="1">
            <a:spLocks noChangeArrowheads="1"/>
          </p:cNvSpPr>
          <p:nvPr/>
        </p:nvSpPr>
        <p:spPr bwMode="auto">
          <a:xfrm>
            <a:off x="6597650" y="1395413"/>
            <a:ext cx="2151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smtClean="0">
                <a:latin typeface="Freestyle Script" pitchFamily="66" charset="0"/>
              </a:rPr>
              <a:t>Talk about </a:t>
            </a:r>
            <a:r>
              <a:rPr lang="fr-FR" sz="2800" dirty="0" err="1" smtClean="0">
                <a:latin typeface="Freestyle Script" pitchFamily="66" charset="0"/>
              </a:rPr>
              <a:t>ourselves</a:t>
            </a:r>
            <a:r>
              <a:rPr lang="fr-FR" sz="2800" dirty="0" smtClean="0">
                <a:latin typeface="Freestyle Script" pitchFamily="66" charset="0"/>
              </a:rPr>
              <a:t> and </a:t>
            </a:r>
            <a:r>
              <a:rPr lang="fr-FR" sz="2800" dirty="0" err="1" smtClean="0">
                <a:latin typeface="Freestyle Script" pitchFamily="66" charset="0"/>
              </a:rPr>
              <a:t>others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43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d:FDA15D4D-75FF-40F5-83E6-5C6D4D221FA4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770572"/>
            <a:ext cx="4680520" cy="5724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Size </a:t>
            </a:r>
            <a:r>
              <a:rPr lang="fr-FR" sz="3200" dirty="0" err="1" smtClean="0"/>
              <a:t>Matter</a:t>
            </a:r>
            <a:r>
              <a:rPr lang="fr-FR" sz="3200" dirty="0" smtClean="0"/>
              <a:t>, but </a:t>
            </a:r>
            <a:r>
              <a:rPr lang="fr-FR" sz="3200" dirty="0" err="1" smtClean="0"/>
              <a:t>it’s</a:t>
            </a:r>
            <a:r>
              <a:rPr lang="fr-FR" sz="3200" dirty="0" smtClean="0"/>
              <a:t> not the </a:t>
            </a:r>
            <a:r>
              <a:rPr lang="fr-FR" sz="3200" dirty="0" err="1" smtClean="0"/>
              <a:t>only</a:t>
            </a:r>
            <a:r>
              <a:rPr lang="fr-FR" sz="3200" dirty="0" smtClean="0"/>
              <a:t> </a:t>
            </a:r>
            <a:r>
              <a:rPr lang="fr-FR" sz="3200" dirty="0" err="1" smtClean="0"/>
              <a:t>criteria</a:t>
            </a:r>
            <a:r>
              <a:rPr lang="fr-FR" sz="3200" dirty="0" smtClean="0"/>
              <a:t> !</a:t>
            </a:r>
            <a:endParaRPr lang="fr-FR" sz="32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5004048" y="2060848"/>
            <a:ext cx="4139952" cy="3276364"/>
          </a:xfrm>
        </p:spPr>
        <p:txBody>
          <a:bodyPr/>
          <a:lstStyle/>
          <a:p>
            <a:r>
              <a:rPr lang="en-US" sz="2400" dirty="0" smtClean="0"/>
              <a:t>1 Tone of electronic equipment</a:t>
            </a:r>
          </a:p>
          <a:p>
            <a:endParaRPr lang="en-US" sz="2400" dirty="0"/>
          </a:p>
          <a:p>
            <a:r>
              <a:rPr lang="en-US" sz="2400" dirty="0" smtClean="0"/>
              <a:t>The largest Hard Drive</a:t>
            </a:r>
          </a:p>
          <a:p>
            <a:endParaRPr lang="en-US" sz="2400" dirty="0"/>
          </a:p>
          <a:p>
            <a:r>
              <a:rPr lang="en-US" sz="2400" dirty="0" smtClean="0"/>
              <a:t>Of the IBM latest </a:t>
            </a:r>
            <a:r>
              <a:rPr lang="en-US" sz="2400" dirty="0"/>
              <a:t>generation </a:t>
            </a:r>
            <a:r>
              <a:rPr lang="en-US" sz="2400" dirty="0" smtClean="0"/>
              <a:t>computer, the “305 RAMAC” in 1956, with 5Mo capacity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5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184944" y="116632"/>
            <a:ext cx="8774113" cy="509587"/>
          </a:xfrm>
        </p:spPr>
        <p:txBody>
          <a:bodyPr/>
          <a:lstStyle/>
          <a:p>
            <a:r>
              <a:rPr lang="fr-FR" sz="3200" dirty="0" smtClean="0">
                <a:latin typeface="Georgia" pitchFamily="18" charset="0"/>
              </a:rPr>
              <a:t>More applications to manage</a:t>
            </a:r>
            <a:endParaRPr lang="fr-FR" sz="3200" dirty="0">
              <a:latin typeface="Georgia" pitchFamily="18" charset="0"/>
            </a:endParaRPr>
          </a:p>
        </p:txBody>
      </p:sp>
      <p:sp>
        <p:nvSpPr>
          <p:cNvPr id="394251" name="Text Box 11"/>
          <p:cNvSpPr txBox="1">
            <a:spLocks noChangeArrowheads="1"/>
          </p:cNvSpPr>
          <p:nvPr/>
        </p:nvSpPr>
        <p:spPr bwMode="auto">
          <a:xfrm rot="-5400000">
            <a:off x="-1228552" y="3276992"/>
            <a:ext cx="2953321" cy="553998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i="1" dirty="0">
                <a:solidFill>
                  <a:srgbClr val="FF9900"/>
                </a:solidFill>
                <a:latin typeface="Georgia" pitchFamily="18" charset="0"/>
              </a:rPr>
              <a:t>Number &amp; complexity of </a:t>
            </a:r>
          </a:p>
          <a:p>
            <a:pPr algn="ctr"/>
            <a:r>
              <a:rPr lang="en-US" sz="1500" b="1" i="1" dirty="0">
                <a:solidFill>
                  <a:srgbClr val="FF9900"/>
                </a:solidFill>
                <a:latin typeface="Georgia" pitchFamily="18" charset="0"/>
              </a:rPr>
              <a:t>technologies/data sources</a:t>
            </a:r>
          </a:p>
        </p:txBody>
      </p:sp>
      <p:sp>
        <p:nvSpPr>
          <p:cNvPr id="394253" name="Text Box 13"/>
          <p:cNvSpPr txBox="1">
            <a:spLocks noChangeArrowheads="1"/>
          </p:cNvSpPr>
          <p:nvPr/>
        </p:nvSpPr>
        <p:spPr bwMode="auto">
          <a:xfrm>
            <a:off x="3732369" y="5990925"/>
            <a:ext cx="2017440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500" b="1" i="1" dirty="0">
                <a:solidFill>
                  <a:srgbClr val="FF9900"/>
                </a:solidFill>
              </a:rPr>
              <a:t>Time Frame</a:t>
            </a:r>
          </a:p>
        </p:txBody>
      </p:sp>
      <p:sp>
        <p:nvSpPr>
          <p:cNvPr id="394255" name="Oval 15"/>
          <p:cNvSpPr>
            <a:spLocks noChangeArrowheads="1"/>
          </p:cNvSpPr>
          <p:nvPr/>
        </p:nvSpPr>
        <p:spPr bwMode="auto">
          <a:xfrm>
            <a:off x="7706544" y="5374683"/>
            <a:ext cx="1295400" cy="4572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eCommerce</a:t>
            </a:r>
          </a:p>
        </p:txBody>
      </p:sp>
      <p:sp>
        <p:nvSpPr>
          <p:cNvPr id="394277" name="Line 37"/>
          <p:cNvSpPr>
            <a:spLocks noChangeShapeType="1"/>
          </p:cNvSpPr>
          <p:nvPr/>
        </p:nvSpPr>
        <p:spPr bwMode="auto">
          <a:xfrm>
            <a:off x="8915400" y="838200"/>
            <a:ext cx="0" cy="510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568211" y="4753508"/>
            <a:ext cx="8460000" cy="11979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4247" name="Rectangle 7"/>
          <p:cNvSpPr>
            <a:spLocks noChangeArrowheads="1"/>
          </p:cNvSpPr>
          <p:nvPr/>
        </p:nvSpPr>
        <p:spPr bwMode="auto">
          <a:xfrm>
            <a:off x="568211" y="2839572"/>
            <a:ext cx="8460000" cy="1905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4249" name="Rectangle 9"/>
          <p:cNvSpPr>
            <a:spLocks noChangeArrowheads="1"/>
          </p:cNvSpPr>
          <p:nvPr/>
        </p:nvSpPr>
        <p:spPr bwMode="auto">
          <a:xfrm>
            <a:off x="563224" y="1176467"/>
            <a:ext cx="8460000" cy="164360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b="1" i="1" dirty="0"/>
          </a:p>
        </p:txBody>
      </p:sp>
      <p:sp>
        <p:nvSpPr>
          <p:cNvPr id="394254" name="Oval 14"/>
          <p:cNvSpPr>
            <a:spLocks noChangeArrowheads="1"/>
          </p:cNvSpPr>
          <p:nvPr/>
        </p:nvSpPr>
        <p:spPr bwMode="auto">
          <a:xfrm>
            <a:off x="4125144" y="5298483"/>
            <a:ext cx="1295400" cy="4572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Smarter </a:t>
            </a:r>
          </a:p>
          <a:p>
            <a:pPr algn="ctr"/>
            <a:r>
              <a:rPr lang="en-US" sz="1400" b="1" dirty="0" smtClean="0"/>
              <a:t>Planet</a:t>
            </a:r>
            <a:endParaRPr lang="en-US" sz="1400" b="1" dirty="0"/>
          </a:p>
        </p:txBody>
      </p:sp>
      <p:sp>
        <p:nvSpPr>
          <p:cNvPr id="394256" name="Oval 16"/>
          <p:cNvSpPr>
            <a:spLocks noChangeArrowheads="1"/>
          </p:cNvSpPr>
          <p:nvPr/>
        </p:nvSpPr>
        <p:spPr bwMode="auto">
          <a:xfrm>
            <a:off x="6868344" y="3241083"/>
            <a:ext cx="1676400" cy="5334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eDiscovery</a:t>
            </a:r>
            <a:endParaRPr lang="en-US" sz="1400" b="1" dirty="0"/>
          </a:p>
        </p:txBody>
      </p:sp>
      <p:sp>
        <p:nvSpPr>
          <p:cNvPr id="394259" name="Oval 19"/>
          <p:cNvSpPr>
            <a:spLocks noChangeArrowheads="1"/>
          </p:cNvSpPr>
          <p:nvPr/>
        </p:nvSpPr>
        <p:spPr bwMode="auto">
          <a:xfrm>
            <a:off x="5877745" y="1909824"/>
            <a:ext cx="1752600" cy="5334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Decision support</a:t>
            </a:r>
          </a:p>
        </p:txBody>
      </p:sp>
      <p:sp>
        <p:nvSpPr>
          <p:cNvPr id="394261" name="Oval 21"/>
          <p:cNvSpPr>
            <a:spLocks noChangeArrowheads="1"/>
          </p:cNvSpPr>
          <p:nvPr/>
        </p:nvSpPr>
        <p:spPr bwMode="auto">
          <a:xfrm>
            <a:off x="4125144" y="4612683"/>
            <a:ext cx="1295400" cy="3810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Alerting</a:t>
            </a:r>
          </a:p>
        </p:txBody>
      </p:sp>
      <p:sp>
        <p:nvSpPr>
          <p:cNvPr id="394263" name="Oval 23"/>
          <p:cNvSpPr>
            <a:spLocks noChangeArrowheads="1"/>
          </p:cNvSpPr>
          <p:nvPr/>
        </p:nvSpPr>
        <p:spPr bwMode="auto">
          <a:xfrm>
            <a:off x="6040339" y="1286777"/>
            <a:ext cx="1371600" cy="4572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Watson</a:t>
            </a:r>
            <a:endParaRPr lang="en-US" sz="1400" b="1" dirty="0"/>
          </a:p>
        </p:txBody>
      </p:sp>
      <p:sp>
        <p:nvSpPr>
          <p:cNvPr id="394267" name="Text Box 27"/>
          <p:cNvSpPr txBox="1">
            <a:spLocks noChangeArrowheads="1"/>
          </p:cNvSpPr>
          <p:nvPr/>
        </p:nvSpPr>
        <p:spPr bwMode="auto">
          <a:xfrm>
            <a:off x="609512" y="1836688"/>
            <a:ext cx="1066318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b="1" i="1" dirty="0" smtClean="0">
                <a:solidFill>
                  <a:schemeClr val="bg1"/>
                </a:solidFill>
              </a:rPr>
              <a:t>Predictions</a:t>
            </a:r>
            <a:endParaRPr lang="en-US" sz="1500" b="1" i="1" dirty="0">
              <a:solidFill>
                <a:schemeClr val="bg1"/>
              </a:solidFill>
            </a:endParaRPr>
          </a:p>
        </p:txBody>
      </p:sp>
      <p:sp>
        <p:nvSpPr>
          <p:cNvPr id="394268" name="Text Box 28"/>
          <p:cNvSpPr txBox="1">
            <a:spLocks noChangeArrowheads="1"/>
          </p:cNvSpPr>
          <p:nvPr/>
        </p:nvSpPr>
        <p:spPr bwMode="auto">
          <a:xfrm>
            <a:off x="1116724" y="5998620"/>
            <a:ext cx="784702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b="1" i="1" dirty="0" smtClean="0">
                <a:solidFill>
                  <a:srgbClr val="FF9900"/>
                </a:solidFill>
              </a:rPr>
              <a:t>Historic</a:t>
            </a:r>
            <a:endParaRPr lang="en-US" sz="1500" b="1" i="1" dirty="0">
              <a:solidFill>
                <a:srgbClr val="FF9900"/>
              </a:solidFill>
            </a:endParaRPr>
          </a:p>
        </p:txBody>
      </p:sp>
      <p:sp>
        <p:nvSpPr>
          <p:cNvPr id="394270" name="Text Box 30"/>
          <p:cNvSpPr txBox="1">
            <a:spLocks noChangeArrowheads="1"/>
          </p:cNvSpPr>
          <p:nvPr/>
        </p:nvSpPr>
        <p:spPr bwMode="auto">
          <a:xfrm>
            <a:off x="609512" y="3541061"/>
            <a:ext cx="121578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b="1" i="1" dirty="0" smtClean="0">
                <a:solidFill>
                  <a:schemeClr val="bg1"/>
                </a:solidFill>
              </a:rPr>
              <a:t>Relationship </a:t>
            </a:r>
          </a:p>
          <a:p>
            <a:r>
              <a:rPr lang="en-US" sz="1500" b="1" i="1" dirty="0" smtClean="0">
                <a:solidFill>
                  <a:schemeClr val="bg1"/>
                </a:solidFill>
              </a:rPr>
              <a:t>Detection</a:t>
            </a:r>
            <a:endParaRPr lang="en-US" sz="1500" b="1" i="1" dirty="0">
              <a:solidFill>
                <a:schemeClr val="bg1"/>
              </a:solidFill>
            </a:endParaRPr>
          </a:p>
        </p:txBody>
      </p:sp>
      <p:sp>
        <p:nvSpPr>
          <p:cNvPr id="394271" name="Text Box 31"/>
          <p:cNvSpPr txBox="1">
            <a:spLocks noChangeArrowheads="1"/>
          </p:cNvSpPr>
          <p:nvPr/>
        </p:nvSpPr>
        <p:spPr bwMode="auto">
          <a:xfrm>
            <a:off x="609512" y="5205885"/>
            <a:ext cx="95430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b="1" i="1" dirty="0" smtClean="0">
                <a:solidFill>
                  <a:schemeClr val="bg1"/>
                </a:solidFill>
              </a:rPr>
              <a:t>Pattern</a:t>
            </a:r>
          </a:p>
          <a:p>
            <a:r>
              <a:rPr lang="en-US" sz="1500" b="1" i="1" dirty="0" smtClean="0">
                <a:solidFill>
                  <a:schemeClr val="bg1"/>
                </a:solidFill>
              </a:rPr>
              <a:t>Detection</a:t>
            </a:r>
            <a:endParaRPr lang="en-US" sz="1500" b="1" i="1" dirty="0">
              <a:solidFill>
                <a:schemeClr val="bg1"/>
              </a:solidFill>
            </a:endParaRPr>
          </a:p>
        </p:txBody>
      </p:sp>
      <p:sp>
        <p:nvSpPr>
          <p:cNvPr id="394274" name="Oval 34"/>
          <p:cNvSpPr>
            <a:spLocks noChangeArrowheads="1"/>
          </p:cNvSpPr>
          <p:nvPr/>
        </p:nvSpPr>
        <p:spPr bwMode="auto">
          <a:xfrm>
            <a:off x="1381944" y="3926883"/>
            <a:ext cx="1676400" cy="7620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Find </a:t>
            </a:r>
            <a:r>
              <a:rPr lang="en-US" sz="1400" b="1" dirty="0" smtClean="0"/>
              <a:t> influencers</a:t>
            </a:r>
            <a:endParaRPr lang="en-US" sz="1400" b="1" dirty="0"/>
          </a:p>
        </p:txBody>
      </p:sp>
      <p:sp>
        <p:nvSpPr>
          <p:cNvPr id="394279" name="Oval 39"/>
          <p:cNvSpPr>
            <a:spLocks noChangeArrowheads="1"/>
          </p:cNvSpPr>
          <p:nvPr/>
        </p:nvSpPr>
        <p:spPr bwMode="auto">
          <a:xfrm>
            <a:off x="3134544" y="3698283"/>
            <a:ext cx="1295400" cy="4572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1400" b="1" dirty="0"/>
              <a:t>Brand </a:t>
            </a:r>
          </a:p>
          <a:p>
            <a:pPr algn="ctr">
              <a:lnSpc>
                <a:spcPct val="80000"/>
              </a:lnSpc>
            </a:pPr>
            <a:r>
              <a:rPr lang="en-US" sz="1400" b="1" dirty="0"/>
              <a:t>management</a:t>
            </a:r>
          </a:p>
        </p:txBody>
      </p:sp>
      <p:sp>
        <p:nvSpPr>
          <p:cNvPr id="394283" name="Oval 22"/>
          <p:cNvSpPr>
            <a:spLocks noChangeArrowheads="1"/>
          </p:cNvSpPr>
          <p:nvPr/>
        </p:nvSpPr>
        <p:spPr bwMode="auto">
          <a:xfrm>
            <a:off x="7409519" y="2505523"/>
            <a:ext cx="1613705" cy="715701"/>
          </a:xfrm>
          <a:prstGeom prst="ellipse">
            <a:avLst/>
          </a:prstGeom>
          <a:solidFill>
            <a:schemeClr val="tx1">
              <a:alpha val="10196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>
                <a:ea typeface="MS PGothic" pitchFamily="34" charset="-128"/>
              </a:rPr>
              <a:t>Climate Modeling </a:t>
            </a:r>
          </a:p>
          <a:p>
            <a:pPr algn="ctr"/>
            <a:r>
              <a:rPr lang="en-US" sz="1400" b="1" dirty="0" smtClean="0">
                <a:ea typeface="MS PGothic" pitchFamily="34" charset="-128"/>
              </a:rPr>
              <a:t>And Prediction</a:t>
            </a:r>
            <a:endParaRPr lang="en-US" sz="1400" b="1" dirty="0">
              <a:ea typeface="MS PGothic" pitchFamily="34" charset="-128"/>
            </a:endParaRPr>
          </a:p>
        </p:txBody>
      </p:sp>
      <p:sp>
        <p:nvSpPr>
          <p:cNvPr id="394284" name="Oval 37"/>
          <p:cNvSpPr>
            <a:spLocks noChangeArrowheads="1"/>
          </p:cNvSpPr>
          <p:nvPr/>
        </p:nvSpPr>
        <p:spPr bwMode="auto">
          <a:xfrm>
            <a:off x="4357603" y="1714189"/>
            <a:ext cx="1634924" cy="828555"/>
          </a:xfrm>
          <a:prstGeom prst="ellipse">
            <a:avLst/>
          </a:prstGeom>
          <a:solidFill>
            <a:schemeClr val="tx1">
              <a:alpha val="10196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>
                <a:ea typeface="MS PGothic" pitchFamily="34" charset="-128"/>
              </a:rPr>
              <a:t>Investment Trend </a:t>
            </a:r>
          </a:p>
          <a:p>
            <a:pPr algn="ctr"/>
            <a:r>
              <a:rPr lang="en-US" sz="1400" b="1" dirty="0" smtClean="0">
                <a:ea typeface="MS PGothic" pitchFamily="34" charset="-128"/>
              </a:rPr>
              <a:t>Detection</a:t>
            </a:r>
            <a:endParaRPr lang="en-US" sz="1400" b="1" dirty="0">
              <a:ea typeface="MS PGothic" pitchFamily="34" charset="-128"/>
            </a:endParaRPr>
          </a:p>
        </p:txBody>
      </p:sp>
      <p:sp>
        <p:nvSpPr>
          <p:cNvPr id="394285" name="Oval 40"/>
          <p:cNvSpPr>
            <a:spLocks noChangeArrowheads="1"/>
          </p:cNvSpPr>
          <p:nvPr/>
        </p:nvSpPr>
        <p:spPr bwMode="auto">
          <a:xfrm>
            <a:off x="4240891" y="3476435"/>
            <a:ext cx="1295400" cy="457200"/>
          </a:xfrm>
          <a:prstGeom prst="ellipse">
            <a:avLst/>
          </a:prstGeom>
          <a:solidFill>
            <a:schemeClr val="tx1">
              <a:alpha val="10196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ea typeface="MS PGothic" pitchFamily="34" charset="-128"/>
              </a:rPr>
              <a:t>Reputation</a:t>
            </a:r>
          </a:p>
          <a:p>
            <a:pPr algn="ctr">
              <a:lnSpc>
                <a:spcPct val="80000"/>
              </a:lnSpc>
            </a:pPr>
            <a:r>
              <a:rPr lang="en-US" sz="1400" b="1" dirty="0">
                <a:ea typeface="MS PGothic" pitchFamily="34" charset="-128"/>
              </a:rPr>
              <a:t>management</a:t>
            </a:r>
          </a:p>
        </p:txBody>
      </p:sp>
      <p:sp>
        <p:nvSpPr>
          <p:cNvPr id="394286" name="Oval 53"/>
          <p:cNvSpPr>
            <a:spLocks noChangeArrowheads="1"/>
          </p:cNvSpPr>
          <p:nvPr/>
        </p:nvSpPr>
        <p:spPr bwMode="auto">
          <a:xfrm>
            <a:off x="4048944" y="2936283"/>
            <a:ext cx="1676400" cy="533400"/>
          </a:xfrm>
          <a:prstGeom prst="ellipse">
            <a:avLst/>
          </a:prstGeom>
          <a:solidFill>
            <a:schemeClr val="tx1">
              <a:alpha val="10196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>
                <a:ea typeface="MS PGothic" pitchFamily="34" charset="-128"/>
              </a:rPr>
              <a:t>Voice of Customer</a:t>
            </a:r>
          </a:p>
        </p:txBody>
      </p:sp>
      <p:sp>
        <p:nvSpPr>
          <p:cNvPr id="394287" name="Oval 52"/>
          <p:cNvSpPr>
            <a:spLocks noChangeArrowheads="1"/>
          </p:cNvSpPr>
          <p:nvPr/>
        </p:nvSpPr>
        <p:spPr bwMode="auto">
          <a:xfrm>
            <a:off x="7344308" y="1793680"/>
            <a:ext cx="1498922" cy="630820"/>
          </a:xfrm>
          <a:prstGeom prst="ellipse">
            <a:avLst/>
          </a:prstGeom>
          <a:solidFill>
            <a:schemeClr val="tx1">
              <a:alpha val="10196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>
                <a:ea typeface="MS PGothic" pitchFamily="34" charset="-128"/>
              </a:rPr>
              <a:t>Gov’t Intelligence</a:t>
            </a:r>
          </a:p>
          <a:p>
            <a:pPr algn="ctr"/>
            <a:r>
              <a:rPr lang="en-US" sz="1400" b="1" dirty="0">
                <a:ea typeface="MS PGothic" pitchFamily="34" charset="-128"/>
              </a:rPr>
              <a:t>Apps</a:t>
            </a:r>
          </a:p>
        </p:txBody>
      </p:sp>
      <p:sp>
        <p:nvSpPr>
          <p:cNvPr id="394290" name="Oval 50"/>
          <p:cNvSpPr>
            <a:spLocks noChangeArrowheads="1"/>
          </p:cNvSpPr>
          <p:nvPr/>
        </p:nvSpPr>
        <p:spPr bwMode="auto">
          <a:xfrm>
            <a:off x="1610544" y="5222283"/>
            <a:ext cx="1295400" cy="4572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Log Analysis</a:t>
            </a:r>
            <a:endParaRPr lang="en-US" sz="1400" b="1" dirty="0"/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7580752" y="5998620"/>
            <a:ext cx="137864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b="1" i="1" dirty="0" smtClean="0">
                <a:solidFill>
                  <a:srgbClr val="FF9900"/>
                </a:solidFill>
              </a:rPr>
              <a:t>Future(Predict)</a:t>
            </a:r>
            <a:endParaRPr lang="en-US" sz="1500" b="1" i="1" dirty="0">
              <a:solidFill>
                <a:srgbClr val="FF9900"/>
              </a:solidFill>
            </a:endParaRPr>
          </a:p>
        </p:txBody>
      </p:sp>
      <p:sp>
        <p:nvSpPr>
          <p:cNvPr id="68" name="Oval 23"/>
          <p:cNvSpPr>
            <a:spLocks noChangeArrowheads="1"/>
          </p:cNvSpPr>
          <p:nvPr/>
        </p:nvSpPr>
        <p:spPr bwMode="auto">
          <a:xfrm>
            <a:off x="2930058" y="4980180"/>
            <a:ext cx="1371600" cy="4572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Ad targeting</a:t>
            </a:r>
            <a:endParaRPr lang="en-US" sz="1400" b="1" dirty="0"/>
          </a:p>
        </p:txBody>
      </p:sp>
      <p:sp>
        <p:nvSpPr>
          <p:cNvPr id="69" name="Oval 23"/>
          <p:cNvSpPr>
            <a:spLocks noChangeArrowheads="1"/>
          </p:cNvSpPr>
          <p:nvPr/>
        </p:nvSpPr>
        <p:spPr bwMode="auto">
          <a:xfrm>
            <a:off x="6411144" y="5374683"/>
            <a:ext cx="1371600" cy="457200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Churn detection</a:t>
            </a:r>
            <a:endParaRPr lang="en-US" sz="1400" b="1" dirty="0"/>
          </a:p>
        </p:txBody>
      </p:sp>
      <p:sp>
        <p:nvSpPr>
          <p:cNvPr id="70" name="Oval 23"/>
          <p:cNvSpPr>
            <a:spLocks noChangeArrowheads="1"/>
          </p:cNvSpPr>
          <p:nvPr/>
        </p:nvSpPr>
        <p:spPr bwMode="auto">
          <a:xfrm>
            <a:off x="6182544" y="3850683"/>
            <a:ext cx="1371600" cy="606706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Find drug </a:t>
            </a:r>
          </a:p>
          <a:p>
            <a:pPr algn="ctr"/>
            <a:r>
              <a:rPr lang="en-US" sz="1400" b="1" dirty="0" smtClean="0"/>
              <a:t>interactions</a:t>
            </a:r>
            <a:endParaRPr lang="en-US" sz="1400" b="1" dirty="0"/>
          </a:p>
        </p:txBody>
      </p:sp>
      <p:sp>
        <p:nvSpPr>
          <p:cNvPr id="71" name="Oval 23"/>
          <p:cNvSpPr>
            <a:spLocks noChangeArrowheads="1"/>
          </p:cNvSpPr>
          <p:nvPr/>
        </p:nvSpPr>
        <p:spPr bwMode="auto">
          <a:xfrm>
            <a:off x="2870256" y="2181998"/>
            <a:ext cx="1371600" cy="562337"/>
          </a:xfrm>
          <a:prstGeom prst="ellipse">
            <a:avLst/>
          </a:prstGeom>
          <a:solidFill>
            <a:schemeClr val="tx1">
              <a:alpha val="10001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 smtClean="0"/>
              <a:t>Fraud </a:t>
            </a:r>
          </a:p>
          <a:p>
            <a:pPr algn="ctr"/>
            <a:r>
              <a:rPr lang="en-US" sz="1400" b="1" dirty="0" smtClean="0"/>
              <a:t>Detection</a:t>
            </a:r>
            <a:endParaRPr lang="en-US" sz="1400" b="1" dirty="0"/>
          </a:p>
        </p:txBody>
      </p:sp>
      <p:sp>
        <p:nvSpPr>
          <p:cNvPr id="42" name="Up Arrow 41"/>
          <p:cNvSpPr/>
          <p:nvPr/>
        </p:nvSpPr>
        <p:spPr>
          <a:xfrm>
            <a:off x="73190" y="975030"/>
            <a:ext cx="349836" cy="953945"/>
          </a:xfrm>
          <a:prstGeom prst="up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Up Arrow 42"/>
          <p:cNvSpPr/>
          <p:nvPr/>
        </p:nvSpPr>
        <p:spPr>
          <a:xfrm>
            <a:off x="75820" y="5189861"/>
            <a:ext cx="344576" cy="1030208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Up Arrow 43"/>
          <p:cNvSpPr/>
          <p:nvPr/>
        </p:nvSpPr>
        <p:spPr>
          <a:xfrm rot="5400000">
            <a:off x="2641980" y="5683230"/>
            <a:ext cx="349836" cy="953945"/>
          </a:xfrm>
          <a:prstGeom prst="up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Up Arrow 44"/>
          <p:cNvSpPr/>
          <p:nvPr/>
        </p:nvSpPr>
        <p:spPr>
          <a:xfrm rot="5400000">
            <a:off x="6490363" y="5683230"/>
            <a:ext cx="349836" cy="953945"/>
          </a:xfrm>
          <a:prstGeom prst="up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09679" y="6375838"/>
            <a:ext cx="673257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accent1">
                    <a:lumMod val="10000"/>
                  </a:schemeClr>
                </a:solidFill>
              </a:rPr>
              <a:t>Source: IDC, Big Data and the information advantage</a:t>
            </a:r>
          </a:p>
          <a:p>
            <a:pPr algn="r"/>
            <a:r>
              <a:rPr lang="en-US" sz="1200" i="1" dirty="0" smtClean="0">
                <a:solidFill>
                  <a:schemeClr val="accent1">
                    <a:lumMod val="10000"/>
                  </a:schemeClr>
                </a:solidFill>
              </a:rPr>
              <a:t>Sue Feldman</a:t>
            </a:r>
            <a:endParaRPr lang="en-US" sz="1200" i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94276" name="Text Box 36"/>
          <p:cNvSpPr txBox="1">
            <a:spLocks noChangeArrowheads="1"/>
          </p:cNvSpPr>
          <p:nvPr/>
        </p:nvSpPr>
        <p:spPr bwMode="auto">
          <a:xfrm>
            <a:off x="461030" y="3079500"/>
            <a:ext cx="229902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b="1" i="1" dirty="0">
                <a:solidFill>
                  <a:schemeClr val="accent3"/>
                </a:solidFill>
              </a:rPr>
              <a:t>Sentiment extraction</a:t>
            </a:r>
          </a:p>
        </p:txBody>
      </p:sp>
    </p:spTree>
    <p:extLst>
      <p:ext uri="{BB962C8B-B14F-4D97-AF65-F5344CB8AC3E}">
        <p14:creationId xmlns:p14="http://schemas.microsoft.com/office/powerpoint/2010/main" val="4530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Solution d’analyse des verbatim clients</a:t>
            </a:r>
            <a:endParaRPr lang="fr-FR" sz="3600" dirty="0"/>
          </a:p>
        </p:txBody>
      </p:sp>
      <p:grpSp>
        <p:nvGrpSpPr>
          <p:cNvPr id="1032" name="Group 1031"/>
          <p:cNvGrpSpPr/>
          <p:nvPr/>
        </p:nvGrpSpPr>
        <p:grpSpPr>
          <a:xfrm>
            <a:off x="2627784" y="2833191"/>
            <a:ext cx="3528392" cy="1959202"/>
            <a:chOff x="2627784" y="2987482"/>
            <a:chExt cx="3528392" cy="1959202"/>
          </a:xfrm>
        </p:grpSpPr>
        <p:grpSp>
          <p:nvGrpSpPr>
            <p:cNvPr id="1031" name="Group 1030"/>
            <p:cNvGrpSpPr/>
            <p:nvPr/>
          </p:nvGrpSpPr>
          <p:grpSpPr>
            <a:xfrm>
              <a:off x="5148064" y="3457750"/>
              <a:ext cx="903141" cy="904893"/>
              <a:chOff x="5364088" y="3568223"/>
              <a:chExt cx="903141" cy="904893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5724128" y="3568223"/>
                <a:ext cx="543101" cy="688869"/>
                <a:chOff x="4535996" y="6073749"/>
                <a:chExt cx="543101" cy="688869"/>
              </a:xfrm>
            </p:grpSpPr>
            <p:grpSp>
              <p:nvGrpSpPr>
                <p:cNvPr id="163" name="Groupe 172"/>
                <p:cNvGrpSpPr>
                  <a:grpSpLocks/>
                </p:cNvGrpSpPr>
                <p:nvPr/>
              </p:nvGrpSpPr>
              <p:grpSpPr bwMode="auto">
                <a:xfrm>
                  <a:off x="4535996" y="6073749"/>
                  <a:ext cx="543101" cy="688869"/>
                  <a:chOff x="4256289" y="3552202"/>
                  <a:chExt cx="542967" cy="688970"/>
                </a:xfrm>
              </p:grpSpPr>
              <p:grpSp>
                <p:nvGrpSpPr>
                  <p:cNvPr id="167" name="Groupe 169"/>
                  <p:cNvGrpSpPr>
                    <a:grpSpLocks/>
                  </p:cNvGrpSpPr>
                  <p:nvPr/>
                </p:nvGrpSpPr>
                <p:grpSpPr bwMode="auto">
                  <a:xfrm>
                    <a:off x="4256289" y="3552202"/>
                    <a:ext cx="542967" cy="688970"/>
                    <a:chOff x="4258385" y="3557027"/>
                    <a:chExt cx="542967" cy="688970"/>
                  </a:xfrm>
                </p:grpSpPr>
                <p:grpSp>
                  <p:nvGrpSpPr>
                    <p:cNvPr id="169" name="Groupe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58385" y="3557027"/>
                      <a:ext cx="542967" cy="688970"/>
                      <a:chOff x="4779395" y="3240168"/>
                      <a:chExt cx="542967" cy="688970"/>
                    </a:xfrm>
                  </p:grpSpPr>
                  <p:sp>
                    <p:nvSpPr>
                      <p:cNvPr id="172" name="Forme libre 125"/>
                      <p:cNvSpPr/>
                      <p:nvPr/>
                    </p:nvSpPr>
                    <p:spPr bwMode="auto">
                      <a:xfrm>
                        <a:off x="4779395" y="3240168"/>
                        <a:ext cx="542967" cy="688970"/>
                      </a:xfrm>
                      <a:custGeom>
                        <a:avLst/>
                        <a:gdLst>
                          <a:gd name="connsiteX0" fmla="*/ 0 w 481009"/>
                          <a:gd name="connsiteY0" fmla="*/ 0 h 688971"/>
                          <a:gd name="connsiteX1" fmla="*/ 481009 w 481009"/>
                          <a:gd name="connsiteY1" fmla="*/ 0 h 688971"/>
                          <a:gd name="connsiteX2" fmla="*/ 481009 w 481009"/>
                          <a:gd name="connsiteY2" fmla="*/ 688971 h 688971"/>
                          <a:gd name="connsiteX3" fmla="*/ 0 w 481009"/>
                          <a:gd name="connsiteY3" fmla="*/ 688971 h 688971"/>
                          <a:gd name="connsiteX4" fmla="*/ 0 w 481009"/>
                          <a:gd name="connsiteY4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81009 w 481009"/>
                          <a:gd name="connsiteY3" fmla="*/ 688971 h 688971"/>
                          <a:gd name="connsiteX4" fmla="*/ 0 w 481009"/>
                          <a:gd name="connsiteY4" fmla="*/ 688971 h 688971"/>
                          <a:gd name="connsiteX5" fmla="*/ 0 w 481009"/>
                          <a:gd name="connsiteY5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81009 w 481009"/>
                          <a:gd name="connsiteY4" fmla="*/ 688971 h 688971"/>
                          <a:gd name="connsiteX5" fmla="*/ 0 w 481009"/>
                          <a:gd name="connsiteY5" fmla="*/ 688971 h 688971"/>
                          <a:gd name="connsiteX6" fmla="*/ 0 w 481009"/>
                          <a:gd name="connsiteY6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9301 w 481009"/>
                          <a:gd name="connsiteY4" fmla="*/ 352624 h 688971"/>
                          <a:gd name="connsiteX5" fmla="*/ 481009 w 481009"/>
                          <a:gd name="connsiteY5" fmla="*/ 688971 h 688971"/>
                          <a:gd name="connsiteX6" fmla="*/ 0 w 481009"/>
                          <a:gd name="connsiteY6" fmla="*/ 688971 h 688971"/>
                          <a:gd name="connsiteX7" fmla="*/ 0 w 481009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6920 w 481009"/>
                          <a:gd name="connsiteY4" fmla="*/ 281186 h 688971"/>
                          <a:gd name="connsiteX5" fmla="*/ 479301 w 481009"/>
                          <a:gd name="connsiteY5" fmla="*/ 352624 h 688971"/>
                          <a:gd name="connsiteX6" fmla="*/ 481009 w 481009"/>
                          <a:gd name="connsiteY6" fmla="*/ 688971 h 688971"/>
                          <a:gd name="connsiteX7" fmla="*/ 0 w 481009"/>
                          <a:gd name="connsiteY7" fmla="*/ 688971 h 688971"/>
                          <a:gd name="connsiteX8" fmla="*/ 0 w 481009"/>
                          <a:gd name="connsiteY8" fmla="*/ 0 h 688971"/>
                          <a:gd name="connsiteX0" fmla="*/ 0 w 540060"/>
                          <a:gd name="connsiteY0" fmla="*/ 0 h 688971"/>
                          <a:gd name="connsiteX1" fmla="*/ 267370 w 540060"/>
                          <a:gd name="connsiteY1" fmla="*/ 199 h 688971"/>
                          <a:gd name="connsiteX2" fmla="*/ 481009 w 540060"/>
                          <a:gd name="connsiteY2" fmla="*/ 0 h 688971"/>
                          <a:gd name="connsiteX3" fmla="*/ 479301 w 540060"/>
                          <a:gd name="connsiteY3" fmla="*/ 104974 h 688971"/>
                          <a:gd name="connsiteX4" fmla="*/ 540060 w 540060"/>
                          <a:gd name="connsiteY4" fmla="*/ 288032 h 688971"/>
                          <a:gd name="connsiteX5" fmla="*/ 479301 w 540060"/>
                          <a:gd name="connsiteY5" fmla="*/ 352624 h 688971"/>
                          <a:gd name="connsiteX6" fmla="*/ 481009 w 540060"/>
                          <a:gd name="connsiteY6" fmla="*/ 688971 h 688971"/>
                          <a:gd name="connsiteX7" fmla="*/ 0 w 540060"/>
                          <a:gd name="connsiteY7" fmla="*/ 688971 h 688971"/>
                          <a:gd name="connsiteX8" fmla="*/ 0 w 540060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488825 w 550186"/>
                          <a:gd name="connsiteY3" fmla="*/ 74017 h 688971"/>
                          <a:gd name="connsiteX4" fmla="*/ 540059 w 550186"/>
                          <a:gd name="connsiteY4" fmla="*/ 108012 h 688971"/>
                          <a:gd name="connsiteX5" fmla="*/ 540060 w 550186"/>
                          <a:gd name="connsiteY5" fmla="*/ 288032 h 688971"/>
                          <a:gd name="connsiteX6" fmla="*/ 479301 w 550186"/>
                          <a:gd name="connsiteY6" fmla="*/ 352624 h 688971"/>
                          <a:gd name="connsiteX7" fmla="*/ 481009 w 550186"/>
                          <a:gd name="connsiteY7" fmla="*/ 688971 h 688971"/>
                          <a:gd name="connsiteX8" fmla="*/ 0 w 550186"/>
                          <a:gd name="connsiteY8" fmla="*/ 688971 h 688971"/>
                          <a:gd name="connsiteX9" fmla="*/ 0 w 550186"/>
                          <a:gd name="connsiteY9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46577"/>
                          <a:gd name="connsiteY0" fmla="*/ 0 h 688971"/>
                          <a:gd name="connsiteX1" fmla="*/ 267370 w 546577"/>
                          <a:gd name="connsiteY1" fmla="*/ 199 h 688971"/>
                          <a:gd name="connsiteX2" fmla="*/ 481009 w 546577"/>
                          <a:gd name="connsiteY2" fmla="*/ 0 h 688971"/>
                          <a:gd name="connsiteX3" fmla="*/ 540059 w 546577"/>
                          <a:gd name="connsiteY3" fmla="*/ 108012 h 688971"/>
                          <a:gd name="connsiteX4" fmla="*/ 540060 w 546577"/>
                          <a:gd name="connsiteY4" fmla="*/ 288032 h 688971"/>
                          <a:gd name="connsiteX5" fmla="*/ 479301 w 546577"/>
                          <a:gd name="connsiteY5" fmla="*/ 352624 h 688971"/>
                          <a:gd name="connsiteX6" fmla="*/ 481009 w 546577"/>
                          <a:gd name="connsiteY6" fmla="*/ 688971 h 688971"/>
                          <a:gd name="connsiteX7" fmla="*/ 0 w 546577"/>
                          <a:gd name="connsiteY7" fmla="*/ 688971 h 688971"/>
                          <a:gd name="connsiteX8" fmla="*/ 0 w 546577"/>
                          <a:gd name="connsiteY8" fmla="*/ 0 h 688971"/>
                          <a:gd name="connsiteX0" fmla="*/ 0 w 542968"/>
                          <a:gd name="connsiteY0" fmla="*/ 0 h 688971"/>
                          <a:gd name="connsiteX1" fmla="*/ 267370 w 542968"/>
                          <a:gd name="connsiteY1" fmla="*/ 199 h 688971"/>
                          <a:gd name="connsiteX2" fmla="*/ 481009 w 542968"/>
                          <a:gd name="connsiteY2" fmla="*/ 0 h 688971"/>
                          <a:gd name="connsiteX3" fmla="*/ 540059 w 542968"/>
                          <a:gd name="connsiteY3" fmla="*/ 108012 h 688971"/>
                          <a:gd name="connsiteX4" fmla="*/ 540060 w 542968"/>
                          <a:gd name="connsiteY4" fmla="*/ 288032 h 688971"/>
                          <a:gd name="connsiteX5" fmla="*/ 479301 w 542968"/>
                          <a:gd name="connsiteY5" fmla="*/ 352624 h 688971"/>
                          <a:gd name="connsiteX6" fmla="*/ 481009 w 542968"/>
                          <a:gd name="connsiteY6" fmla="*/ 688971 h 688971"/>
                          <a:gd name="connsiteX7" fmla="*/ 0 w 542968"/>
                          <a:gd name="connsiteY7" fmla="*/ 688971 h 688971"/>
                          <a:gd name="connsiteX8" fmla="*/ 0 w 542968"/>
                          <a:gd name="connsiteY8" fmla="*/ 0 h 6889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2968" h="688971">
                            <a:moveTo>
                              <a:pt x="0" y="0"/>
                            </a:moveTo>
                            <a:lnTo>
                              <a:pt x="267370" y="199"/>
                            </a:lnTo>
                            <a:lnTo>
                              <a:pt x="481009" y="0"/>
                            </a:lnTo>
                            <a:cubicBezTo>
                              <a:pt x="477604" y="132182"/>
                              <a:pt x="469458" y="104879"/>
                              <a:pt x="540059" y="108012"/>
                            </a:cubicBezTo>
                            <a:cubicBezTo>
                              <a:pt x="540532" y="251565"/>
                              <a:pt x="542968" y="130223"/>
                              <a:pt x="540060" y="288032"/>
                            </a:cubicBezTo>
                            <a:cubicBezTo>
                              <a:pt x="473938" y="290714"/>
                              <a:pt x="476580" y="286099"/>
                              <a:pt x="479301" y="352624"/>
                            </a:cubicBezTo>
                            <a:cubicBezTo>
                              <a:pt x="480708" y="475754"/>
                              <a:pt x="478417" y="585115"/>
                              <a:pt x="481009" y="688971"/>
                            </a:cubicBezTo>
                            <a:lnTo>
                              <a:pt x="0" y="68897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>
                        <a:outerShdw blurRad="76200" dir="18900000" sy="23000" kx="-1200000" algn="bl" rotWithShape="0">
                          <a:prstClr val="black">
                            <a:alpha val="70000"/>
                          </a:prstClr>
                        </a:outerShdw>
                      </a:effectLst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en-US" dirty="0" smtClean="0"/>
                          <a:t> </a:t>
                        </a:r>
                        <a:endParaRPr lang="en-US" dirty="0"/>
                      </a:p>
                    </p:txBody>
                  </p:sp>
                  <p:cxnSp>
                    <p:nvCxnSpPr>
                      <p:cNvPr id="173" name="Connecteur droit 126"/>
                      <p:cNvCxnSpPr/>
                      <p:nvPr/>
                    </p:nvCxnSpPr>
                    <p:spPr bwMode="auto">
                      <a:xfrm>
                        <a:off x="4828986" y="331219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" name="Connecteur droit 127"/>
                      <p:cNvCxnSpPr/>
                      <p:nvPr/>
                    </p:nvCxnSpPr>
                    <p:spPr bwMode="auto">
                      <a:xfrm>
                        <a:off x="4828986" y="342803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" name="Connecteur droit 128"/>
                      <p:cNvCxnSpPr/>
                      <p:nvPr/>
                    </p:nvCxnSpPr>
                    <p:spPr bwMode="auto">
                      <a:xfrm>
                        <a:off x="4828986" y="34707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" name="Connecteur droit 129"/>
                      <p:cNvCxnSpPr/>
                      <p:nvPr/>
                    </p:nvCxnSpPr>
                    <p:spPr bwMode="auto">
                      <a:xfrm>
                        <a:off x="4828986" y="351948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7" name="Connecteur droit 130"/>
                      <p:cNvCxnSpPr/>
                      <p:nvPr/>
                    </p:nvCxnSpPr>
                    <p:spPr bwMode="auto">
                      <a:xfrm>
                        <a:off x="4828986" y="356826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" name="Connecteur droit 131"/>
                      <p:cNvCxnSpPr/>
                      <p:nvPr/>
                    </p:nvCxnSpPr>
                    <p:spPr bwMode="auto">
                      <a:xfrm>
                        <a:off x="4828986" y="361703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" name="Connecteur droit 132"/>
                      <p:cNvCxnSpPr/>
                      <p:nvPr/>
                    </p:nvCxnSpPr>
                    <p:spPr bwMode="auto">
                      <a:xfrm>
                        <a:off x="4828986" y="36658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" name="Connecteur droit 133"/>
                      <p:cNvCxnSpPr/>
                      <p:nvPr/>
                    </p:nvCxnSpPr>
                    <p:spPr bwMode="auto">
                      <a:xfrm>
                        <a:off x="4828986" y="371459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" name="Connecteur droit 134"/>
                      <p:cNvCxnSpPr/>
                      <p:nvPr/>
                    </p:nvCxnSpPr>
                    <p:spPr bwMode="auto">
                      <a:xfrm>
                        <a:off x="4828986" y="376336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" name="Connecteur droit 135"/>
                      <p:cNvCxnSpPr/>
                      <p:nvPr/>
                    </p:nvCxnSpPr>
                    <p:spPr bwMode="auto">
                      <a:xfrm>
                        <a:off x="4828986" y="381214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necteur droit 136"/>
                      <p:cNvCxnSpPr/>
                      <p:nvPr/>
                    </p:nvCxnSpPr>
                    <p:spPr bwMode="auto">
                      <a:xfrm>
                        <a:off x="4828986" y="386091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70" name="Connecteur droit 93"/>
                    <p:cNvCxnSpPr/>
                    <p:nvPr/>
                  </p:nvCxnSpPr>
                  <p:spPr>
                    <a:xfrm>
                      <a:off x="4424860" y="3971425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onnecteur droit 93"/>
                    <p:cNvCxnSpPr/>
                    <p:nvPr/>
                  </p:nvCxnSpPr>
                  <p:spPr>
                    <a:xfrm>
                      <a:off x="4374997" y="3610794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68" name="Connecteur droit 170"/>
                  <p:cNvCxnSpPr/>
                  <p:nvPr/>
                </p:nvCxnSpPr>
                <p:spPr>
                  <a:xfrm rot="4920000">
                    <a:off x="4700495" y="3741146"/>
                    <a:ext cx="73036" cy="15871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Connecteur droit 168"/>
                <p:cNvCxnSpPr>
                  <a:cxnSpLocks noChangeAspect="1"/>
                </p:cNvCxnSpPr>
                <p:nvPr/>
              </p:nvCxnSpPr>
              <p:spPr bwMode="auto">
                <a:xfrm>
                  <a:off x="4743788" y="6442061"/>
                  <a:ext cx="184150" cy="2698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71"/>
                <p:cNvCxnSpPr>
                  <a:cxnSpLocks noChangeAspect="1"/>
                </p:cNvCxnSpPr>
                <p:nvPr/>
              </p:nvCxnSpPr>
              <p:spPr bwMode="auto">
                <a:xfrm>
                  <a:off x="4646951" y="6570649"/>
                  <a:ext cx="112712" cy="17463"/>
                </a:xfrm>
                <a:prstGeom prst="line">
                  <a:avLst/>
                </a:prstGeom>
                <a:ln w="28575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72"/>
                <p:cNvCxnSpPr>
                  <a:cxnSpLocks noChangeAspect="1"/>
                </p:cNvCxnSpPr>
                <p:nvPr/>
              </p:nvCxnSpPr>
              <p:spPr bwMode="auto">
                <a:xfrm>
                  <a:off x="4789826" y="6303948"/>
                  <a:ext cx="112712" cy="15875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 139"/>
              <p:cNvGrpSpPr/>
              <p:nvPr/>
            </p:nvGrpSpPr>
            <p:grpSpPr>
              <a:xfrm>
                <a:off x="5604114" y="3640231"/>
                <a:ext cx="543101" cy="688869"/>
                <a:chOff x="4535996" y="6073749"/>
                <a:chExt cx="543101" cy="688869"/>
              </a:xfrm>
            </p:grpSpPr>
            <p:grpSp>
              <p:nvGrpSpPr>
                <p:cNvPr id="141" name="Groupe 172"/>
                <p:cNvGrpSpPr>
                  <a:grpSpLocks/>
                </p:cNvGrpSpPr>
                <p:nvPr/>
              </p:nvGrpSpPr>
              <p:grpSpPr bwMode="auto">
                <a:xfrm>
                  <a:off x="4535996" y="6073749"/>
                  <a:ext cx="543101" cy="688869"/>
                  <a:chOff x="4256289" y="3552202"/>
                  <a:chExt cx="542967" cy="688970"/>
                </a:xfrm>
              </p:grpSpPr>
              <p:grpSp>
                <p:nvGrpSpPr>
                  <p:cNvPr id="145" name="Groupe 169"/>
                  <p:cNvGrpSpPr>
                    <a:grpSpLocks/>
                  </p:cNvGrpSpPr>
                  <p:nvPr/>
                </p:nvGrpSpPr>
                <p:grpSpPr bwMode="auto">
                  <a:xfrm>
                    <a:off x="4256289" y="3552202"/>
                    <a:ext cx="542967" cy="688970"/>
                    <a:chOff x="4258385" y="3557027"/>
                    <a:chExt cx="542967" cy="688970"/>
                  </a:xfrm>
                </p:grpSpPr>
                <p:grpSp>
                  <p:nvGrpSpPr>
                    <p:cNvPr id="147" name="Groupe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58385" y="3557027"/>
                      <a:ext cx="542967" cy="688970"/>
                      <a:chOff x="4779395" y="3240168"/>
                      <a:chExt cx="542967" cy="688970"/>
                    </a:xfrm>
                  </p:grpSpPr>
                  <p:sp>
                    <p:nvSpPr>
                      <p:cNvPr id="150" name="Forme libre 125"/>
                      <p:cNvSpPr/>
                      <p:nvPr/>
                    </p:nvSpPr>
                    <p:spPr bwMode="auto">
                      <a:xfrm>
                        <a:off x="4779395" y="3240168"/>
                        <a:ext cx="542967" cy="688970"/>
                      </a:xfrm>
                      <a:custGeom>
                        <a:avLst/>
                        <a:gdLst>
                          <a:gd name="connsiteX0" fmla="*/ 0 w 481009"/>
                          <a:gd name="connsiteY0" fmla="*/ 0 h 688971"/>
                          <a:gd name="connsiteX1" fmla="*/ 481009 w 481009"/>
                          <a:gd name="connsiteY1" fmla="*/ 0 h 688971"/>
                          <a:gd name="connsiteX2" fmla="*/ 481009 w 481009"/>
                          <a:gd name="connsiteY2" fmla="*/ 688971 h 688971"/>
                          <a:gd name="connsiteX3" fmla="*/ 0 w 481009"/>
                          <a:gd name="connsiteY3" fmla="*/ 688971 h 688971"/>
                          <a:gd name="connsiteX4" fmla="*/ 0 w 481009"/>
                          <a:gd name="connsiteY4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81009 w 481009"/>
                          <a:gd name="connsiteY3" fmla="*/ 688971 h 688971"/>
                          <a:gd name="connsiteX4" fmla="*/ 0 w 481009"/>
                          <a:gd name="connsiteY4" fmla="*/ 688971 h 688971"/>
                          <a:gd name="connsiteX5" fmla="*/ 0 w 481009"/>
                          <a:gd name="connsiteY5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81009 w 481009"/>
                          <a:gd name="connsiteY4" fmla="*/ 688971 h 688971"/>
                          <a:gd name="connsiteX5" fmla="*/ 0 w 481009"/>
                          <a:gd name="connsiteY5" fmla="*/ 688971 h 688971"/>
                          <a:gd name="connsiteX6" fmla="*/ 0 w 481009"/>
                          <a:gd name="connsiteY6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9301 w 481009"/>
                          <a:gd name="connsiteY4" fmla="*/ 352624 h 688971"/>
                          <a:gd name="connsiteX5" fmla="*/ 481009 w 481009"/>
                          <a:gd name="connsiteY5" fmla="*/ 688971 h 688971"/>
                          <a:gd name="connsiteX6" fmla="*/ 0 w 481009"/>
                          <a:gd name="connsiteY6" fmla="*/ 688971 h 688971"/>
                          <a:gd name="connsiteX7" fmla="*/ 0 w 481009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6920 w 481009"/>
                          <a:gd name="connsiteY4" fmla="*/ 281186 h 688971"/>
                          <a:gd name="connsiteX5" fmla="*/ 479301 w 481009"/>
                          <a:gd name="connsiteY5" fmla="*/ 352624 h 688971"/>
                          <a:gd name="connsiteX6" fmla="*/ 481009 w 481009"/>
                          <a:gd name="connsiteY6" fmla="*/ 688971 h 688971"/>
                          <a:gd name="connsiteX7" fmla="*/ 0 w 481009"/>
                          <a:gd name="connsiteY7" fmla="*/ 688971 h 688971"/>
                          <a:gd name="connsiteX8" fmla="*/ 0 w 481009"/>
                          <a:gd name="connsiteY8" fmla="*/ 0 h 688971"/>
                          <a:gd name="connsiteX0" fmla="*/ 0 w 540060"/>
                          <a:gd name="connsiteY0" fmla="*/ 0 h 688971"/>
                          <a:gd name="connsiteX1" fmla="*/ 267370 w 540060"/>
                          <a:gd name="connsiteY1" fmla="*/ 199 h 688971"/>
                          <a:gd name="connsiteX2" fmla="*/ 481009 w 540060"/>
                          <a:gd name="connsiteY2" fmla="*/ 0 h 688971"/>
                          <a:gd name="connsiteX3" fmla="*/ 479301 w 540060"/>
                          <a:gd name="connsiteY3" fmla="*/ 104974 h 688971"/>
                          <a:gd name="connsiteX4" fmla="*/ 540060 w 540060"/>
                          <a:gd name="connsiteY4" fmla="*/ 288032 h 688971"/>
                          <a:gd name="connsiteX5" fmla="*/ 479301 w 540060"/>
                          <a:gd name="connsiteY5" fmla="*/ 352624 h 688971"/>
                          <a:gd name="connsiteX6" fmla="*/ 481009 w 540060"/>
                          <a:gd name="connsiteY6" fmla="*/ 688971 h 688971"/>
                          <a:gd name="connsiteX7" fmla="*/ 0 w 540060"/>
                          <a:gd name="connsiteY7" fmla="*/ 688971 h 688971"/>
                          <a:gd name="connsiteX8" fmla="*/ 0 w 540060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488825 w 550186"/>
                          <a:gd name="connsiteY3" fmla="*/ 74017 h 688971"/>
                          <a:gd name="connsiteX4" fmla="*/ 540059 w 550186"/>
                          <a:gd name="connsiteY4" fmla="*/ 108012 h 688971"/>
                          <a:gd name="connsiteX5" fmla="*/ 540060 w 550186"/>
                          <a:gd name="connsiteY5" fmla="*/ 288032 h 688971"/>
                          <a:gd name="connsiteX6" fmla="*/ 479301 w 550186"/>
                          <a:gd name="connsiteY6" fmla="*/ 352624 h 688971"/>
                          <a:gd name="connsiteX7" fmla="*/ 481009 w 550186"/>
                          <a:gd name="connsiteY7" fmla="*/ 688971 h 688971"/>
                          <a:gd name="connsiteX8" fmla="*/ 0 w 550186"/>
                          <a:gd name="connsiteY8" fmla="*/ 688971 h 688971"/>
                          <a:gd name="connsiteX9" fmla="*/ 0 w 550186"/>
                          <a:gd name="connsiteY9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46577"/>
                          <a:gd name="connsiteY0" fmla="*/ 0 h 688971"/>
                          <a:gd name="connsiteX1" fmla="*/ 267370 w 546577"/>
                          <a:gd name="connsiteY1" fmla="*/ 199 h 688971"/>
                          <a:gd name="connsiteX2" fmla="*/ 481009 w 546577"/>
                          <a:gd name="connsiteY2" fmla="*/ 0 h 688971"/>
                          <a:gd name="connsiteX3" fmla="*/ 540059 w 546577"/>
                          <a:gd name="connsiteY3" fmla="*/ 108012 h 688971"/>
                          <a:gd name="connsiteX4" fmla="*/ 540060 w 546577"/>
                          <a:gd name="connsiteY4" fmla="*/ 288032 h 688971"/>
                          <a:gd name="connsiteX5" fmla="*/ 479301 w 546577"/>
                          <a:gd name="connsiteY5" fmla="*/ 352624 h 688971"/>
                          <a:gd name="connsiteX6" fmla="*/ 481009 w 546577"/>
                          <a:gd name="connsiteY6" fmla="*/ 688971 h 688971"/>
                          <a:gd name="connsiteX7" fmla="*/ 0 w 546577"/>
                          <a:gd name="connsiteY7" fmla="*/ 688971 h 688971"/>
                          <a:gd name="connsiteX8" fmla="*/ 0 w 546577"/>
                          <a:gd name="connsiteY8" fmla="*/ 0 h 688971"/>
                          <a:gd name="connsiteX0" fmla="*/ 0 w 542968"/>
                          <a:gd name="connsiteY0" fmla="*/ 0 h 688971"/>
                          <a:gd name="connsiteX1" fmla="*/ 267370 w 542968"/>
                          <a:gd name="connsiteY1" fmla="*/ 199 h 688971"/>
                          <a:gd name="connsiteX2" fmla="*/ 481009 w 542968"/>
                          <a:gd name="connsiteY2" fmla="*/ 0 h 688971"/>
                          <a:gd name="connsiteX3" fmla="*/ 540059 w 542968"/>
                          <a:gd name="connsiteY3" fmla="*/ 108012 h 688971"/>
                          <a:gd name="connsiteX4" fmla="*/ 540060 w 542968"/>
                          <a:gd name="connsiteY4" fmla="*/ 288032 h 688971"/>
                          <a:gd name="connsiteX5" fmla="*/ 479301 w 542968"/>
                          <a:gd name="connsiteY5" fmla="*/ 352624 h 688971"/>
                          <a:gd name="connsiteX6" fmla="*/ 481009 w 542968"/>
                          <a:gd name="connsiteY6" fmla="*/ 688971 h 688971"/>
                          <a:gd name="connsiteX7" fmla="*/ 0 w 542968"/>
                          <a:gd name="connsiteY7" fmla="*/ 688971 h 688971"/>
                          <a:gd name="connsiteX8" fmla="*/ 0 w 542968"/>
                          <a:gd name="connsiteY8" fmla="*/ 0 h 6889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2968" h="688971">
                            <a:moveTo>
                              <a:pt x="0" y="0"/>
                            </a:moveTo>
                            <a:lnTo>
                              <a:pt x="267370" y="199"/>
                            </a:lnTo>
                            <a:lnTo>
                              <a:pt x="481009" y="0"/>
                            </a:lnTo>
                            <a:cubicBezTo>
                              <a:pt x="477604" y="132182"/>
                              <a:pt x="469458" y="104879"/>
                              <a:pt x="540059" y="108012"/>
                            </a:cubicBezTo>
                            <a:cubicBezTo>
                              <a:pt x="540532" y="251565"/>
                              <a:pt x="542968" y="130223"/>
                              <a:pt x="540060" y="288032"/>
                            </a:cubicBezTo>
                            <a:cubicBezTo>
                              <a:pt x="473938" y="290714"/>
                              <a:pt x="476580" y="286099"/>
                              <a:pt x="479301" y="352624"/>
                            </a:cubicBezTo>
                            <a:cubicBezTo>
                              <a:pt x="480708" y="475754"/>
                              <a:pt x="478417" y="585115"/>
                              <a:pt x="481009" y="688971"/>
                            </a:cubicBezTo>
                            <a:lnTo>
                              <a:pt x="0" y="68897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>
                        <a:outerShdw blurRad="76200" dir="18900000" sy="23000" kx="-1200000" algn="bl" rotWithShape="0">
                          <a:prstClr val="black">
                            <a:alpha val="70000"/>
                          </a:prstClr>
                        </a:outerShdw>
                      </a:effectLst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en-US" dirty="0" smtClean="0"/>
                          <a:t> </a:t>
                        </a:r>
                        <a:endParaRPr lang="en-US" dirty="0"/>
                      </a:p>
                    </p:txBody>
                  </p:sp>
                  <p:cxnSp>
                    <p:nvCxnSpPr>
                      <p:cNvPr id="151" name="Connecteur droit 126"/>
                      <p:cNvCxnSpPr/>
                      <p:nvPr/>
                    </p:nvCxnSpPr>
                    <p:spPr bwMode="auto">
                      <a:xfrm>
                        <a:off x="4828986" y="331219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Connecteur droit 127"/>
                      <p:cNvCxnSpPr/>
                      <p:nvPr/>
                    </p:nvCxnSpPr>
                    <p:spPr bwMode="auto">
                      <a:xfrm>
                        <a:off x="4828986" y="342803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Connecteur droit 128"/>
                      <p:cNvCxnSpPr/>
                      <p:nvPr/>
                    </p:nvCxnSpPr>
                    <p:spPr bwMode="auto">
                      <a:xfrm>
                        <a:off x="4828986" y="34707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Connecteur droit 129"/>
                      <p:cNvCxnSpPr/>
                      <p:nvPr/>
                    </p:nvCxnSpPr>
                    <p:spPr bwMode="auto">
                      <a:xfrm>
                        <a:off x="4828986" y="351948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Connecteur droit 130"/>
                      <p:cNvCxnSpPr/>
                      <p:nvPr/>
                    </p:nvCxnSpPr>
                    <p:spPr bwMode="auto">
                      <a:xfrm>
                        <a:off x="4828986" y="356826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Connecteur droit 131"/>
                      <p:cNvCxnSpPr/>
                      <p:nvPr/>
                    </p:nvCxnSpPr>
                    <p:spPr bwMode="auto">
                      <a:xfrm>
                        <a:off x="4828986" y="361703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necteur droit 132"/>
                      <p:cNvCxnSpPr/>
                      <p:nvPr/>
                    </p:nvCxnSpPr>
                    <p:spPr bwMode="auto">
                      <a:xfrm>
                        <a:off x="4828986" y="36658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necteur droit 133"/>
                      <p:cNvCxnSpPr/>
                      <p:nvPr/>
                    </p:nvCxnSpPr>
                    <p:spPr bwMode="auto">
                      <a:xfrm>
                        <a:off x="4828986" y="371459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" name="Connecteur droit 134"/>
                      <p:cNvCxnSpPr/>
                      <p:nvPr/>
                    </p:nvCxnSpPr>
                    <p:spPr bwMode="auto">
                      <a:xfrm>
                        <a:off x="4828986" y="376336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0" name="Connecteur droit 135"/>
                      <p:cNvCxnSpPr/>
                      <p:nvPr/>
                    </p:nvCxnSpPr>
                    <p:spPr bwMode="auto">
                      <a:xfrm>
                        <a:off x="4828986" y="381214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" name="Connecteur droit 136"/>
                      <p:cNvCxnSpPr/>
                      <p:nvPr/>
                    </p:nvCxnSpPr>
                    <p:spPr bwMode="auto">
                      <a:xfrm>
                        <a:off x="4828986" y="386091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48" name="Connecteur droit 93"/>
                    <p:cNvCxnSpPr/>
                    <p:nvPr/>
                  </p:nvCxnSpPr>
                  <p:spPr>
                    <a:xfrm>
                      <a:off x="4424860" y="3971425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onnecteur droit 93"/>
                    <p:cNvCxnSpPr/>
                    <p:nvPr/>
                  </p:nvCxnSpPr>
                  <p:spPr>
                    <a:xfrm>
                      <a:off x="4374997" y="3610794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6" name="Connecteur droit 170"/>
                  <p:cNvCxnSpPr/>
                  <p:nvPr/>
                </p:nvCxnSpPr>
                <p:spPr>
                  <a:xfrm rot="4920000">
                    <a:off x="4700495" y="3741146"/>
                    <a:ext cx="73036" cy="15871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2" name="Connecteur droit 168"/>
                <p:cNvCxnSpPr>
                  <a:cxnSpLocks noChangeAspect="1"/>
                </p:cNvCxnSpPr>
                <p:nvPr/>
              </p:nvCxnSpPr>
              <p:spPr bwMode="auto">
                <a:xfrm>
                  <a:off x="4743788" y="6442061"/>
                  <a:ext cx="184150" cy="2698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71"/>
                <p:cNvCxnSpPr>
                  <a:cxnSpLocks noChangeAspect="1"/>
                </p:cNvCxnSpPr>
                <p:nvPr/>
              </p:nvCxnSpPr>
              <p:spPr bwMode="auto">
                <a:xfrm>
                  <a:off x="4646951" y="6570649"/>
                  <a:ext cx="112712" cy="17463"/>
                </a:xfrm>
                <a:prstGeom prst="line">
                  <a:avLst/>
                </a:prstGeom>
                <a:ln w="28575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cteur droit 172"/>
                <p:cNvCxnSpPr>
                  <a:cxnSpLocks noChangeAspect="1"/>
                </p:cNvCxnSpPr>
                <p:nvPr/>
              </p:nvCxnSpPr>
              <p:spPr bwMode="auto">
                <a:xfrm>
                  <a:off x="4789826" y="6303948"/>
                  <a:ext cx="112712" cy="15875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/>
              <p:cNvGrpSpPr/>
              <p:nvPr/>
            </p:nvGrpSpPr>
            <p:grpSpPr>
              <a:xfrm>
                <a:off x="5484101" y="3712239"/>
                <a:ext cx="543101" cy="688869"/>
                <a:chOff x="4535996" y="6073749"/>
                <a:chExt cx="543101" cy="688869"/>
              </a:xfrm>
            </p:grpSpPr>
            <p:grpSp>
              <p:nvGrpSpPr>
                <p:cNvPr id="119" name="Groupe 172"/>
                <p:cNvGrpSpPr>
                  <a:grpSpLocks/>
                </p:cNvGrpSpPr>
                <p:nvPr/>
              </p:nvGrpSpPr>
              <p:grpSpPr bwMode="auto">
                <a:xfrm>
                  <a:off x="4535996" y="6073749"/>
                  <a:ext cx="543101" cy="688869"/>
                  <a:chOff x="4256289" y="3552202"/>
                  <a:chExt cx="542967" cy="688970"/>
                </a:xfrm>
              </p:grpSpPr>
              <p:grpSp>
                <p:nvGrpSpPr>
                  <p:cNvPr id="123" name="Groupe 169"/>
                  <p:cNvGrpSpPr>
                    <a:grpSpLocks/>
                  </p:cNvGrpSpPr>
                  <p:nvPr/>
                </p:nvGrpSpPr>
                <p:grpSpPr bwMode="auto">
                  <a:xfrm>
                    <a:off x="4256289" y="3552202"/>
                    <a:ext cx="542967" cy="688970"/>
                    <a:chOff x="4258385" y="3557027"/>
                    <a:chExt cx="542967" cy="688970"/>
                  </a:xfrm>
                </p:grpSpPr>
                <p:grpSp>
                  <p:nvGrpSpPr>
                    <p:cNvPr id="125" name="Groupe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58385" y="3557027"/>
                      <a:ext cx="542967" cy="688970"/>
                      <a:chOff x="4779395" y="3240168"/>
                      <a:chExt cx="542967" cy="688970"/>
                    </a:xfrm>
                  </p:grpSpPr>
                  <p:sp>
                    <p:nvSpPr>
                      <p:cNvPr id="128" name="Forme libre 125"/>
                      <p:cNvSpPr/>
                      <p:nvPr/>
                    </p:nvSpPr>
                    <p:spPr bwMode="auto">
                      <a:xfrm>
                        <a:off x="4779395" y="3240168"/>
                        <a:ext cx="542967" cy="688970"/>
                      </a:xfrm>
                      <a:custGeom>
                        <a:avLst/>
                        <a:gdLst>
                          <a:gd name="connsiteX0" fmla="*/ 0 w 481009"/>
                          <a:gd name="connsiteY0" fmla="*/ 0 h 688971"/>
                          <a:gd name="connsiteX1" fmla="*/ 481009 w 481009"/>
                          <a:gd name="connsiteY1" fmla="*/ 0 h 688971"/>
                          <a:gd name="connsiteX2" fmla="*/ 481009 w 481009"/>
                          <a:gd name="connsiteY2" fmla="*/ 688971 h 688971"/>
                          <a:gd name="connsiteX3" fmla="*/ 0 w 481009"/>
                          <a:gd name="connsiteY3" fmla="*/ 688971 h 688971"/>
                          <a:gd name="connsiteX4" fmla="*/ 0 w 481009"/>
                          <a:gd name="connsiteY4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81009 w 481009"/>
                          <a:gd name="connsiteY3" fmla="*/ 688971 h 688971"/>
                          <a:gd name="connsiteX4" fmla="*/ 0 w 481009"/>
                          <a:gd name="connsiteY4" fmla="*/ 688971 h 688971"/>
                          <a:gd name="connsiteX5" fmla="*/ 0 w 481009"/>
                          <a:gd name="connsiteY5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81009 w 481009"/>
                          <a:gd name="connsiteY4" fmla="*/ 688971 h 688971"/>
                          <a:gd name="connsiteX5" fmla="*/ 0 w 481009"/>
                          <a:gd name="connsiteY5" fmla="*/ 688971 h 688971"/>
                          <a:gd name="connsiteX6" fmla="*/ 0 w 481009"/>
                          <a:gd name="connsiteY6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9301 w 481009"/>
                          <a:gd name="connsiteY4" fmla="*/ 352624 h 688971"/>
                          <a:gd name="connsiteX5" fmla="*/ 481009 w 481009"/>
                          <a:gd name="connsiteY5" fmla="*/ 688971 h 688971"/>
                          <a:gd name="connsiteX6" fmla="*/ 0 w 481009"/>
                          <a:gd name="connsiteY6" fmla="*/ 688971 h 688971"/>
                          <a:gd name="connsiteX7" fmla="*/ 0 w 481009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6920 w 481009"/>
                          <a:gd name="connsiteY4" fmla="*/ 281186 h 688971"/>
                          <a:gd name="connsiteX5" fmla="*/ 479301 w 481009"/>
                          <a:gd name="connsiteY5" fmla="*/ 352624 h 688971"/>
                          <a:gd name="connsiteX6" fmla="*/ 481009 w 481009"/>
                          <a:gd name="connsiteY6" fmla="*/ 688971 h 688971"/>
                          <a:gd name="connsiteX7" fmla="*/ 0 w 481009"/>
                          <a:gd name="connsiteY7" fmla="*/ 688971 h 688971"/>
                          <a:gd name="connsiteX8" fmla="*/ 0 w 481009"/>
                          <a:gd name="connsiteY8" fmla="*/ 0 h 688971"/>
                          <a:gd name="connsiteX0" fmla="*/ 0 w 540060"/>
                          <a:gd name="connsiteY0" fmla="*/ 0 h 688971"/>
                          <a:gd name="connsiteX1" fmla="*/ 267370 w 540060"/>
                          <a:gd name="connsiteY1" fmla="*/ 199 h 688971"/>
                          <a:gd name="connsiteX2" fmla="*/ 481009 w 540060"/>
                          <a:gd name="connsiteY2" fmla="*/ 0 h 688971"/>
                          <a:gd name="connsiteX3" fmla="*/ 479301 w 540060"/>
                          <a:gd name="connsiteY3" fmla="*/ 104974 h 688971"/>
                          <a:gd name="connsiteX4" fmla="*/ 540060 w 540060"/>
                          <a:gd name="connsiteY4" fmla="*/ 288032 h 688971"/>
                          <a:gd name="connsiteX5" fmla="*/ 479301 w 540060"/>
                          <a:gd name="connsiteY5" fmla="*/ 352624 h 688971"/>
                          <a:gd name="connsiteX6" fmla="*/ 481009 w 540060"/>
                          <a:gd name="connsiteY6" fmla="*/ 688971 h 688971"/>
                          <a:gd name="connsiteX7" fmla="*/ 0 w 540060"/>
                          <a:gd name="connsiteY7" fmla="*/ 688971 h 688971"/>
                          <a:gd name="connsiteX8" fmla="*/ 0 w 540060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488825 w 550186"/>
                          <a:gd name="connsiteY3" fmla="*/ 74017 h 688971"/>
                          <a:gd name="connsiteX4" fmla="*/ 540059 w 550186"/>
                          <a:gd name="connsiteY4" fmla="*/ 108012 h 688971"/>
                          <a:gd name="connsiteX5" fmla="*/ 540060 w 550186"/>
                          <a:gd name="connsiteY5" fmla="*/ 288032 h 688971"/>
                          <a:gd name="connsiteX6" fmla="*/ 479301 w 550186"/>
                          <a:gd name="connsiteY6" fmla="*/ 352624 h 688971"/>
                          <a:gd name="connsiteX7" fmla="*/ 481009 w 550186"/>
                          <a:gd name="connsiteY7" fmla="*/ 688971 h 688971"/>
                          <a:gd name="connsiteX8" fmla="*/ 0 w 550186"/>
                          <a:gd name="connsiteY8" fmla="*/ 688971 h 688971"/>
                          <a:gd name="connsiteX9" fmla="*/ 0 w 550186"/>
                          <a:gd name="connsiteY9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46577"/>
                          <a:gd name="connsiteY0" fmla="*/ 0 h 688971"/>
                          <a:gd name="connsiteX1" fmla="*/ 267370 w 546577"/>
                          <a:gd name="connsiteY1" fmla="*/ 199 h 688971"/>
                          <a:gd name="connsiteX2" fmla="*/ 481009 w 546577"/>
                          <a:gd name="connsiteY2" fmla="*/ 0 h 688971"/>
                          <a:gd name="connsiteX3" fmla="*/ 540059 w 546577"/>
                          <a:gd name="connsiteY3" fmla="*/ 108012 h 688971"/>
                          <a:gd name="connsiteX4" fmla="*/ 540060 w 546577"/>
                          <a:gd name="connsiteY4" fmla="*/ 288032 h 688971"/>
                          <a:gd name="connsiteX5" fmla="*/ 479301 w 546577"/>
                          <a:gd name="connsiteY5" fmla="*/ 352624 h 688971"/>
                          <a:gd name="connsiteX6" fmla="*/ 481009 w 546577"/>
                          <a:gd name="connsiteY6" fmla="*/ 688971 h 688971"/>
                          <a:gd name="connsiteX7" fmla="*/ 0 w 546577"/>
                          <a:gd name="connsiteY7" fmla="*/ 688971 h 688971"/>
                          <a:gd name="connsiteX8" fmla="*/ 0 w 546577"/>
                          <a:gd name="connsiteY8" fmla="*/ 0 h 688971"/>
                          <a:gd name="connsiteX0" fmla="*/ 0 w 542968"/>
                          <a:gd name="connsiteY0" fmla="*/ 0 h 688971"/>
                          <a:gd name="connsiteX1" fmla="*/ 267370 w 542968"/>
                          <a:gd name="connsiteY1" fmla="*/ 199 h 688971"/>
                          <a:gd name="connsiteX2" fmla="*/ 481009 w 542968"/>
                          <a:gd name="connsiteY2" fmla="*/ 0 h 688971"/>
                          <a:gd name="connsiteX3" fmla="*/ 540059 w 542968"/>
                          <a:gd name="connsiteY3" fmla="*/ 108012 h 688971"/>
                          <a:gd name="connsiteX4" fmla="*/ 540060 w 542968"/>
                          <a:gd name="connsiteY4" fmla="*/ 288032 h 688971"/>
                          <a:gd name="connsiteX5" fmla="*/ 479301 w 542968"/>
                          <a:gd name="connsiteY5" fmla="*/ 352624 h 688971"/>
                          <a:gd name="connsiteX6" fmla="*/ 481009 w 542968"/>
                          <a:gd name="connsiteY6" fmla="*/ 688971 h 688971"/>
                          <a:gd name="connsiteX7" fmla="*/ 0 w 542968"/>
                          <a:gd name="connsiteY7" fmla="*/ 688971 h 688971"/>
                          <a:gd name="connsiteX8" fmla="*/ 0 w 542968"/>
                          <a:gd name="connsiteY8" fmla="*/ 0 h 6889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2968" h="688971">
                            <a:moveTo>
                              <a:pt x="0" y="0"/>
                            </a:moveTo>
                            <a:lnTo>
                              <a:pt x="267370" y="199"/>
                            </a:lnTo>
                            <a:lnTo>
                              <a:pt x="481009" y="0"/>
                            </a:lnTo>
                            <a:cubicBezTo>
                              <a:pt x="477604" y="132182"/>
                              <a:pt x="469458" y="104879"/>
                              <a:pt x="540059" y="108012"/>
                            </a:cubicBezTo>
                            <a:cubicBezTo>
                              <a:pt x="540532" y="251565"/>
                              <a:pt x="542968" y="130223"/>
                              <a:pt x="540060" y="288032"/>
                            </a:cubicBezTo>
                            <a:cubicBezTo>
                              <a:pt x="473938" y="290714"/>
                              <a:pt x="476580" y="286099"/>
                              <a:pt x="479301" y="352624"/>
                            </a:cubicBezTo>
                            <a:cubicBezTo>
                              <a:pt x="480708" y="475754"/>
                              <a:pt x="478417" y="585115"/>
                              <a:pt x="481009" y="688971"/>
                            </a:cubicBezTo>
                            <a:lnTo>
                              <a:pt x="0" y="68897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>
                        <a:outerShdw blurRad="76200" dir="18900000" sy="23000" kx="-1200000" algn="bl" rotWithShape="0">
                          <a:prstClr val="black">
                            <a:alpha val="70000"/>
                          </a:prstClr>
                        </a:outerShdw>
                      </a:effectLst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en-US" dirty="0" smtClean="0"/>
                          <a:t> </a:t>
                        </a:r>
                        <a:endParaRPr lang="en-US" dirty="0"/>
                      </a:p>
                    </p:txBody>
                  </p:sp>
                  <p:cxnSp>
                    <p:nvCxnSpPr>
                      <p:cNvPr id="129" name="Connecteur droit 126"/>
                      <p:cNvCxnSpPr/>
                      <p:nvPr/>
                    </p:nvCxnSpPr>
                    <p:spPr bwMode="auto">
                      <a:xfrm>
                        <a:off x="4828986" y="331219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0" name="Connecteur droit 127"/>
                      <p:cNvCxnSpPr/>
                      <p:nvPr/>
                    </p:nvCxnSpPr>
                    <p:spPr bwMode="auto">
                      <a:xfrm>
                        <a:off x="4828986" y="342803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necteur droit 128"/>
                      <p:cNvCxnSpPr/>
                      <p:nvPr/>
                    </p:nvCxnSpPr>
                    <p:spPr bwMode="auto">
                      <a:xfrm>
                        <a:off x="4828986" y="34707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necteur droit 129"/>
                      <p:cNvCxnSpPr/>
                      <p:nvPr/>
                    </p:nvCxnSpPr>
                    <p:spPr bwMode="auto">
                      <a:xfrm>
                        <a:off x="4828986" y="351948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" name="Connecteur droit 130"/>
                      <p:cNvCxnSpPr/>
                      <p:nvPr/>
                    </p:nvCxnSpPr>
                    <p:spPr bwMode="auto">
                      <a:xfrm>
                        <a:off x="4828986" y="356826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Connecteur droit 131"/>
                      <p:cNvCxnSpPr/>
                      <p:nvPr/>
                    </p:nvCxnSpPr>
                    <p:spPr bwMode="auto">
                      <a:xfrm>
                        <a:off x="4828986" y="361703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" name="Connecteur droit 132"/>
                      <p:cNvCxnSpPr/>
                      <p:nvPr/>
                    </p:nvCxnSpPr>
                    <p:spPr bwMode="auto">
                      <a:xfrm>
                        <a:off x="4828986" y="36658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Connecteur droit 133"/>
                      <p:cNvCxnSpPr/>
                      <p:nvPr/>
                    </p:nvCxnSpPr>
                    <p:spPr bwMode="auto">
                      <a:xfrm>
                        <a:off x="4828986" y="371459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Connecteur droit 134"/>
                      <p:cNvCxnSpPr/>
                      <p:nvPr/>
                    </p:nvCxnSpPr>
                    <p:spPr bwMode="auto">
                      <a:xfrm>
                        <a:off x="4828986" y="376336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Connecteur droit 135"/>
                      <p:cNvCxnSpPr/>
                      <p:nvPr/>
                    </p:nvCxnSpPr>
                    <p:spPr bwMode="auto">
                      <a:xfrm>
                        <a:off x="4828986" y="381214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Connecteur droit 136"/>
                      <p:cNvCxnSpPr/>
                      <p:nvPr/>
                    </p:nvCxnSpPr>
                    <p:spPr bwMode="auto">
                      <a:xfrm>
                        <a:off x="4828986" y="386091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26" name="Connecteur droit 93"/>
                    <p:cNvCxnSpPr/>
                    <p:nvPr/>
                  </p:nvCxnSpPr>
                  <p:spPr>
                    <a:xfrm>
                      <a:off x="4424860" y="3971425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Connecteur droit 93"/>
                    <p:cNvCxnSpPr/>
                    <p:nvPr/>
                  </p:nvCxnSpPr>
                  <p:spPr>
                    <a:xfrm>
                      <a:off x="4374997" y="3610794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4" name="Connecteur droit 170"/>
                  <p:cNvCxnSpPr/>
                  <p:nvPr/>
                </p:nvCxnSpPr>
                <p:spPr>
                  <a:xfrm rot="4920000">
                    <a:off x="4700495" y="3741146"/>
                    <a:ext cx="73036" cy="15871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0" name="Connecteur droit 168"/>
                <p:cNvCxnSpPr>
                  <a:cxnSpLocks noChangeAspect="1"/>
                </p:cNvCxnSpPr>
                <p:nvPr/>
              </p:nvCxnSpPr>
              <p:spPr bwMode="auto">
                <a:xfrm>
                  <a:off x="4743788" y="6442061"/>
                  <a:ext cx="184150" cy="2698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171"/>
                <p:cNvCxnSpPr>
                  <a:cxnSpLocks noChangeAspect="1"/>
                </p:cNvCxnSpPr>
                <p:nvPr/>
              </p:nvCxnSpPr>
              <p:spPr bwMode="auto">
                <a:xfrm>
                  <a:off x="4646951" y="6570649"/>
                  <a:ext cx="112712" cy="17463"/>
                </a:xfrm>
                <a:prstGeom prst="line">
                  <a:avLst/>
                </a:prstGeom>
                <a:ln w="28575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172"/>
                <p:cNvCxnSpPr>
                  <a:cxnSpLocks noChangeAspect="1"/>
                </p:cNvCxnSpPr>
                <p:nvPr/>
              </p:nvCxnSpPr>
              <p:spPr bwMode="auto">
                <a:xfrm>
                  <a:off x="4789826" y="6303948"/>
                  <a:ext cx="112712" cy="15875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114"/>
              <p:cNvGrpSpPr/>
              <p:nvPr/>
            </p:nvGrpSpPr>
            <p:grpSpPr>
              <a:xfrm>
                <a:off x="5364088" y="3784247"/>
                <a:ext cx="543101" cy="688869"/>
                <a:chOff x="4535996" y="6073749"/>
                <a:chExt cx="543101" cy="688869"/>
              </a:xfrm>
            </p:grpSpPr>
            <p:grpSp>
              <p:nvGrpSpPr>
                <p:cNvPr id="31" name="Groupe 172"/>
                <p:cNvGrpSpPr>
                  <a:grpSpLocks/>
                </p:cNvGrpSpPr>
                <p:nvPr/>
              </p:nvGrpSpPr>
              <p:grpSpPr bwMode="auto">
                <a:xfrm>
                  <a:off x="4535996" y="6073749"/>
                  <a:ext cx="543101" cy="688869"/>
                  <a:chOff x="4256289" y="3552202"/>
                  <a:chExt cx="542967" cy="688970"/>
                </a:xfrm>
              </p:grpSpPr>
              <p:grpSp>
                <p:nvGrpSpPr>
                  <p:cNvPr id="35" name="Groupe 169"/>
                  <p:cNvGrpSpPr>
                    <a:grpSpLocks/>
                  </p:cNvGrpSpPr>
                  <p:nvPr/>
                </p:nvGrpSpPr>
                <p:grpSpPr bwMode="auto">
                  <a:xfrm>
                    <a:off x="4256289" y="3552202"/>
                    <a:ext cx="542967" cy="688970"/>
                    <a:chOff x="4258385" y="3557027"/>
                    <a:chExt cx="542967" cy="688970"/>
                  </a:xfrm>
                </p:grpSpPr>
                <p:grpSp>
                  <p:nvGrpSpPr>
                    <p:cNvPr id="37" name="Groupe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58385" y="3557027"/>
                      <a:ext cx="542967" cy="688970"/>
                      <a:chOff x="4779395" y="3240168"/>
                      <a:chExt cx="542967" cy="688970"/>
                    </a:xfrm>
                  </p:grpSpPr>
                  <p:sp>
                    <p:nvSpPr>
                      <p:cNvPr id="39" name="Forme libre 125"/>
                      <p:cNvSpPr/>
                      <p:nvPr/>
                    </p:nvSpPr>
                    <p:spPr bwMode="auto">
                      <a:xfrm>
                        <a:off x="4779395" y="3240168"/>
                        <a:ext cx="542967" cy="688970"/>
                      </a:xfrm>
                      <a:custGeom>
                        <a:avLst/>
                        <a:gdLst>
                          <a:gd name="connsiteX0" fmla="*/ 0 w 481009"/>
                          <a:gd name="connsiteY0" fmla="*/ 0 h 688971"/>
                          <a:gd name="connsiteX1" fmla="*/ 481009 w 481009"/>
                          <a:gd name="connsiteY1" fmla="*/ 0 h 688971"/>
                          <a:gd name="connsiteX2" fmla="*/ 481009 w 481009"/>
                          <a:gd name="connsiteY2" fmla="*/ 688971 h 688971"/>
                          <a:gd name="connsiteX3" fmla="*/ 0 w 481009"/>
                          <a:gd name="connsiteY3" fmla="*/ 688971 h 688971"/>
                          <a:gd name="connsiteX4" fmla="*/ 0 w 481009"/>
                          <a:gd name="connsiteY4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81009 w 481009"/>
                          <a:gd name="connsiteY3" fmla="*/ 688971 h 688971"/>
                          <a:gd name="connsiteX4" fmla="*/ 0 w 481009"/>
                          <a:gd name="connsiteY4" fmla="*/ 688971 h 688971"/>
                          <a:gd name="connsiteX5" fmla="*/ 0 w 481009"/>
                          <a:gd name="connsiteY5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81009 w 481009"/>
                          <a:gd name="connsiteY4" fmla="*/ 688971 h 688971"/>
                          <a:gd name="connsiteX5" fmla="*/ 0 w 481009"/>
                          <a:gd name="connsiteY5" fmla="*/ 688971 h 688971"/>
                          <a:gd name="connsiteX6" fmla="*/ 0 w 481009"/>
                          <a:gd name="connsiteY6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560892"/>
                          <a:gd name="connsiteY0" fmla="*/ 0 h 688971"/>
                          <a:gd name="connsiteX1" fmla="*/ 267370 w 560892"/>
                          <a:gd name="connsiteY1" fmla="*/ 199 h 688971"/>
                          <a:gd name="connsiteX2" fmla="*/ 481009 w 560892"/>
                          <a:gd name="connsiteY2" fmla="*/ 0 h 688971"/>
                          <a:gd name="connsiteX3" fmla="*/ 479301 w 560892"/>
                          <a:gd name="connsiteY3" fmla="*/ 104974 h 688971"/>
                          <a:gd name="connsiteX4" fmla="*/ 479301 w 560892"/>
                          <a:gd name="connsiteY4" fmla="*/ 352624 h 688971"/>
                          <a:gd name="connsiteX5" fmla="*/ 481009 w 560892"/>
                          <a:gd name="connsiteY5" fmla="*/ 688971 h 688971"/>
                          <a:gd name="connsiteX6" fmla="*/ 0 w 560892"/>
                          <a:gd name="connsiteY6" fmla="*/ 688971 h 688971"/>
                          <a:gd name="connsiteX7" fmla="*/ 0 w 560892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9301 w 481009"/>
                          <a:gd name="connsiteY4" fmla="*/ 352624 h 688971"/>
                          <a:gd name="connsiteX5" fmla="*/ 481009 w 481009"/>
                          <a:gd name="connsiteY5" fmla="*/ 688971 h 688971"/>
                          <a:gd name="connsiteX6" fmla="*/ 0 w 481009"/>
                          <a:gd name="connsiteY6" fmla="*/ 688971 h 688971"/>
                          <a:gd name="connsiteX7" fmla="*/ 0 w 481009"/>
                          <a:gd name="connsiteY7" fmla="*/ 0 h 688971"/>
                          <a:gd name="connsiteX0" fmla="*/ 0 w 481009"/>
                          <a:gd name="connsiteY0" fmla="*/ 0 h 688971"/>
                          <a:gd name="connsiteX1" fmla="*/ 267370 w 481009"/>
                          <a:gd name="connsiteY1" fmla="*/ 199 h 688971"/>
                          <a:gd name="connsiteX2" fmla="*/ 481009 w 481009"/>
                          <a:gd name="connsiteY2" fmla="*/ 0 h 688971"/>
                          <a:gd name="connsiteX3" fmla="*/ 479301 w 481009"/>
                          <a:gd name="connsiteY3" fmla="*/ 104974 h 688971"/>
                          <a:gd name="connsiteX4" fmla="*/ 476920 w 481009"/>
                          <a:gd name="connsiteY4" fmla="*/ 281186 h 688971"/>
                          <a:gd name="connsiteX5" fmla="*/ 479301 w 481009"/>
                          <a:gd name="connsiteY5" fmla="*/ 352624 h 688971"/>
                          <a:gd name="connsiteX6" fmla="*/ 481009 w 481009"/>
                          <a:gd name="connsiteY6" fmla="*/ 688971 h 688971"/>
                          <a:gd name="connsiteX7" fmla="*/ 0 w 481009"/>
                          <a:gd name="connsiteY7" fmla="*/ 688971 h 688971"/>
                          <a:gd name="connsiteX8" fmla="*/ 0 w 481009"/>
                          <a:gd name="connsiteY8" fmla="*/ 0 h 688971"/>
                          <a:gd name="connsiteX0" fmla="*/ 0 w 540060"/>
                          <a:gd name="connsiteY0" fmla="*/ 0 h 688971"/>
                          <a:gd name="connsiteX1" fmla="*/ 267370 w 540060"/>
                          <a:gd name="connsiteY1" fmla="*/ 199 h 688971"/>
                          <a:gd name="connsiteX2" fmla="*/ 481009 w 540060"/>
                          <a:gd name="connsiteY2" fmla="*/ 0 h 688971"/>
                          <a:gd name="connsiteX3" fmla="*/ 479301 w 540060"/>
                          <a:gd name="connsiteY3" fmla="*/ 104974 h 688971"/>
                          <a:gd name="connsiteX4" fmla="*/ 540060 w 540060"/>
                          <a:gd name="connsiteY4" fmla="*/ 288032 h 688971"/>
                          <a:gd name="connsiteX5" fmla="*/ 479301 w 540060"/>
                          <a:gd name="connsiteY5" fmla="*/ 352624 h 688971"/>
                          <a:gd name="connsiteX6" fmla="*/ 481009 w 540060"/>
                          <a:gd name="connsiteY6" fmla="*/ 688971 h 688971"/>
                          <a:gd name="connsiteX7" fmla="*/ 0 w 540060"/>
                          <a:gd name="connsiteY7" fmla="*/ 688971 h 688971"/>
                          <a:gd name="connsiteX8" fmla="*/ 0 w 540060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488825 w 550186"/>
                          <a:gd name="connsiteY3" fmla="*/ 74017 h 688971"/>
                          <a:gd name="connsiteX4" fmla="*/ 540059 w 550186"/>
                          <a:gd name="connsiteY4" fmla="*/ 108012 h 688971"/>
                          <a:gd name="connsiteX5" fmla="*/ 540060 w 550186"/>
                          <a:gd name="connsiteY5" fmla="*/ 288032 h 688971"/>
                          <a:gd name="connsiteX6" fmla="*/ 479301 w 550186"/>
                          <a:gd name="connsiteY6" fmla="*/ 352624 h 688971"/>
                          <a:gd name="connsiteX7" fmla="*/ 481009 w 550186"/>
                          <a:gd name="connsiteY7" fmla="*/ 688971 h 688971"/>
                          <a:gd name="connsiteX8" fmla="*/ 0 w 550186"/>
                          <a:gd name="connsiteY8" fmla="*/ 688971 h 688971"/>
                          <a:gd name="connsiteX9" fmla="*/ 0 w 550186"/>
                          <a:gd name="connsiteY9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50186"/>
                          <a:gd name="connsiteY0" fmla="*/ 0 h 688971"/>
                          <a:gd name="connsiteX1" fmla="*/ 267370 w 550186"/>
                          <a:gd name="connsiteY1" fmla="*/ 199 h 688971"/>
                          <a:gd name="connsiteX2" fmla="*/ 481009 w 550186"/>
                          <a:gd name="connsiteY2" fmla="*/ 0 h 688971"/>
                          <a:gd name="connsiteX3" fmla="*/ 540059 w 550186"/>
                          <a:gd name="connsiteY3" fmla="*/ 108012 h 688971"/>
                          <a:gd name="connsiteX4" fmla="*/ 540060 w 550186"/>
                          <a:gd name="connsiteY4" fmla="*/ 288032 h 688971"/>
                          <a:gd name="connsiteX5" fmla="*/ 479301 w 550186"/>
                          <a:gd name="connsiteY5" fmla="*/ 352624 h 688971"/>
                          <a:gd name="connsiteX6" fmla="*/ 481009 w 550186"/>
                          <a:gd name="connsiteY6" fmla="*/ 688971 h 688971"/>
                          <a:gd name="connsiteX7" fmla="*/ 0 w 550186"/>
                          <a:gd name="connsiteY7" fmla="*/ 688971 h 688971"/>
                          <a:gd name="connsiteX8" fmla="*/ 0 w 550186"/>
                          <a:gd name="connsiteY8" fmla="*/ 0 h 688971"/>
                          <a:gd name="connsiteX0" fmla="*/ 0 w 546577"/>
                          <a:gd name="connsiteY0" fmla="*/ 0 h 688971"/>
                          <a:gd name="connsiteX1" fmla="*/ 267370 w 546577"/>
                          <a:gd name="connsiteY1" fmla="*/ 199 h 688971"/>
                          <a:gd name="connsiteX2" fmla="*/ 481009 w 546577"/>
                          <a:gd name="connsiteY2" fmla="*/ 0 h 688971"/>
                          <a:gd name="connsiteX3" fmla="*/ 540059 w 546577"/>
                          <a:gd name="connsiteY3" fmla="*/ 108012 h 688971"/>
                          <a:gd name="connsiteX4" fmla="*/ 540060 w 546577"/>
                          <a:gd name="connsiteY4" fmla="*/ 288032 h 688971"/>
                          <a:gd name="connsiteX5" fmla="*/ 479301 w 546577"/>
                          <a:gd name="connsiteY5" fmla="*/ 352624 h 688971"/>
                          <a:gd name="connsiteX6" fmla="*/ 481009 w 546577"/>
                          <a:gd name="connsiteY6" fmla="*/ 688971 h 688971"/>
                          <a:gd name="connsiteX7" fmla="*/ 0 w 546577"/>
                          <a:gd name="connsiteY7" fmla="*/ 688971 h 688971"/>
                          <a:gd name="connsiteX8" fmla="*/ 0 w 546577"/>
                          <a:gd name="connsiteY8" fmla="*/ 0 h 688971"/>
                          <a:gd name="connsiteX0" fmla="*/ 0 w 542968"/>
                          <a:gd name="connsiteY0" fmla="*/ 0 h 688971"/>
                          <a:gd name="connsiteX1" fmla="*/ 267370 w 542968"/>
                          <a:gd name="connsiteY1" fmla="*/ 199 h 688971"/>
                          <a:gd name="connsiteX2" fmla="*/ 481009 w 542968"/>
                          <a:gd name="connsiteY2" fmla="*/ 0 h 688971"/>
                          <a:gd name="connsiteX3" fmla="*/ 540059 w 542968"/>
                          <a:gd name="connsiteY3" fmla="*/ 108012 h 688971"/>
                          <a:gd name="connsiteX4" fmla="*/ 540060 w 542968"/>
                          <a:gd name="connsiteY4" fmla="*/ 288032 h 688971"/>
                          <a:gd name="connsiteX5" fmla="*/ 479301 w 542968"/>
                          <a:gd name="connsiteY5" fmla="*/ 352624 h 688971"/>
                          <a:gd name="connsiteX6" fmla="*/ 481009 w 542968"/>
                          <a:gd name="connsiteY6" fmla="*/ 688971 h 688971"/>
                          <a:gd name="connsiteX7" fmla="*/ 0 w 542968"/>
                          <a:gd name="connsiteY7" fmla="*/ 688971 h 688971"/>
                          <a:gd name="connsiteX8" fmla="*/ 0 w 542968"/>
                          <a:gd name="connsiteY8" fmla="*/ 0 h 6889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2968" h="688971">
                            <a:moveTo>
                              <a:pt x="0" y="0"/>
                            </a:moveTo>
                            <a:lnTo>
                              <a:pt x="267370" y="199"/>
                            </a:lnTo>
                            <a:lnTo>
                              <a:pt x="481009" y="0"/>
                            </a:lnTo>
                            <a:cubicBezTo>
                              <a:pt x="477604" y="132182"/>
                              <a:pt x="469458" y="104879"/>
                              <a:pt x="540059" y="108012"/>
                            </a:cubicBezTo>
                            <a:cubicBezTo>
                              <a:pt x="540532" y="251565"/>
                              <a:pt x="542968" y="130223"/>
                              <a:pt x="540060" y="288032"/>
                            </a:cubicBezTo>
                            <a:cubicBezTo>
                              <a:pt x="473938" y="290714"/>
                              <a:pt x="476580" y="286099"/>
                              <a:pt x="479301" y="352624"/>
                            </a:cubicBezTo>
                            <a:cubicBezTo>
                              <a:pt x="480708" y="475754"/>
                              <a:pt x="478417" y="585115"/>
                              <a:pt x="481009" y="688971"/>
                            </a:cubicBezTo>
                            <a:lnTo>
                              <a:pt x="0" y="68897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>
                        <a:outerShdw blurRad="76200" dir="18900000" sy="23000" kx="-1200000" algn="bl" rotWithShape="0">
                          <a:prstClr val="black">
                            <a:alpha val="70000"/>
                          </a:prstClr>
                        </a:outerShdw>
                      </a:effectLst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en-US" dirty="0" smtClean="0"/>
                          <a:t> </a:t>
                        </a:r>
                        <a:endParaRPr lang="en-US" dirty="0"/>
                      </a:p>
                    </p:txBody>
                  </p:sp>
                  <p:cxnSp>
                    <p:nvCxnSpPr>
                      <p:cNvPr id="40" name="Connecteur droit 126"/>
                      <p:cNvCxnSpPr/>
                      <p:nvPr/>
                    </p:nvCxnSpPr>
                    <p:spPr bwMode="auto">
                      <a:xfrm>
                        <a:off x="4828986" y="331219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necteur droit 127"/>
                      <p:cNvCxnSpPr/>
                      <p:nvPr/>
                    </p:nvCxnSpPr>
                    <p:spPr bwMode="auto">
                      <a:xfrm>
                        <a:off x="4828986" y="342803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Connecteur droit 128"/>
                      <p:cNvCxnSpPr/>
                      <p:nvPr/>
                    </p:nvCxnSpPr>
                    <p:spPr bwMode="auto">
                      <a:xfrm>
                        <a:off x="4828986" y="34707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Connecteur droit 129"/>
                      <p:cNvCxnSpPr/>
                      <p:nvPr/>
                    </p:nvCxnSpPr>
                    <p:spPr bwMode="auto">
                      <a:xfrm>
                        <a:off x="4828986" y="351948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Connecteur droit 130"/>
                      <p:cNvCxnSpPr/>
                      <p:nvPr/>
                    </p:nvCxnSpPr>
                    <p:spPr bwMode="auto">
                      <a:xfrm>
                        <a:off x="4828986" y="356826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Connecteur droit 131"/>
                      <p:cNvCxnSpPr/>
                      <p:nvPr/>
                    </p:nvCxnSpPr>
                    <p:spPr bwMode="auto">
                      <a:xfrm>
                        <a:off x="4828986" y="3617039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Connecteur droit 132"/>
                      <p:cNvCxnSpPr/>
                      <p:nvPr/>
                    </p:nvCxnSpPr>
                    <p:spPr bwMode="auto">
                      <a:xfrm>
                        <a:off x="4828986" y="3665814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Connecteur droit 133"/>
                      <p:cNvCxnSpPr/>
                      <p:nvPr/>
                    </p:nvCxnSpPr>
                    <p:spPr bwMode="auto">
                      <a:xfrm>
                        <a:off x="4828986" y="371459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Connecteur droit 134"/>
                      <p:cNvCxnSpPr/>
                      <p:nvPr/>
                    </p:nvCxnSpPr>
                    <p:spPr bwMode="auto">
                      <a:xfrm>
                        <a:off x="4828986" y="3763365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Connecteur droit 135"/>
                      <p:cNvCxnSpPr/>
                      <p:nvPr/>
                    </p:nvCxnSpPr>
                    <p:spPr bwMode="auto">
                      <a:xfrm>
                        <a:off x="4828986" y="3812140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Connecteur droit 136"/>
                      <p:cNvCxnSpPr/>
                      <p:nvPr/>
                    </p:nvCxnSpPr>
                    <p:spPr bwMode="auto">
                      <a:xfrm>
                        <a:off x="4828986" y="3860916"/>
                        <a:ext cx="384807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scene3d>
                        <a:camera prst="perspectiveHeroicExtremeLeftFacing"/>
                        <a:lightRig rig="threePt" dir="t"/>
                      </a:scene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8" name="Connecteur droit 93"/>
                    <p:cNvCxnSpPr/>
                    <p:nvPr/>
                  </p:nvCxnSpPr>
                  <p:spPr>
                    <a:xfrm>
                      <a:off x="4424860" y="3971425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Connecteur droit 93"/>
                    <p:cNvCxnSpPr/>
                    <p:nvPr/>
                  </p:nvCxnSpPr>
                  <p:spPr>
                    <a:xfrm>
                      <a:off x="4374997" y="3610794"/>
                      <a:ext cx="250764" cy="36518"/>
                    </a:xfrm>
                    <a:prstGeom prst="line">
                      <a:avLst/>
                    </a:prstGeom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6" name="Connecteur droit 170"/>
                  <p:cNvCxnSpPr/>
                  <p:nvPr/>
                </p:nvCxnSpPr>
                <p:spPr>
                  <a:xfrm rot="4920000">
                    <a:off x="4700495" y="3741146"/>
                    <a:ext cx="73036" cy="15871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" name="Connecteur droit 168"/>
                <p:cNvCxnSpPr>
                  <a:cxnSpLocks noChangeAspect="1"/>
                </p:cNvCxnSpPr>
                <p:nvPr/>
              </p:nvCxnSpPr>
              <p:spPr bwMode="auto">
                <a:xfrm>
                  <a:off x="4743788" y="6442061"/>
                  <a:ext cx="184150" cy="2698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171"/>
                <p:cNvCxnSpPr>
                  <a:cxnSpLocks noChangeAspect="1"/>
                </p:cNvCxnSpPr>
                <p:nvPr/>
              </p:nvCxnSpPr>
              <p:spPr bwMode="auto">
                <a:xfrm>
                  <a:off x="4646951" y="6570649"/>
                  <a:ext cx="112712" cy="17463"/>
                </a:xfrm>
                <a:prstGeom prst="line">
                  <a:avLst/>
                </a:prstGeom>
                <a:ln w="28575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172"/>
                <p:cNvCxnSpPr>
                  <a:cxnSpLocks noChangeAspect="1"/>
                </p:cNvCxnSpPr>
                <p:nvPr/>
              </p:nvCxnSpPr>
              <p:spPr bwMode="auto">
                <a:xfrm>
                  <a:off x="4789826" y="6303948"/>
                  <a:ext cx="112712" cy="15875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0" name="Group 1029"/>
            <p:cNvGrpSpPr/>
            <p:nvPr/>
          </p:nvGrpSpPr>
          <p:grpSpPr>
            <a:xfrm>
              <a:off x="2718882" y="3429000"/>
              <a:ext cx="826287" cy="962393"/>
              <a:chOff x="2714561" y="3459942"/>
              <a:chExt cx="826287" cy="962393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3059832" y="3459942"/>
                <a:ext cx="481016" cy="689138"/>
                <a:chOff x="823795" y="5516563"/>
                <a:chExt cx="481016" cy="689138"/>
              </a:xfrm>
            </p:grpSpPr>
            <p:sp>
              <p:nvSpPr>
                <p:cNvPr id="92" name="Rectangle 91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93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/>
              <p:cNvGrpSpPr/>
              <p:nvPr/>
            </p:nvGrpSpPr>
            <p:grpSpPr>
              <a:xfrm>
                <a:off x="2944741" y="3551027"/>
                <a:ext cx="481016" cy="689138"/>
                <a:chOff x="823795" y="5516563"/>
                <a:chExt cx="481016" cy="689138"/>
              </a:xfrm>
            </p:grpSpPr>
            <p:sp>
              <p:nvSpPr>
                <p:cNvPr id="79" name="Rectangle 78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80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>
                <a:off x="2829651" y="3642112"/>
                <a:ext cx="481016" cy="689138"/>
                <a:chOff x="823795" y="5516563"/>
                <a:chExt cx="481016" cy="689138"/>
              </a:xfrm>
            </p:grpSpPr>
            <p:sp>
              <p:nvSpPr>
                <p:cNvPr id="66" name="Rectangle 65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67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>
                <a:off x="2714561" y="3733197"/>
                <a:ext cx="481016" cy="689138"/>
                <a:chOff x="823795" y="5516563"/>
                <a:chExt cx="481016" cy="689138"/>
              </a:xfrm>
            </p:grpSpPr>
            <p:sp>
              <p:nvSpPr>
                <p:cNvPr id="52" name="Rectangle 51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53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612" y="3718149"/>
              <a:ext cx="1429688" cy="384095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 bwMode="auto">
            <a:xfrm>
              <a:off x="2699855" y="4433042"/>
              <a:ext cx="8643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1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Verbatim</a:t>
              </a:r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2627784" y="3141289"/>
              <a:ext cx="3528392" cy="1805395"/>
            </a:xfrm>
            <a:prstGeom prst="roundRect">
              <a:avLst>
                <a:gd name="adj" fmla="val 12206"/>
              </a:avLst>
            </a:prstGeom>
            <a:noFill/>
            <a:ln w="3175">
              <a:solidFill>
                <a:schemeClr val="bg1"/>
              </a:solidFill>
              <a:prstDash val="dash"/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91" name="TextBox 190"/>
            <p:cNvSpPr txBox="1"/>
            <p:nvPr/>
          </p:nvSpPr>
          <p:spPr bwMode="auto">
            <a:xfrm>
              <a:off x="3544970" y="2987482"/>
              <a:ext cx="1673856" cy="307777"/>
            </a:xfrm>
            <a:prstGeom prst="rect">
              <a:avLst/>
            </a:prstGeom>
            <a:solidFill>
              <a:srgbClr val="1010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2.</a:t>
              </a:r>
              <a:r>
                <a:rPr kumimoji="0" lang="fr-FR" sz="1400" b="0" i="0" u="none" strike="noStrike" kern="0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 </a:t>
              </a:r>
              <a:r>
                <a:rPr kumimoji="0" lang="fr-FR" sz="14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Verbatim </a:t>
              </a:r>
              <a:r>
                <a:rPr kumimoji="0" lang="fr-FR" sz="1400" b="0" i="0" u="none" strike="noStrike" kern="0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Analysis</a:t>
              </a:r>
              <a:endParaRPr kumimoji="0" lang="fr-FR" sz="14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</p:grpSp>
      <p:grpSp>
        <p:nvGrpSpPr>
          <p:cNvPr id="1033" name="Group 1032"/>
          <p:cNvGrpSpPr/>
          <p:nvPr/>
        </p:nvGrpSpPr>
        <p:grpSpPr>
          <a:xfrm>
            <a:off x="219819" y="2113982"/>
            <a:ext cx="2318263" cy="3317281"/>
            <a:chOff x="208613" y="1629403"/>
            <a:chExt cx="2318263" cy="3317281"/>
          </a:xfrm>
        </p:grpSpPr>
        <p:sp>
          <p:nvSpPr>
            <p:cNvPr id="1028" name="Rounded Rectangle 1027"/>
            <p:cNvSpPr/>
            <p:nvPr/>
          </p:nvSpPr>
          <p:spPr>
            <a:xfrm>
              <a:off x="251519" y="1864071"/>
              <a:ext cx="2185039" cy="3082613"/>
            </a:xfrm>
            <a:prstGeom prst="roundRect">
              <a:avLst>
                <a:gd name="adj" fmla="val 10610"/>
              </a:avLst>
            </a:prstGeom>
            <a:noFill/>
            <a:ln w="3175">
              <a:solidFill>
                <a:schemeClr val="bg1"/>
              </a:solidFill>
              <a:prstDash val="dash"/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25" name="Group 1024"/>
            <p:cNvGrpSpPr/>
            <p:nvPr/>
          </p:nvGrpSpPr>
          <p:grpSpPr>
            <a:xfrm>
              <a:off x="744370" y="3781193"/>
              <a:ext cx="1008367" cy="999432"/>
              <a:chOff x="823452" y="3781193"/>
              <a:chExt cx="1008367" cy="999432"/>
            </a:xfrm>
          </p:grpSpPr>
          <p:pic>
            <p:nvPicPr>
              <p:cNvPr id="18" name="Image 52" descr="User%20group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flipH="1">
                <a:off x="823452" y="3781193"/>
                <a:ext cx="936104" cy="936104"/>
              </a:xfrm>
              <a:prstGeom prst="rect">
                <a:avLst/>
              </a:prstGeom>
            </p:spPr>
          </p:pic>
          <p:sp>
            <p:nvSpPr>
              <p:cNvPr id="19" name="ZoneTexte 56"/>
              <p:cNvSpPr txBox="1"/>
              <p:nvPr/>
            </p:nvSpPr>
            <p:spPr bwMode="auto">
              <a:xfrm flipH="1">
                <a:off x="892926" y="4565181"/>
                <a:ext cx="938893" cy="215444"/>
              </a:xfrm>
              <a:prstGeom prst="rect">
                <a:avLst/>
              </a:prstGeom>
              <a:solidFill>
                <a:srgbClr val="00206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scene3d>
                <a:camera prst="perspectiveContrastingLeftFacing">
                  <a:rot lat="547316" lon="1726307" rev="21231603"/>
                </a:camera>
                <a:lightRig rig="threePt" dir="t"/>
              </a:scene3d>
            </p:spPr>
            <p:txBody>
              <a:bodyPr vert="horz" wrap="none" lIns="72000" tIns="0" rIns="7200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kern="0" dirty="0" smtClean="0">
                    <a:solidFill>
                      <a:schemeClr val="bg1"/>
                    </a:solidFill>
                    <a:latin typeface="+mn-lt"/>
                    <a:ea typeface="+mj-ea"/>
                    <a:cs typeface="+mj-cs"/>
                  </a:rPr>
                  <a:t>Customers</a:t>
                </a: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>
              <a:off x="287524" y="2114116"/>
              <a:ext cx="2117394" cy="1533020"/>
              <a:chOff x="109323" y="2184506"/>
              <a:chExt cx="2117394" cy="15330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55" y="2184506"/>
                <a:ext cx="1934062" cy="1388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Imag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9323" y="3197297"/>
                <a:ext cx="1555415" cy="520229"/>
              </a:xfrm>
              <a:prstGeom prst="rect">
                <a:avLst/>
              </a:prstGeom>
              <a:noFill/>
              <a:ln>
                <a:noFill/>
              </a:ln>
              <a:scene3d>
                <a:camera prst="perspectiveContrastingLeftFacing"/>
                <a:lightRig rig="threePt" dir="t"/>
              </a:scene3d>
            </p:spPr>
          </p:pic>
        </p:grpSp>
        <p:sp>
          <p:nvSpPr>
            <p:cNvPr id="192" name="TextBox 191"/>
            <p:cNvSpPr txBox="1"/>
            <p:nvPr/>
          </p:nvSpPr>
          <p:spPr bwMode="auto">
            <a:xfrm>
              <a:off x="208613" y="1629403"/>
              <a:ext cx="2318263" cy="738664"/>
            </a:xfrm>
            <a:prstGeom prst="rect">
              <a:avLst/>
            </a:prstGeom>
            <a:solidFill>
              <a:srgbClr val="1010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0" lang="fr-FR" sz="1400" b="0" i="0" u="none" strike="noStrike" kern="0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Surveys</a:t>
              </a:r>
              <a:endParaRPr lang="fr-FR" sz="1400" kern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endParaRPr>
            </a:p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0" lang="fr-FR" sz="1400" b="0" i="0" u="none" strike="noStrike" kern="0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Multichannels</a:t>
              </a:r>
              <a:r>
                <a:rPr kumimoji="0" lang="fr-FR" sz="14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 feedback 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fr-FR" sz="1400" b="0" i="0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collection</a:t>
              </a:r>
            </a:p>
          </p:txBody>
        </p:sp>
      </p:grpSp>
      <p:sp>
        <p:nvSpPr>
          <p:cNvPr id="117" name="Chevron 116"/>
          <p:cNvSpPr/>
          <p:nvPr/>
        </p:nvSpPr>
        <p:spPr>
          <a:xfrm>
            <a:off x="2338663" y="3699559"/>
            <a:ext cx="344471" cy="539003"/>
          </a:xfrm>
          <a:prstGeom prst="chevron">
            <a:avLst>
              <a:gd name="adj" fmla="val 40575"/>
            </a:avLst>
          </a:prstGeom>
          <a:solidFill>
            <a:srgbClr val="FF9900"/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grpSp>
        <p:nvGrpSpPr>
          <p:cNvPr id="1035" name="Group 1034"/>
          <p:cNvGrpSpPr/>
          <p:nvPr/>
        </p:nvGrpSpPr>
        <p:grpSpPr>
          <a:xfrm>
            <a:off x="6300192" y="1520788"/>
            <a:ext cx="2686008" cy="4608512"/>
            <a:chOff x="6300192" y="1520788"/>
            <a:chExt cx="2686008" cy="4608512"/>
          </a:xfrm>
        </p:grpSpPr>
        <p:grpSp>
          <p:nvGrpSpPr>
            <p:cNvPr id="1034" name="Group 1033"/>
            <p:cNvGrpSpPr/>
            <p:nvPr/>
          </p:nvGrpSpPr>
          <p:grpSpPr>
            <a:xfrm>
              <a:off x="6300192" y="1520788"/>
              <a:ext cx="2686008" cy="4608512"/>
              <a:chOff x="6300192" y="1484784"/>
              <a:chExt cx="2686008" cy="4608512"/>
            </a:xfrm>
          </p:grpSpPr>
          <p:grpSp>
            <p:nvGrpSpPr>
              <p:cNvPr id="14" name="Groupe 35"/>
              <p:cNvGrpSpPr/>
              <p:nvPr/>
            </p:nvGrpSpPr>
            <p:grpSpPr>
              <a:xfrm>
                <a:off x="8166357" y="1710381"/>
                <a:ext cx="819843" cy="882816"/>
                <a:chOff x="7438403" y="5157192"/>
                <a:chExt cx="819843" cy="882816"/>
              </a:xfrm>
            </p:grpSpPr>
            <p:pic>
              <p:nvPicPr>
                <p:cNvPr id="15" name="Image 46" descr="experte métier.png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7524328" y="5157192"/>
                  <a:ext cx="733918" cy="784025"/>
                </a:xfrm>
                <a:prstGeom prst="rect">
                  <a:avLst/>
                </a:prstGeom>
              </p:spPr>
            </p:pic>
            <p:sp>
              <p:nvSpPr>
                <p:cNvPr id="16" name="ZoneTexte 47"/>
                <p:cNvSpPr txBox="1"/>
                <p:nvPr/>
              </p:nvSpPr>
              <p:spPr bwMode="auto">
                <a:xfrm>
                  <a:off x="7438403" y="5857970"/>
                  <a:ext cx="627342" cy="182038"/>
                </a:xfrm>
                <a:prstGeom prst="rect">
                  <a:avLst/>
                </a:prstGeom>
                <a:solidFill>
                  <a:srgbClr val="10101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scene3d>
                  <a:camera prst="perspectiveContrastingLeftFacing"/>
                  <a:lightRig rig="threePt" dir="t"/>
                </a:scene3d>
              </p:spPr>
              <p:txBody>
                <a:bodyPr vert="horz" wrap="none" lIns="36000" tIns="0" rIns="3600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ts val="14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b="1" kern="0" dirty="0" smtClean="0">
                      <a:solidFill>
                        <a:srgbClr val="FF0000"/>
                      </a:solidFill>
                      <a:latin typeface="+mn-lt"/>
                      <a:ea typeface="+mj-ea"/>
                      <a:cs typeface="+mj-cs"/>
                    </a:rPr>
                    <a:t>Experts</a:t>
                  </a:r>
                  <a:endPara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24" name="Groupe 61"/>
              <p:cNvGrpSpPr/>
              <p:nvPr/>
            </p:nvGrpSpPr>
            <p:grpSpPr>
              <a:xfrm>
                <a:off x="8072298" y="4743722"/>
                <a:ext cx="803582" cy="987162"/>
                <a:chOff x="7812360" y="5625244"/>
                <a:chExt cx="803582" cy="987162"/>
              </a:xfrm>
            </p:grpSpPr>
            <p:grpSp>
              <p:nvGrpSpPr>
                <p:cNvPr id="25" name="Groupe 67"/>
                <p:cNvGrpSpPr/>
                <p:nvPr/>
              </p:nvGrpSpPr>
              <p:grpSpPr>
                <a:xfrm>
                  <a:off x="7812360" y="5625244"/>
                  <a:ext cx="803582" cy="836813"/>
                  <a:chOff x="7849927" y="5413939"/>
                  <a:chExt cx="1110218" cy="1156130"/>
                </a:xfrm>
              </p:grpSpPr>
              <p:pic>
                <p:nvPicPr>
                  <p:cNvPr id="28" name="Image 65" descr="IT person.png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 flipH="1">
                    <a:off x="7849927" y="5413939"/>
                    <a:ext cx="1110218" cy="1156130"/>
                  </a:xfrm>
                  <a:prstGeom prst="rect">
                    <a:avLst/>
                  </a:prstGeom>
                </p:spPr>
              </p:pic>
              <p:sp>
                <p:nvSpPr>
                  <p:cNvPr id="29" name="Forme libre 66"/>
                  <p:cNvSpPr/>
                  <p:nvPr/>
                </p:nvSpPr>
                <p:spPr>
                  <a:xfrm flipH="1">
                    <a:off x="7927987" y="6364376"/>
                    <a:ext cx="294422" cy="139253"/>
                  </a:xfrm>
                  <a:custGeom>
                    <a:avLst/>
                    <a:gdLst>
                      <a:gd name="connsiteX0" fmla="*/ 71438 w 352425"/>
                      <a:gd name="connsiteY0" fmla="*/ 0 h 166687"/>
                      <a:gd name="connsiteX1" fmla="*/ 352425 w 352425"/>
                      <a:gd name="connsiteY1" fmla="*/ 85725 h 166687"/>
                      <a:gd name="connsiteX2" fmla="*/ 276225 w 352425"/>
                      <a:gd name="connsiteY2" fmla="*/ 166687 h 166687"/>
                      <a:gd name="connsiteX3" fmla="*/ 0 w 352425"/>
                      <a:gd name="connsiteY3" fmla="*/ 85725 h 166687"/>
                      <a:gd name="connsiteX4" fmla="*/ 71438 w 352425"/>
                      <a:gd name="connsiteY4" fmla="*/ 0 h 166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25" h="166687">
                        <a:moveTo>
                          <a:pt x="71438" y="0"/>
                        </a:moveTo>
                        <a:lnTo>
                          <a:pt x="352425" y="85725"/>
                        </a:lnTo>
                        <a:lnTo>
                          <a:pt x="276225" y="166687"/>
                        </a:lnTo>
                        <a:lnTo>
                          <a:pt x="0" y="85725"/>
                        </a:lnTo>
                        <a:lnTo>
                          <a:pt x="71438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175">
                    <a:noFill/>
                  </a:ln>
                  <a:effectLst>
                    <a:outerShdw blurRad="139700" dist="88900" dir="288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sz="13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ZoneTexte 63"/>
                <p:cNvSpPr txBox="1"/>
                <p:nvPr/>
              </p:nvSpPr>
              <p:spPr bwMode="auto">
                <a:xfrm>
                  <a:off x="8234725" y="6210029"/>
                  <a:ext cx="191325" cy="184666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 w="3175">
                  <a:solidFill>
                    <a:schemeClr val="bg1"/>
                  </a:solidFill>
                  <a:miter lim="800000"/>
                  <a:headEnd/>
                  <a:tailEnd/>
                </a:ln>
                <a:scene3d>
                  <a:camera prst="perspectiveContrastingLeftFacing"/>
                  <a:lightRig rig="threePt" dir="t"/>
                </a:scene3d>
              </p:spPr>
              <p:txBody>
                <a:bodyPr vert="horz" wrap="none" lIns="36000" tIns="0" rIns="3600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200" b="1" kern="0" smtClean="0">
                      <a:solidFill>
                        <a:schemeClr val="bg1"/>
                      </a:solidFill>
                      <a:latin typeface="+mn-lt"/>
                      <a:ea typeface="+mj-ea"/>
                      <a:cs typeface="+mj-cs"/>
                    </a:rPr>
                    <a:t>IT</a:t>
                  </a:r>
                  <a:endPara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j-ea"/>
                    <a:cs typeface="+mj-cs"/>
                  </a:endParaRPr>
                </a:p>
              </p:txBody>
            </p:sp>
            <p:sp>
              <p:nvSpPr>
                <p:cNvPr id="27" name="ZoneTexte 64"/>
                <p:cNvSpPr txBox="1"/>
                <p:nvPr/>
              </p:nvSpPr>
              <p:spPr bwMode="auto">
                <a:xfrm>
                  <a:off x="7906421" y="6439986"/>
                  <a:ext cx="487881" cy="172420"/>
                </a:xfrm>
                <a:prstGeom prst="rect">
                  <a:avLst/>
                </a:prstGeom>
                <a:solidFill>
                  <a:srgbClr val="101010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scene3d>
                  <a:camera prst="perspectiveContrastingLeftFacing"/>
                  <a:lightRig rig="threePt" dir="t"/>
                </a:scene3d>
              </p:spPr>
              <p:txBody>
                <a:bodyPr vert="horz" wrap="none" lIns="36000" tIns="0" rIns="3600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ts val="13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b="1" kern="0" noProof="0" dirty="0" smtClean="0">
                      <a:solidFill>
                        <a:srgbClr val="FF0000"/>
                      </a:solidFill>
                      <a:latin typeface="+mn-lt"/>
                      <a:ea typeface="+mj-ea"/>
                      <a:cs typeface="+mj-cs"/>
                    </a:rPr>
                    <a:t>Users</a:t>
                  </a:r>
                  <a:endPara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j-ea"/>
                    <a:cs typeface="+mj-cs"/>
                  </a:endParaRPr>
                </a:p>
              </p:txBody>
            </p:sp>
          </p:grpSp>
          <p:pic>
            <p:nvPicPr>
              <p:cNvPr id="194" name="Picture 3">
                <a:hlinkClick r:id="rId1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562477" y="4152389"/>
                <a:ext cx="1656184" cy="1054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7" name="Rounded Rectangle 196"/>
              <p:cNvSpPr/>
              <p:nvPr/>
            </p:nvSpPr>
            <p:spPr>
              <a:xfrm>
                <a:off x="6300192" y="1628800"/>
                <a:ext cx="2664296" cy="4464496"/>
              </a:xfrm>
              <a:prstGeom prst="roundRect">
                <a:avLst>
                  <a:gd name="adj" fmla="val 10610"/>
                </a:avLst>
              </a:prstGeom>
              <a:noFill/>
              <a:ln w="3175">
                <a:solidFill>
                  <a:schemeClr val="bg1"/>
                </a:solidFill>
                <a:prstDash val="dash"/>
              </a:ln>
              <a:effectLst>
                <a:outerShdw blurRad="139700" dist="88900" dir="288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 bwMode="auto">
              <a:xfrm>
                <a:off x="7039494" y="1484784"/>
                <a:ext cx="1168910" cy="307777"/>
              </a:xfrm>
              <a:prstGeom prst="rect">
                <a:avLst/>
              </a:prstGeom>
              <a:solidFill>
                <a:srgbClr val="10101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0" i="0" u="none" strike="noStrike" kern="0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j-ea"/>
                    <a:cs typeface="+mj-cs"/>
                  </a:rPr>
                  <a:t>3. Restitution</a:t>
                </a:r>
              </a:p>
            </p:txBody>
          </p:sp>
        </p:grpSp>
        <p:pic>
          <p:nvPicPr>
            <p:cNvPr id="203" name="Picture 2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557390" y="2484063"/>
              <a:ext cx="1571407" cy="1167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1" name="Chevron 200"/>
          <p:cNvSpPr/>
          <p:nvPr/>
        </p:nvSpPr>
        <p:spPr>
          <a:xfrm>
            <a:off x="6127956" y="3699559"/>
            <a:ext cx="344471" cy="539003"/>
          </a:xfrm>
          <a:prstGeom prst="chevron">
            <a:avLst>
              <a:gd name="adj" fmla="val 40575"/>
            </a:avLst>
          </a:prstGeom>
          <a:solidFill>
            <a:srgbClr val="FF9900"/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4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2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/>
          <p:cNvGrpSpPr/>
          <p:nvPr/>
        </p:nvGrpSpPr>
        <p:grpSpPr>
          <a:xfrm>
            <a:off x="7701307" y="1818829"/>
            <a:ext cx="903141" cy="904893"/>
            <a:chOff x="5364088" y="3568223"/>
            <a:chExt cx="903141" cy="904893"/>
          </a:xfrm>
        </p:grpSpPr>
        <p:grpSp>
          <p:nvGrpSpPr>
            <p:cNvPr id="293" name="Group 292"/>
            <p:cNvGrpSpPr/>
            <p:nvPr/>
          </p:nvGrpSpPr>
          <p:grpSpPr>
            <a:xfrm>
              <a:off x="5724128" y="3568223"/>
              <a:ext cx="543101" cy="688869"/>
              <a:chOff x="4535996" y="6073749"/>
              <a:chExt cx="543101" cy="688869"/>
            </a:xfrm>
          </p:grpSpPr>
          <p:grpSp>
            <p:nvGrpSpPr>
              <p:cNvPr id="360" name="Groupe 172"/>
              <p:cNvGrpSpPr>
                <a:grpSpLocks/>
              </p:cNvGrpSpPr>
              <p:nvPr/>
            </p:nvGrpSpPr>
            <p:grpSpPr bwMode="auto">
              <a:xfrm>
                <a:off x="4535996" y="6073749"/>
                <a:ext cx="543101" cy="688869"/>
                <a:chOff x="4256289" y="3552202"/>
                <a:chExt cx="542967" cy="688970"/>
              </a:xfrm>
            </p:grpSpPr>
            <p:grpSp>
              <p:nvGrpSpPr>
                <p:cNvPr id="364" name="Groupe 169"/>
                <p:cNvGrpSpPr>
                  <a:grpSpLocks/>
                </p:cNvGrpSpPr>
                <p:nvPr/>
              </p:nvGrpSpPr>
              <p:grpSpPr bwMode="auto">
                <a:xfrm>
                  <a:off x="4256289" y="3552202"/>
                  <a:ext cx="542967" cy="688970"/>
                  <a:chOff x="4258385" y="3557027"/>
                  <a:chExt cx="542967" cy="688970"/>
                </a:xfrm>
              </p:grpSpPr>
              <p:grpSp>
                <p:nvGrpSpPr>
                  <p:cNvPr id="366" name="Groupe 138"/>
                  <p:cNvGrpSpPr>
                    <a:grpSpLocks/>
                  </p:cNvGrpSpPr>
                  <p:nvPr/>
                </p:nvGrpSpPr>
                <p:grpSpPr bwMode="auto">
                  <a:xfrm>
                    <a:off x="4258385" y="3557027"/>
                    <a:ext cx="542967" cy="688970"/>
                    <a:chOff x="4779395" y="3240168"/>
                    <a:chExt cx="542967" cy="688970"/>
                  </a:xfrm>
                </p:grpSpPr>
                <p:sp>
                  <p:nvSpPr>
                    <p:cNvPr id="369" name="Forme libre 125"/>
                    <p:cNvSpPr/>
                    <p:nvPr/>
                  </p:nvSpPr>
                  <p:spPr bwMode="auto">
                    <a:xfrm>
                      <a:off x="4779395" y="3240168"/>
                      <a:ext cx="542967" cy="688970"/>
                    </a:xfrm>
                    <a:custGeom>
                      <a:avLst/>
                      <a:gdLst>
                        <a:gd name="connsiteX0" fmla="*/ 0 w 481009"/>
                        <a:gd name="connsiteY0" fmla="*/ 0 h 688971"/>
                        <a:gd name="connsiteX1" fmla="*/ 481009 w 481009"/>
                        <a:gd name="connsiteY1" fmla="*/ 0 h 688971"/>
                        <a:gd name="connsiteX2" fmla="*/ 481009 w 481009"/>
                        <a:gd name="connsiteY2" fmla="*/ 688971 h 688971"/>
                        <a:gd name="connsiteX3" fmla="*/ 0 w 481009"/>
                        <a:gd name="connsiteY3" fmla="*/ 688971 h 688971"/>
                        <a:gd name="connsiteX4" fmla="*/ 0 w 481009"/>
                        <a:gd name="connsiteY4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81009 w 481009"/>
                        <a:gd name="connsiteY3" fmla="*/ 688971 h 688971"/>
                        <a:gd name="connsiteX4" fmla="*/ 0 w 481009"/>
                        <a:gd name="connsiteY4" fmla="*/ 688971 h 688971"/>
                        <a:gd name="connsiteX5" fmla="*/ 0 w 481009"/>
                        <a:gd name="connsiteY5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81009 w 481009"/>
                        <a:gd name="connsiteY4" fmla="*/ 688971 h 688971"/>
                        <a:gd name="connsiteX5" fmla="*/ 0 w 481009"/>
                        <a:gd name="connsiteY5" fmla="*/ 688971 h 688971"/>
                        <a:gd name="connsiteX6" fmla="*/ 0 w 481009"/>
                        <a:gd name="connsiteY6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9301 w 481009"/>
                        <a:gd name="connsiteY4" fmla="*/ 352624 h 688971"/>
                        <a:gd name="connsiteX5" fmla="*/ 481009 w 481009"/>
                        <a:gd name="connsiteY5" fmla="*/ 688971 h 688971"/>
                        <a:gd name="connsiteX6" fmla="*/ 0 w 481009"/>
                        <a:gd name="connsiteY6" fmla="*/ 688971 h 688971"/>
                        <a:gd name="connsiteX7" fmla="*/ 0 w 481009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6920 w 481009"/>
                        <a:gd name="connsiteY4" fmla="*/ 281186 h 688971"/>
                        <a:gd name="connsiteX5" fmla="*/ 479301 w 481009"/>
                        <a:gd name="connsiteY5" fmla="*/ 352624 h 688971"/>
                        <a:gd name="connsiteX6" fmla="*/ 481009 w 481009"/>
                        <a:gd name="connsiteY6" fmla="*/ 688971 h 688971"/>
                        <a:gd name="connsiteX7" fmla="*/ 0 w 481009"/>
                        <a:gd name="connsiteY7" fmla="*/ 688971 h 688971"/>
                        <a:gd name="connsiteX8" fmla="*/ 0 w 481009"/>
                        <a:gd name="connsiteY8" fmla="*/ 0 h 688971"/>
                        <a:gd name="connsiteX0" fmla="*/ 0 w 540060"/>
                        <a:gd name="connsiteY0" fmla="*/ 0 h 688971"/>
                        <a:gd name="connsiteX1" fmla="*/ 267370 w 540060"/>
                        <a:gd name="connsiteY1" fmla="*/ 199 h 688971"/>
                        <a:gd name="connsiteX2" fmla="*/ 481009 w 540060"/>
                        <a:gd name="connsiteY2" fmla="*/ 0 h 688971"/>
                        <a:gd name="connsiteX3" fmla="*/ 479301 w 540060"/>
                        <a:gd name="connsiteY3" fmla="*/ 104974 h 688971"/>
                        <a:gd name="connsiteX4" fmla="*/ 540060 w 540060"/>
                        <a:gd name="connsiteY4" fmla="*/ 288032 h 688971"/>
                        <a:gd name="connsiteX5" fmla="*/ 479301 w 540060"/>
                        <a:gd name="connsiteY5" fmla="*/ 352624 h 688971"/>
                        <a:gd name="connsiteX6" fmla="*/ 481009 w 540060"/>
                        <a:gd name="connsiteY6" fmla="*/ 688971 h 688971"/>
                        <a:gd name="connsiteX7" fmla="*/ 0 w 540060"/>
                        <a:gd name="connsiteY7" fmla="*/ 688971 h 688971"/>
                        <a:gd name="connsiteX8" fmla="*/ 0 w 540060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488825 w 550186"/>
                        <a:gd name="connsiteY3" fmla="*/ 74017 h 688971"/>
                        <a:gd name="connsiteX4" fmla="*/ 540059 w 550186"/>
                        <a:gd name="connsiteY4" fmla="*/ 108012 h 688971"/>
                        <a:gd name="connsiteX5" fmla="*/ 540060 w 550186"/>
                        <a:gd name="connsiteY5" fmla="*/ 288032 h 688971"/>
                        <a:gd name="connsiteX6" fmla="*/ 479301 w 550186"/>
                        <a:gd name="connsiteY6" fmla="*/ 352624 h 688971"/>
                        <a:gd name="connsiteX7" fmla="*/ 481009 w 550186"/>
                        <a:gd name="connsiteY7" fmla="*/ 688971 h 688971"/>
                        <a:gd name="connsiteX8" fmla="*/ 0 w 550186"/>
                        <a:gd name="connsiteY8" fmla="*/ 688971 h 688971"/>
                        <a:gd name="connsiteX9" fmla="*/ 0 w 550186"/>
                        <a:gd name="connsiteY9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46577"/>
                        <a:gd name="connsiteY0" fmla="*/ 0 h 688971"/>
                        <a:gd name="connsiteX1" fmla="*/ 267370 w 546577"/>
                        <a:gd name="connsiteY1" fmla="*/ 199 h 688971"/>
                        <a:gd name="connsiteX2" fmla="*/ 481009 w 546577"/>
                        <a:gd name="connsiteY2" fmla="*/ 0 h 688971"/>
                        <a:gd name="connsiteX3" fmla="*/ 540059 w 546577"/>
                        <a:gd name="connsiteY3" fmla="*/ 108012 h 688971"/>
                        <a:gd name="connsiteX4" fmla="*/ 540060 w 546577"/>
                        <a:gd name="connsiteY4" fmla="*/ 288032 h 688971"/>
                        <a:gd name="connsiteX5" fmla="*/ 479301 w 546577"/>
                        <a:gd name="connsiteY5" fmla="*/ 352624 h 688971"/>
                        <a:gd name="connsiteX6" fmla="*/ 481009 w 546577"/>
                        <a:gd name="connsiteY6" fmla="*/ 688971 h 688971"/>
                        <a:gd name="connsiteX7" fmla="*/ 0 w 546577"/>
                        <a:gd name="connsiteY7" fmla="*/ 688971 h 688971"/>
                        <a:gd name="connsiteX8" fmla="*/ 0 w 546577"/>
                        <a:gd name="connsiteY8" fmla="*/ 0 h 688971"/>
                        <a:gd name="connsiteX0" fmla="*/ 0 w 542968"/>
                        <a:gd name="connsiteY0" fmla="*/ 0 h 688971"/>
                        <a:gd name="connsiteX1" fmla="*/ 267370 w 542968"/>
                        <a:gd name="connsiteY1" fmla="*/ 199 h 688971"/>
                        <a:gd name="connsiteX2" fmla="*/ 481009 w 542968"/>
                        <a:gd name="connsiteY2" fmla="*/ 0 h 688971"/>
                        <a:gd name="connsiteX3" fmla="*/ 540059 w 542968"/>
                        <a:gd name="connsiteY3" fmla="*/ 108012 h 688971"/>
                        <a:gd name="connsiteX4" fmla="*/ 540060 w 542968"/>
                        <a:gd name="connsiteY4" fmla="*/ 288032 h 688971"/>
                        <a:gd name="connsiteX5" fmla="*/ 479301 w 542968"/>
                        <a:gd name="connsiteY5" fmla="*/ 352624 h 688971"/>
                        <a:gd name="connsiteX6" fmla="*/ 481009 w 542968"/>
                        <a:gd name="connsiteY6" fmla="*/ 688971 h 688971"/>
                        <a:gd name="connsiteX7" fmla="*/ 0 w 542968"/>
                        <a:gd name="connsiteY7" fmla="*/ 688971 h 688971"/>
                        <a:gd name="connsiteX8" fmla="*/ 0 w 542968"/>
                        <a:gd name="connsiteY8" fmla="*/ 0 h 688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2968" h="688971">
                          <a:moveTo>
                            <a:pt x="0" y="0"/>
                          </a:moveTo>
                          <a:lnTo>
                            <a:pt x="267370" y="199"/>
                          </a:lnTo>
                          <a:lnTo>
                            <a:pt x="481009" y="0"/>
                          </a:lnTo>
                          <a:cubicBezTo>
                            <a:pt x="477604" y="132182"/>
                            <a:pt x="469458" y="104879"/>
                            <a:pt x="540059" y="108012"/>
                          </a:cubicBezTo>
                          <a:cubicBezTo>
                            <a:pt x="540532" y="251565"/>
                            <a:pt x="542968" y="130223"/>
                            <a:pt x="540060" y="288032"/>
                          </a:cubicBezTo>
                          <a:cubicBezTo>
                            <a:pt x="473938" y="290714"/>
                            <a:pt x="476580" y="286099"/>
                            <a:pt x="479301" y="352624"/>
                          </a:cubicBezTo>
                          <a:cubicBezTo>
                            <a:pt x="480708" y="475754"/>
                            <a:pt x="478417" y="585115"/>
                            <a:pt x="481009" y="688971"/>
                          </a:cubicBezTo>
                          <a:lnTo>
                            <a:pt x="0" y="6889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effectLst>
                      <a:outerShdw blurRad="76200" dir="18900000" sy="23000" kx="-1200000" algn="bl" rotWithShape="0">
                        <a:prstClr val="black">
                          <a:alpha val="70000"/>
                        </a:prstClr>
                      </a:outerShdw>
                    </a:effectLst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  <p:cxnSp>
                  <p:nvCxnSpPr>
                    <p:cNvPr id="370" name="Connecteur droit 126"/>
                    <p:cNvCxnSpPr/>
                    <p:nvPr/>
                  </p:nvCxnSpPr>
                  <p:spPr bwMode="auto">
                    <a:xfrm>
                      <a:off x="4828986" y="331219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1" name="Connecteur droit 127"/>
                    <p:cNvCxnSpPr/>
                    <p:nvPr/>
                  </p:nvCxnSpPr>
                  <p:spPr bwMode="auto">
                    <a:xfrm>
                      <a:off x="4828986" y="342803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2" name="Connecteur droit 128"/>
                    <p:cNvCxnSpPr/>
                    <p:nvPr/>
                  </p:nvCxnSpPr>
                  <p:spPr bwMode="auto">
                    <a:xfrm>
                      <a:off x="4828986" y="34707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3" name="Connecteur droit 129"/>
                    <p:cNvCxnSpPr/>
                    <p:nvPr/>
                  </p:nvCxnSpPr>
                  <p:spPr bwMode="auto">
                    <a:xfrm>
                      <a:off x="4828986" y="351948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4" name="Connecteur droit 130"/>
                    <p:cNvCxnSpPr/>
                    <p:nvPr/>
                  </p:nvCxnSpPr>
                  <p:spPr bwMode="auto">
                    <a:xfrm>
                      <a:off x="4828986" y="356826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5" name="Connecteur droit 131"/>
                    <p:cNvCxnSpPr/>
                    <p:nvPr/>
                  </p:nvCxnSpPr>
                  <p:spPr bwMode="auto">
                    <a:xfrm>
                      <a:off x="4828986" y="361703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6" name="Connecteur droit 132"/>
                    <p:cNvCxnSpPr/>
                    <p:nvPr/>
                  </p:nvCxnSpPr>
                  <p:spPr bwMode="auto">
                    <a:xfrm>
                      <a:off x="4828986" y="36658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7" name="Connecteur droit 133"/>
                    <p:cNvCxnSpPr/>
                    <p:nvPr/>
                  </p:nvCxnSpPr>
                  <p:spPr bwMode="auto">
                    <a:xfrm>
                      <a:off x="4828986" y="371459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8" name="Connecteur droit 134"/>
                    <p:cNvCxnSpPr/>
                    <p:nvPr/>
                  </p:nvCxnSpPr>
                  <p:spPr bwMode="auto">
                    <a:xfrm>
                      <a:off x="4828986" y="376336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9" name="Connecteur droit 135"/>
                    <p:cNvCxnSpPr/>
                    <p:nvPr/>
                  </p:nvCxnSpPr>
                  <p:spPr bwMode="auto">
                    <a:xfrm>
                      <a:off x="4828986" y="381214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0" name="Connecteur droit 136"/>
                    <p:cNvCxnSpPr/>
                    <p:nvPr/>
                  </p:nvCxnSpPr>
                  <p:spPr bwMode="auto">
                    <a:xfrm>
                      <a:off x="4828986" y="386091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67" name="Connecteur droit 93"/>
                  <p:cNvCxnSpPr/>
                  <p:nvPr/>
                </p:nvCxnSpPr>
                <p:spPr>
                  <a:xfrm>
                    <a:off x="4424860" y="3971425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Connecteur droit 93"/>
                  <p:cNvCxnSpPr/>
                  <p:nvPr/>
                </p:nvCxnSpPr>
                <p:spPr>
                  <a:xfrm>
                    <a:off x="4374997" y="3610794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5" name="Connecteur droit 170"/>
                <p:cNvCxnSpPr/>
                <p:nvPr/>
              </p:nvCxnSpPr>
              <p:spPr>
                <a:xfrm rot="4920000">
                  <a:off x="4700495" y="3741146"/>
                  <a:ext cx="73036" cy="15871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1" name="Connecteur droit 168"/>
              <p:cNvCxnSpPr>
                <a:cxnSpLocks noChangeAspect="1"/>
              </p:cNvCxnSpPr>
              <p:nvPr/>
            </p:nvCxnSpPr>
            <p:spPr bwMode="auto">
              <a:xfrm>
                <a:off x="4743788" y="6442061"/>
                <a:ext cx="184150" cy="269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cteur droit 171"/>
              <p:cNvCxnSpPr>
                <a:cxnSpLocks noChangeAspect="1"/>
              </p:cNvCxnSpPr>
              <p:nvPr/>
            </p:nvCxnSpPr>
            <p:spPr bwMode="auto">
              <a:xfrm>
                <a:off x="4646951" y="6570649"/>
                <a:ext cx="112712" cy="17463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cteur droit 172"/>
              <p:cNvCxnSpPr>
                <a:cxnSpLocks noChangeAspect="1"/>
              </p:cNvCxnSpPr>
              <p:nvPr/>
            </p:nvCxnSpPr>
            <p:spPr bwMode="auto">
              <a:xfrm>
                <a:off x="4789826" y="6303948"/>
                <a:ext cx="112712" cy="1587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4" name="Group 293"/>
            <p:cNvGrpSpPr/>
            <p:nvPr/>
          </p:nvGrpSpPr>
          <p:grpSpPr>
            <a:xfrm>
              <a:off x="5604114" y="3640231"/>
              <a:ext cx="543101" cy="688869"/>
              <a:chOff x="4535996" y="6073749"/>
              <a:chExt cx="543101" cy="688869"/>
            </a:xfrm>
          </p:grpSpPr>
          <p:grpSp>
            <p:nvGrpSpPr>
              <p:cNvPr id="339" name="Groupe 172"/>
              <p:cNvGrpSpPr>
                <a:grpSpLocks/>
              </p:cNvGrpSpPr>
              <p:nvPr/>
            </p:nvGrpSpPr>
            <p:grpSpPr bwMode="auto">
              <a:xfrm>
                <a:off x="4535996" y="6073749"/>
                <a:ext cx="543101" cy="688869"/>
                <a:chOff x="4256289" y="3552202"/>
                <a:chExt cx="542967" cy="688970"/>
              </a:xfrm>
            </p:grpSpPr>
            <p:grpSp>
              <p:nvGrpSpPr>
                <p:cNvPr id="343" name="Groupe 169"/>
                <p:cNvGrpSpPr>
                  <a:grpSpLocks/>
                </p:cNvGrpSpPr>
                <p:nvPr/>
              </p:nvGrpSpPr>
              <p:grpSpPr bwMode="auto">
                <a:xfrm>
                  <a:off x="4256289" y="3552202"/>
                  <a:ext cx="542967" cy="688970"/>
                  <a:chOff x="4258385" y="3557027"/>
                  <a:chExt cx="542967" cy="688970"/>
                </a:xfrm>
              </p:grpSpPr>
              <p:grpSp>
                <p:nvGrpSpPr>
                  <p:cNvPr id="345" name="Groupe 138"/>
                  <p:cNvGrpSpPr>
                    <a:grpSpLocks/>
                  </p:cNvGrpSpPr>
                  <p:nvPr/>
                </p:nvGrpSpPr>
                <p:grpSpPr bwMode="auto">
                  <a:xfrm>
                    <a:off x="4258385" y="3557027"/>
                    <a:ext cx="542967" cy="688970"/>
                    <a:chOff x="4779395" y="3240168"/>
                    <a:chExt cx="542967" cy="688970"/>
                  </a:xfrm>
                </p:grpSpPr>
                <p:sp>
                  <p:nvSpPr>
                    <p:cNvPr id="348" name="Forme libre 125"/>
                    <p:cNvSpPr/>
                    <p:nvPr/>
                  </p:nvSpPr>
                  <p:spPr bwMode="auto">
                    <a:xfrm>
                      <a:off x="4779395" y="3240168"/>
                      <a:ext cx="542967" cy="688970"/>
                    </a:xfrm>
                    <a:custGeom>
                      <a:avLst/>
                      <a:gdLst>
                        <a:gd name="connsiteX0" fmla="*/ 0 w 481009"/>
                        <a:gd name="connsiteY0" fmla="*/ 0 h 688971"/>
                        <a:gd name="connsiteX1" fmla="*/ 481009 w 481009"/>
                        <a:gd name="connsiteY1" fmla="*/ 0 h 688971"/>
                        <a:gd name="connsiteX2" fmla="*/ 481009 w 481009"/>
                        <a:gd name="connsiteY2" fmla="*/ 688971 h 688971"/>
                        <a:gd name="connsiteX3" fmla="*/ 0 w 481009"/>
                        <a:gd name="connsiteY3" fmla="*/ 688971 h 688971"/>
                        <a:gd name="connsiteX4" fmla="*/ 0 w 481009"/>
                        <a:gd name="connsiteY4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81009 w 481009"/>
                        <a:gd name="connsiteY3" fmla="*/ 688971 h 688971"/>
                        <a:gd name="connsiteX4" fmla="*/ 0 w 481009"/>
                        <a:gd name="connsiteY4" fmla="*/ 688971 h 688971"/>
                        <a:gd name="connsiteX5" fmla="*/ 0 w 481009"/>
                        <a:gd name="connsiteY5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81009 w 481009"/>
                        <a:gd name="connsiteY4" fmla="*/ 688971 h 688971"/>
                        <a:gd name="connsiteX5" fmla="*/ 0 w 481009"/>
                        <a:gd name="connsiteY5" fmla="*/ 688971 h 688971"/>
                        <a:gd name="connsiteX6" fmla="*/ 0 w 481009"/>
                        <a:gd name="connsiteY6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9301 w 481009"/>
                        <a:gd name="connsiteY4" fmla="*/ 352624 h 688971"/>
                        <a:gd name="connsiteX5" fmla="*/ 481009 w 481009"/>
                        <a:gd name="connsiteY5" fmla="*/ 688971 h 688971"/>
                        <a:gd name="connsiteX6" fmla="*/ 0 w 481009"/>
                        <a:gd name="connsiteY6" fmla="*/ 688971 h 688971"/>
                        <a:gd name="connsiteX7" fmla="*/ 0 w 481009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6920 w 481009"/>
                        <a:gd name="connsiteY4" fmla="*/ 281186 h 688971"/>
                        <a:gd name="connsiteX5" fmla="*/ 479301 w 481009"/>
                        <a:gd name="connsiteY5" fmla="*/ 352624 h 688971"/>
                        <a:gd name="connsiteX6" fmla="*/ 481009 w 481009"/>
                        <a:gd name="connsiteY6" fmla="*/ 688971 h 688971"/>
                        <a:gd name="connsiteX7" fmla="*/ 0 w 481009"/>
                        <a:gd name="connsiteY7" fmla="*/ 688971 h 688971"/>
                        <a:gd name="connsiteX8" fmla="*/ 0 w 481009"/>
                        <a:gd name="connsiteY8" fmla="*/ 0 h 688971"/>
                        <a:gd name="connsiteX0" fmla="*/ 0 w 540060"/>
                        <a:gd name="connsiteY0" fmla="*/ 0 h 688971"/>
                        <a:gd name="connsiteX1" fmla="*/ 267370 w 540060"/>
                        <a:gd name="connsiteY1" fmla="*/ 199 h 688971"/>
                        <a:gd name="connsiteX2" fmla="*/ 481009 w 540060"/>
                        <a:gd name="connsiteY2" fmla="*/ 0 h 688971"/>
                        <a:gd name="connsiteX3" fmla="*/ 479301 w 540060"/>
                        <a:gd name="connsiteY3" fmla="*/ 104974 h 688971"/>
                        <a:gd name="connsiteX4" fmla="*/ 540060 w 540060"/>
                        <a:gd name="connsiteY4" fmla="*/ 288032 h 688971"/>
                        <a:gd name="connsiteX5" fmla="*/ 479301 w 540060"/>
                        <a:gd name="connsiteY5" fmla="*/ 352624 h 688971"/>
                        <a:gd name="connsiteX6" fmla="*/ 481009 w 540060"/>
                        <a:gd name="connsiteY6" fmla="*/ 688971 h 688971"/>
                        <a:gd name="connsiteX7" fmla="*/ 0 w 540060"/>
                        <a:gd name="connsiteY7" fmla="*/ 688971 h 688971"/>
                        <a:gd name="connsiteX8" fmla="*/ 0 w 540060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488825 w 550186"/>
                        <a:gd name="connsiteY3" fmla="*/ 74017 h 688971"/>
                        <a:gd name="connsiteX4" fmla="*/ 540059 w 550186"/>
                        <a:gd name="connsiteY4" fmla="*/ 108012 h 688971"/>
                        <a:gd name="connsiteX5" fmla="*/ 540060 w 550186"/>
                        <a:gd name="connsiteY5" fmla="*/ 288032 h 688971"/>
                        <a:gd name="connsiteX6" fmla="*/ 479301 w 550186"/>
                        <a:gd name="connsiteY6" fmla="*/ 352624 h 688971"/>
                        <a:gd name="connsiteX7" fmla="*/ 481009 w 550186"/>
                        <a:gd name="connsiteY7" fmla="*/ 688971 h 688971"/>
                        <a:gd name="connsiteX8" fmla="*/ 0 w 550186"/>
                        <a:gd name="connsiteY8" fmla="*/ 688971 h 688971"/>
                        <a:gd name="connsiteX9" fmla="*/ 0 w 550186"/>
                        <a:gd name="connsiteY9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46577"/>
                        <a:gd name="connsiteY0" fmla="*/ 0 h 688971"/>
                        <a:gd name="connsiteX1" fmla="*/ 267370 w 546577"/>
                        <a:gd name="connsiteY1" fmla="*/ 199 h 688971"/>
                        <a:gd name="connsiteX2" fmla="*/ 481009 w 546577"/>
                        <a:gd name="connsiteY2" fmla="*/ 0 h 688971"/>
                        <a:gd name="connsiteX3" fmla="*/ 540059 w 546577"/>
                        <a:gd name="connsiteY3" fmla="*/ 108012 h 688971"/>
                        <a:gd name="connsiteX4" fmla="*/ 540060 w 546577"/>
                        <a:gd name="connsiteY4" fmla="*/ 288032 h 688971"/>
                        <a:gd name="connsiteX5" fmla="*/ 479301 w 546577"/>
                        <a:gd name="connsiteY5" fmla="*/ 352624 h 688971"/>
                        <a:gd name="connsiteX6" fmla="*/ 481009 w 546577"/>
                        <a:gd name="connsiteY6" fmla="*/ 688971 h 688971"/>
                        <a:gd name="connsiteX7" fmla="*/ 0 w 546577"/>
                        <a:gd name="connsiteY7" fmla="*/ 688971 h 688971"/>
                        <a:gd name="connsiteX8" fmla="*/ 0 w 546577"/>
                        <a:gd name="connsiteY8" fmla="*/ 0 h 688971"/>
                        <a:gd name="connsiteX0" fmla="*/ 0 w 542968"/>
                        <a:gd name="connsiteY0" fmla="*/ 0 h 688971"/>
                        <a:gd name="connsiteX1" fmla="*/ 267370 w 542968"/>
                        <a:gd name="connsiteY1" fmla="*/ 199 h 688971"/>
                        <a:gd name="connsiteX2" fmla="*/ 481009 w 542968"/>
                        <a:gd name="connsiteY2" fmla="*/ 0 h 688971"/>
                        <a:gd name="connsiteX3" fmla="*/ 540059 w 542968"/>
                        <a:gd name="connsiteY3" fmla="*/ 108012 h 688971"/>
                        <a:gd name="connsiteX4" fmla="*/ 540060 w 542968"/>
                        <a:gd name="connsiteY4" fmla="*/ 288032 h 688971"/>
                        <a:gd name="connsiteX5" fmla="*/ 479301 w 542968"/>
                        <a:gd name="connsiteY5" fmla="*/ 352624 h 688971"/>
                        <a:gd name="connsiteX6" fmla="*/ 481009 w 542968"/>
                        <a:gd name="connsiteY6" fmla="*/ 688971 h 688971"/>
                        <a:gd name="connsiteX7" fmla="*/ 0 w 542968"/>
                        <a:gd name="connsiteY7" fmla="*/ 688971 h 688971"/>
                        <a:gd name="connsiteX8" fmla="*/ 0 w 542968"/>
                        <a:gd name="connsiteY8" fmla="*/ 0 h 688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2968" h="688971">
                          <a:moveTo>
                            <a:pt x="0" y="0"/>
                          </a:moveTo>
                          <a:lnTo>
                            <a:pt x="267370" y="199"/>
                          </a:lnTo>
                          <a:lnTo>
                            <a:pt x="481009" y="0"/>
                          </a:lnTo>
                          <a:cubicBezTo>
                            <a:pt x="477604" y="132182"/>
                            <a:pt x="469458" y="104879"/>
                            <a:pt x="540059" y="108012"/>
                          </a:cubicBezTo>
                          <a:cubicBezTo>
                            <a:pt x="540532" y="251565"/>
                            <a:pt x="542968" y="130223"/>
                            <a:pt x="540060" y="288032"/>
                          </a:cubicBezTo>
                          <a:cubicBezTo>
                            <a:pt x="473938" y="290714"/>
                            <a:pt x="476580" y="286099"/>
                            <a:pt x="479301" y="352624"/>
                          </a:cubicBezTo>
                          <a:cubicBezTo>
                            <a:pt x="480708" y="475754"/>
                            <a:pt x="478417" y="585115"/>
                            <a:pt x="481009" y="688971"/>
                          </a:cubicBezTo>
                          <a:lnTo>
                            <a:pt x="0" y="6889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effectLst>
                      <a:outerShdw blurRad="76200" dir="18900000" sy="23000" kx="-1200000" algn="bl" rotWithShape="0">
                        <a:prstClr val="black">
                          <a:alpha val="70000"/>
                        </a:prstClr>
                      </a:outerShdw>
                    </a:effectLst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  <p:cxnSp>
                  <p:nvCxnSpPr>
                    <p:cNvPr id="349" name="Connecteur droit 126"/>
                    <p:cNvCxnSpPr/>
                    <p:nvPr/>
                  </p:nvCxnSpPr>
                  <p:spPr bwMode="auto">
                    <a:xfrm>
                      <a:off x="4828986" y="331219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Connecteur droit 127"/>
                    <p:cNvCxnSpPr/>
                    <p:nvPr/>
                  </p:nvCxnSpPr>
                  <p:spPr bwMode="auto">
                    <a:xfrm>
                      <a:off x="4828986" y="342803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1" name="Connecteur droit 128"/>
                    <p:cNvCxnSpPr/>
                    <p:nvPr/>
                  </p:nvCxnSpPr>
                  <p:spPr bwMode="auto">
                    <a:xfrm>
                      <a:off x="4828986" y="34707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Connecteur droit 129"/>
                    <p:cNvCxnSpPr/>
                    <p:nvPr/>
                  </p:nvCxnSpPr>
                  <p:spPr bwMode="auto">
                    <a:xfrm>
                      <a:off x="4828986" y="351948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3" name="Connecteur droit 130"/>
                    <p:cNvCxnSpPr/>
                    <p:nvPr/>
                  </p:nvCxnSpPr>
                  <p:spPr bwMode="auto">
                    <a:xfrm>
                      <a:off x="4828986" y="356826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Connecteur droit 131"/>
                    <p:cNvCxnSpPr/>
                    <p:nvPr/>
                  </p:nvCxnSpPr>
                  <p:spPr bwMode="auto">
                    <a:xfrm>
                      <a:off x="4828986" y="361703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5" name="Connecteur droit 132"/>
                    <p:cNvCxnSpPr/>
                    <p:nvPr/>
                  </p:nvCxnSpPr>
                  <p:spPr bwMode="auto">
                    <a:xfrm>
                      <a:off x="4828986" y="36658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6" name="Connecteur droit 133"/>
                    <p:cNvCxnSpPr/>
                    <p:nvPr/>
                  </p:nvCxnSpPr>
                  <p:spPr bwMode="auto">
                    <a:xfrm>
                      <a:off x="4828986" y="371459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7" name="Connecteur droit 134"/>
                    <p:cNvCxnSpPr/>
                    <p:nvPr/>
                  </p:nvCxnSpPr>
                  <p:spPr bwMode="auto">
                    <a:xfrm>
                      <a:off x="4828986" y="376336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8" name="Connecteur droit 135"/>
                    <p:cNvCxnSpPr/>
                    <p:nvPr/>
                  </p:nvCxnSpPr>
                  <p:spPr bwMode="auto">
                    <a:xfrm>
                      <a:off x="4828986" y="381214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9" name="Connecteur droit 136"/>
                    <p:cNvCxnSpPr/>
                    <p:nvPr/>
                  </p:nvCxnSpPr>
                  <p:spPr bwMode="auto">
                    <a:xfrm>
                      <a:off x="4828986" y="386091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6" name="Connecteur droit 93"/>
                  <p:cNvCxnSpPr/>
                  <p:nvPr/>
                </p:nvCxnSpPr>
                <p:spPr>
                  <a:xfrm>
                    <a:off x="4424860" y="3971425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Connecteur droit 93"/>
                  <p:cNvCxnSpPr/>
                  <p:nvPr/>
                </p:nvCxnSpPr>
                <p:spPr>
                  <a:xfrm>
                    <a:off x="4374997" y="3610794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4" name="Connecteur droit 170"/>
                <p:cNvCxnSpPr/>
                <p:nvPr/>
              </p:nvCxnSpPr>
              <p:spPr>
                <a:xfrm rot="4920000">
                  <a:off x="4700495" y="3741146"/>
                  <a:ext cx="73036" cy="15871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0" name="Connecteur droit 168"/>
              <p:cNvCxnSpPr>
                <a:cxnSpLocks noChangeAspect="1"/>
              </p:cNvCxnSpPr>
              <p:nvPr/>
            </p:nvCxnSpPr>
            <p:spPr bwMode="auto">
              <a:xfrm>
                <a:off x="4743788" y="6442061"/>
                <a:ext cx="184150" cy="269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Connecteur droit 171"/>
              <p:cNvCxnSpPr>
                <a:cxnSpLocks noChangeAspect="1"/>
              </p:cNvCxnSpPr>
              <p:nvPr/>
            </p:nvCxnSpPr>
            <p:spPr bwMode="auto">
              <a:xfrm>
                <a:off x="4646951" y="6570649"/>
                <a:ext cx="112712" cy="17463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necteur droit 172"/>
              <p:cNvCxnSpPr>
                <a:cxnSpLocks noChangeAspect="1"/>
              </p:cNvCxnSpPr>
              <p:nvPr/>
            </p:nvCxnSpPr>
            <p:spPr bwMode="auto">
              <a:xfrm>
                <a:off x="4789826" y="6303948"/>
                <a:ext cx="112712" cy="1587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5" name="Group 294"/>
            <p:cNvGrpSpPr/>
            <p:nvPr/>
          </p:nvGrpSpPr>
          <p:grpSpPr>
            <a:xfrm>
              <a:off x="5484101" y="3712239"/>
              <a:ext cx="543101" cy="688869"/>
              <a:chOff x="4535996" y="6073749"/>
              <a:chExt cx="543101" cy="688869"/>
            </a:xfrm>
          </p:grpSpPr>
          <p:grpSp>
            <p:nvGrpSpPr>
              <p:cNvPr id="318" name="Groupe 172"/>
              <p:cNvGrpSpPr>
                <a:grpSpLocks/>
              </p:cNvGrpSpPr>
              <p:nvPr/>
            </p:nvGrpSpPr>
            <p:grpSpPr bwMode="auto">
              <a:xfrm>
                <a:off x="4535996" y="6073749"/>
                <a:ext cx="543101" cy="688869"/>
                <a:chOff x="4256289" y="3552202"/>
                <a:chExt cx="542967" cy="688970"/>
              </a:xfrm>
            </p:grpSpPr>
            <p:grpSp>
              <p:nvGrpSpPr>
                <p:cNvPr id="322" name="Groupe 169"/>
                <p:cNvGrpSpPr>
                  <a:grpSpLocks/>
                </p:cNvGrpSpPr>
                <p:nvPr/>
              </p:nvGrpSpPr>
              <p:grpSpPr bwMode="auto">
                <a:xfrm>
                  <a:off x="4256289" y="3552202"/>
                  <a:ext cx="542967" cy="688970"/>
                  <a:chOff x="4258385" y="3557027"/>
                  <a:chExt cx="542967" cy="688970"/>
                </a:xfrm>
              </p:grpSpPr>
              <p:grpSp>
                <p:nvGrpSpPr>
                  <p:cNvPr id="324" name="Groupe 138"/>
                  <p:cNvGrpSpPr>
                    <a:grpSpLocks/>
                  </p:cNvGrpSpPr>
                  <p:nvPr/>
                </p:nvGrpSpPr>
                <p:grpSpPr bwMode="auto">
                  <a:xfrm>
                    <a:off x="4258385" y="3557027"/>
                    <a:ext cx="542967" cy="688970"/>
                    <a:chOff x="4779395" y="3240168"/>
                    <a:chExt cx="542967" cy="688970"/>
                  </a:xfrm>
                </p:grpSpPr>
                <p:sp>
                  <p:nvSpPr>
                    <p:cNvPr id="327" name="Forme libre 125"/>
                    <p:cNvSpPr/>
                    <p:nvPr/>
                  </p:nvSpPr>
                  <p:spPr bwMode="auto">
                    <a:xfrm>
                      <a:off x="4779395" y="3240168"/>
                      <a:ext cx="542967" cy="688970"/>
                    </a:xfrm>
                    <a:custGeom>
                      <a:avLst/>
                      <a:gdLst>
                        <a:gd name="connsiteX0" fmla="*/ 0 w 481009"/>
                        <a:gd name="connsiteY0" fmla="*/ 0 h 688971"/>
                        <a:gd name="connsiteX1" fmla="*/ 481009 w 481009"/>
                        <a:gd name="connsiteY1" fmla="*/ 0 h 688971"/>
                        <a:gd name="connsiteX2" fmla="*/ 481009 w 481009"/>
                        <a:gd name="connsiteY2" fmla="*/ 688971 h 688971"/>
                        <a:gd name="connsiteX3" fmla="*/ 0 w 481009"/>
                        <a:gd name="connsiteY3" fmla="*/ 688971 h 688971"/>
                        <a:gd name="connsiteX4" fmla="*/ 0 w 481009"/>
                        <a:gd name="connsiteY4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81009 w 481009"/>
                        <a:gd name="connsiteY3" fmla="*/ 688971 h 688971"/>
                        <a:gd name="connsiteX4" fmla="*/ 0 w 481009"/>
                        <a:gd name="connsiteY4" fmla="*/ 688971 h 688971"/>
                        <a:gd name="connsiteX5" fmla="*/ 0 w 481009"/>
                        <a:gd name="connsiteY5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81009 w 481009"/>
                        <a:gd name="connsiteY4" fmla="*/ 688971 h 688971"/>
                        <a:gd name="connsiteX5" fmla="*/ 0 w 481009"/>
                        <a:gd name="connsiteY5" fmla="*/ 688971 h 688971"/>
                        <a:gd name="connsiteX6" fmla="*/ 0 w 481009"/>
                        <a:gd name="connsiteY6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9301 w 481009"/>
                        <a:gd name="connsiteY4" fmla="*/ 352624 h 688971"/>
                        <a:gd name="connsiteX5" fmla="*/ 481009 w 481009"/>
                        <a:gd name="connsiteY5" fmla="*/ 688971 h 688971"/>
                        <a:gd name="connsiteX6" fmla="*/ 0 w 481009"/>
                        <a:gd name="connsiteY6" fmla="*/ 688971 h 688971"/>
                        <a:gd name="connsiteX7" fmla="*/ 0 w 481009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6920 w 481009"/>
                        <a:gd name="connsiteY4" fmla="*/ 281186 h 688971"/>
                        <a:gd name="connsiteX5" fmla="*/ 479301 w 481009"/>
                        <a:gd name="connsiteY5" fmla="*/ 352624 h 688971"/>
                        <a:gd name="connsiteX6" fmla="*/ 481009 w 481009"/>
                        <a:gd name="connsiteY6" fmla="*/ 688971 h 688971"/>
                        <a:gd name="connsiteX7" fmla="*/ 0 w 481009"/>
                        <a:gd name="connsiteY7" fmla="*/ 688971 h 688971"/>
                        <a:gd name="connsiteX8" fmla="*/ 0 w 481009"/>
                        <a:gd name="connsiteY8" fmla="*/ 0 h 688971"/>
                        <a:gd name="connsiteX0" fmla="*/ 0 w 540060"/>
                        <a:gd name="connsiteY0" fmla="*/ 0 h 688971"/>
                        <a:gd name="connsiteX1" fmla="*/ 267370 w 540060"/>
                        <a:gd name="connsiteY1" fmla="*/ 199 h 688971"/>
                        <a:gd name="connsiteX2" fmla="*/ 481009 w 540060"/>
                        <a:gd name="connsiteY2" fmla="*/ 0 h 688971"/>
                        <a:gd name="connsiteX3" fmla="*/ 479301 w 540060"/>
                        <a:gd name="connsiteY3" fmla="*/ 104974 h 688971"/>
                        <a:gd name="connsiteX4" fmla="*/ 540060 w 540060"/>
                        <a:gd name="connsiteY4" fmla="*/ 288032 h 688971"/>
                        <a:gd name="connsiteX5" fmla="*/ 479301 w 540060"/>
                        <a:gd name="connsiteY5" fmla="*/ 352624 h 688971"/>
                        <a:gd name="connsiteX6" fmla="*/ 481009 w 540060"/>
                        <a:gd name="connsiteY6" fmla="*/ 688971 h 688971"/>
                        <a:gd name="connsiteX7" fmla="*/ 0 w 540060"/>
                        <a:gd name="connsiteY7" fmla="*/ 688971 h 688971"/>
                        <a:gd name="connsiteX8" fmla="*/ 0 w 540060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488825 w 550186"/>
                        <a:gd name="connsiteY3" fmla="*/ 74017 h 688971"/>
                        <a:gd name="connsiteX4" fmla="*/ 540059 w 550186"/>
                        <a:gd name="connsiteY4" fmla="*/ 108012 h 688971"/>
                        <a:gd name="connsiteX5" fmla="*/ 540060 w 550186"/>
                        <a:gd name="connsiteY5" fmla="*/ 288032 h 688971"/>
                        <a:gd name="connsiteX6" fmla="*/ 479301 w 550186"/>
                        <a:gd name="connsiteY6" fmla="*/ 352624 h 688971"/>
                        <a:gd name="connsiteX7" fmla="*/ 481009 w 550186"/>
                        <a:gd name="connsiteY7" fmla="*/ 688971 h 688971"/>
                        <a:gd name="connsiteX8" fmla="*/ 0 w 550186"/>
                        <a:gd name="connsiteY8" fmla="*/ 688971 h 688971"/>
                        <a:gd name="connsiteX9" fmla="*/ 0 w 550186"/>
                        <a:gd name="connsiteY9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46577"/>
                        <a:gd name="connsiteY0" fmla="*/ 0 h 688971"/>
                        <a:gd name="connsiteX1" fmla="*/ 267370 w 546577"/>
                        <a:gd name="connsiteY1" fmla="*/ 199 h 688971"/>
                        <a:gd name="connsiteX2" fmla="*/ 481009 w 546577"/>
                        <a:gd name="connsiteY2" fmla="*/ 0 h 688971"/>
                        <a:gd name="connsiteX3" fmla="*/ 540059 w 546577"/>
                        <a:gd name="connsiteY3" fmla="*/ 108012 h 688971"/>
                        <a:gd name="connsiteX4" fmla="*/ 540060 w 546577"/>
                        <a:gd name="connsiteY4" fmla="*/ 288032 h 688971"/>
                        <a:gd name="connsiteX5" fmla="*/ 479301 w 546577"/>
                        <a:gd name="connsiteY5" fmla="*/ 352624 h 688971"/>
                        <a:gd name="connsiteX6" fmla="*/ 481009 w 546577"/>
                        <a:gd name="connsiteY6" fmla="*/ 688971 h 688971"/>
                        <a:gd name="connsiteX7" fmla="*/ 0 w 546577"/>
                        <a:gd name="connsiteY7" fmla="*/ 688971 h 688971"/>
                        <a:gd name="connsiteX8" fmla="*/ 0 w 546577"/>
                        <a:gd name="connsiteY8" fmla="*/ 0 h 688971"/>
                        <a:gd name="connsiteX0" fmla="*/ 0 w 542968"/>
                        <a:gd name="connsiteY0" fmla="*/ 0 h 688971"/>
                        <a:gd name="connsiteX1" fmla="*/ 267370 w 542968"/>
                        <a:gd name="connsiteY1" fmla="*/ 199 h 688971"/>
                        <a:gd name="connsiteX2" fmla="*/ 481009 w 542968"/>
                        <a:gd name="connsiteY2" fmla="*/ 0 h 688971"/>
                        <a:gd name="connsiteX3" fmla="*/ 540059 w 542968"/>
                        <a:gd name="connsiteY3" fmla="*/ 108012 h 688971"/>
                        <a:gd name="connsiteX4" fmla="*/ 540060 w 542968"/>
                        <a:gd name="connsiteY4" fmla="*/ 288032 h 688971"/>
                        <a:gd name="connsiteX5" fmla="*/ 479301 w 542968"/>
                        <a:gd name="connsiteY5" fmla="*/ 352624 h 688971"/>
                        <a:gd name="connsiteX6" fmla="*/ 481009 w 542968"/>
                        <a:gd name="connsiteY6" fmla="*/ 688971 h 688971"/>
                        <a:gd name="connsiteX7" fmla="*/ 0 w 542968"/>
                        <a:gd name="connsiteY7" fmla="*/ 688971 h 688971"/>
                        <a:gd name="connsiteX8" fmla="*/ 0 w 542968"/>
                        <a:gd name="connsiteY8" fmla="*/ 0 h 688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2968" h="688971">
                          <a:moveTo>
                            <a:pt x="0" y="0"/>
                          </a:moveTo>
                          <a:lnTo>
                            <a:pt x="267370" y="199"/>
                          </a:lnTo>
                          <a:lnTo>
                            <a:pt x="481009" y="0"/>
                          </a:lnTo>
                          <a:cubicBezTo>
                            <a:pt x="477604" y="132182"/>
                            <a:pt x="469458" y="104879"/>
                            <a:pt x="540059" y="108012"/>
                          </a:cubicBezTo>
                          <a:cubicBezTo>
                            <a:pt x="540532" y="251565"/>
                            <a:pt x="542968" y="130223"/>
                            <a:pt x="540060" y="288032"/>
                          </a:cubicBezTo>
                          <a:cubicBezTo>
                            <a:pt x="473938" y="290714"/>
                            <a:pt x="476580" y="286099"/>
                            <a:pt x="479301" y="352624"/>
                          </a:cubicBezTo>
                          <a:cubicBezTo>
                            <a:pt x="480708" y="475754"/>
                            <a:pt x="478417" y="585115"/>
                            <a:pt x="481009" y="688971"/>
                          </a:cubicBezTo>
                          <a:lnTo>
                            <a:pt x="0" y="6889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effectLst>
                      <a:outerShdw blurRad="76200" dir="18900000" sy="23000" kx="-1200000" algn="bl" rotWithShape="0">
                        <a:prstClr val="black">
                          <a:alpha val="70000"/>
                        </a:prstClr>
                      </a:outerShdw>
                    </a:effectLst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  <p:cxnSp>
                  <p:nvCxnSpPr>
                    <p:cNvPr id="328" name="Connecteur droit 126"/>
                    <p:cNvCxnSpPr/>
                    <p:nvPr/>
                  </p:nvCxnSpPr>
                  <p:spPr bwMode="auto">
                    <a:xfrm>
                      <a:off x="4828986" y="331219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9" name="Connecteur droit 127"/>
                    <p:cNvCxnSpPr/>
                    <p:nvPr/>
                  </p:nvCxnSpPr>
                  <p:spPr bwMode="auto">
                    <a:xfrm>
                      <a:off x="4828986" y="342803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0" name="Connecteur droit 128"/>
                    <p:cNvCxnSpPr/>
                    <p:nvPr/>
                  </p:nvCxnSpPr>
                  <p:spPr bwMode="auto">
                    <a:xfrm>
                      <a:off x="4828986" y="34707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1" name="Connecteur droit 129"/>
                    <p:cNvCxnSpPr/>
                    <p:nvPr/>
                  </p:nvCxnSpPr>
                  <p:spPr bwMode="auto">
                    <a:xfrm>
                      <a:off x="4828986" y="351948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2" name="Connecteur droit 130"/>
                    <p:cNvCxnSpPr/>
                    <p:nvPr/>
                  </p:nvCxnSpPr>
                  <p:spPr bwMode="auto">
                    <a:xfrm>
                      <a:off x="4828986" y="356826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3" name="Connecteur droit 131"/>
                    <p:cNvCxnSpPr/>
                    <p:nvPr/>
                  </p:nvCxnSpPr>
                  <p:spPr bwMode="auto">
                    <a:xfrm>
                      <a:off x="4828986" y="361703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4" name="Connecteur droit 132"/>
                    <p:cNvCxnSpPr/>
                    <p:nvPr/>
                  </p:nvCxnSpPr>
                  <p:spPr bwMode="auto">
                    <a:xfrm>
                      <a:off x="4828986" y="36658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5" name="Connecteur droit 133"/>
                    <p:cNvCxnSpPr/>
                    <p:nvPr/>
                  </p:nvCxnSpPr>
                  <p:spPr bwMode="auto">
                    <a:xfrm>
                      <a:off x="4828986" y="371459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6" name="Connecteur droit 134"/>
                    <p:cNvCxnSpPr/>
                    <p:nvPr/>
                  </p:nvCxnSpPr>
                  <p:spPr bwMode="auto">
                    <a:xfrm>
                      <a:off x="4828986" y="376336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7" name="Connecteur droit 135"/>
                    <p:cNvCxnSpPr/>
                    <p:nvPr/>
                  </p:nvCxnSpPr>
                  <p:spPr bwMode="auto">
                    <a:xfrm>
                      <a:off x="4828986" y="381214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8" name="Connecteur droit 136"/>
                    <p:cNvCxnSpPr/>
                    <p:nvPr/>
                  </p:nvCxnSpPr>
                  <p:spPr bwMode="auto">
                    <a:xfrm>
                      <a:off x="4828986" y="386091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5" name="Connecteur droit 93"/>
                  <p:cNvCxnSpPr/>
                  <p:nvPr/>
                </p:nvCxnSpPr>
                <p:spPr>
                  <a:xfrm>
                    <a:off x="4424860" y="3971425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" name="Connecteur droit 93"/>
                  <p:cNvCxnSpPr/>
                  <p:nvPr/>
                </p:nvCxnSpPr>
                <p:spPr>
                  <a:xfrm>
                    <a:off x="4374997" y="3610794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3" name="Connecteur droit 170"/>
                <p:cNvCxnSpPr/>
                <p:nvPr/>
              </p:nvCxnSpPr>
              <p:spPr>
                <a:xfrm rot="4920000">
                  <a:off x="4700495" y="3741146"/>
                  <a:ext cx="73036" cy="15871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9" name="Connecteur droit 168"/>
              <p:cNvCxnSpPr>
                <a:cxnSpLocks noChangeAspect="1"/>
              </p:cNvCxnSpPr>
              <p:nvPr/>
            </p:nvCxnSpPr>
            <p:spPr bwMode="auto">
              <a:xfrm>
                <a:off x="4743788" y="6442061"/>
                <a:ext cx="184150" cy="269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necteur droit 171"/>
              <p:cNvCxnSpPr>
                <a:cxnSpLocks noChangeAspect="1"/>
              </p:cNvCxnSpPr>
              <p:nvPr/>
            </p:nvCxnSpPr>
            <p:spPr bwMode="auto">
              <a:xfrm>
                <a:off x="4646951" y="6570649"/>
                <a:ext cx="112712" cy="17463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necteur droit 172"/>
              <p:cNvCxnSpPr>
                <a:cxnSpLocks noChangeAspect="1"/>
              </p:cNvCxnSpPr>
              <p:nvPr/>
            </p:nvCxnSpPr>
            <p:spPr bwMode="auto">
              <a:xfrm>
                <a:off x="4789826" y="6303948"/>
                <a:ext cx="112712" cy="1587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 295"/>
            <p:cNvGrpSpPr/>
            <p:nvPr/>
          </p:nvGrpSpPr>
          <p:grpSpPr>
            <a:xfrm>
              <a:off x="5364088" y="3784247"/>
              <a:ext cx="543101" cy="688869"/>
              <a:chOff x="4535996" y="6073749"/>
              <a:chExt cx="543101" cy="688869"/>
            </a:xfrm>
          </p:grpSpPr>
          <p:grpSp>
            <p:nvGrpSpPr>
              <p:cNvPr id="297" name="Groupe 172"/>
              <p:cNvGrpSpPr>
                <a:grpSpLocks/>
              </p:cNvGrpSpPr>
              <p:nvPr/>
            </p:nvGrpSpPr>
            <p:grpSpPr bwMode="auto">
              <a:xfrm>
                <a:off x="4535996" y="6073749"/>
                <a:ext cx="543101" cy="688869"/>
                <a:chOff x="4256289" y="3552202"/>
                <a:chExt cx="542967" cy="688970"/>
              </a:xfrm>
            </p:grpSpPr>
            <p:grpSp>
              <p:nvGrpSpPr>
                <p:cNvPr id="301" name="Groupe 169"/>
                <p:cNvGrpSpPr>
                  <a:grpSpLocks/>
                </p:cNvGrpSpPr>
                <p:nvPr/>
              </p:nvGrpSpPr>
              <p:grpSpPr bwMode="auto">
                <a:xfrm>
                  <a:off x="4256289" y="3552202"/>
                  <a:ext cx="542967" cy="688970"/>
                  <a:chOff x="4258385" y="3557027"/>
                  <a:chExt cx="542967" cy="688970"/>
                </a:xfrm>
              </p:grpSpPr>
              <p:grpSp>
                <p:nvGrpSpPr>
                  <p:cNvPr id="303" name="Groupe 138"/>
                  <p:cNvGrpSpPr>
                    <a:grpSpLocks/>
                  </p:cNvGrpSpPr>
                  <p:nvPr/>
                </p:nvGrpSpPr>
                <p:grpSpPr bwMode="auto">
                  <a:xfrm>
                    <a:off x="4258385" y="3557027"/>
                    <a:ext cx="542967" cy="688970"/>
                    <a:chOff x="4779395" y="3240168"/>
                    <a:chExt cx="542967" cy="688970"/>
                  </a:xfrm>
                </p:grpSpPr>
                <p:sp>
                  <p:nvSpPr>
                    <p:cNvPr id="306" name="Forme libre 125"/>
                    <p:cNvSpPr/>
                    <p:nvPr/>
                  </p:nvSpPr>
                  <p:spPr bwMode="auto">
                    <a:xfrm>
                      <a:off x="4779395" y="3240168"/>
                      <a:ext cx="542967" cy="688970"/>
                    </a:xfrm>
                    <a:custGeom>
                      <a:avLst/>
                      <a:gdLst>
                        <a:gd name="connsiteX0" fmla="*/ 0 w 481009"/>
                        <a:gd name="connsiteY0" fmla="*/ 0 h 688971"/>
                        <a:gd name="connsiteX1" fmla="*/ 481009 w 481009"/>
                        <a:gd name="connsiteY1" fmla="*/ 0 h 688971"/>
                        <a:gd name="connsiteX2" fmla="*/ 481009 w 481009"/>
                        <a:gd name="connsiteY2" fmla="*/ 688971 h 688971"/>
                        <a:gd name="connsiteX3" fmla="*/ 0 w 481009"/>
                        <a:gd name="connsiteY3" fmla="*/ 688971 h 688971"/>
                        <a:gd name="connsiteX4" fmla="*/ 0 w 481009"/>
                        <a:gd name="connsiteY4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81009 w 481009"/>
                        <a:gd name="connsiteY3" fmla="*/ 688971 h 688971"/>
                        <a:gd name="connsiteX4" fmla="*/ 0 w 481009"/>
                        <a:gd name="connsiteY4" fmla="*/ 688971 h 688971"/>
                        <a:gd name="connsiteX5" fmla="*/ 0 w 481009"/>
                        <a:gd name="connsiteY5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81009 w 481009"/>
                        <a:gd name="connsiteY4" fmla="*/ 688971 h 688971"/>
                        <a:gd name="connsiteX5" fmla="*/ 0 w 481009"/>
                        <a:gd name="connsiteY5" fmla="*/ 688971 h 688971"/>
                        <a:gd name="connsiteX6" fmla="*/ 0 w 481009"/>
                        <a:gd name="connsiteY6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560892"/>
                        <a:gd name="connsiteY0" fmla="*/ 0 h 688971"/>
                        <a:gd name="connsiteX1" fmla="*/ 267370 w 560892"/>
                        <a:gd name="connsiteY1" fmla="*/ 199 h 688971"/>
                        <a:gd name="connsiteX2" fmla="*/ 481009 w 560892"/>
                        <a:gd name="connsiteY2" fmla="*/ 0 h 688971"/>
                        <a:gd name="connsiteX3" fmla="*/ 479301 w 560892"/>
                        <a:gd name="connsiteY3" fmla="*/ 104974 h 688971"/>
                        <a:gd name="connsiteX4" fmla="*/ 479301 w 560892"/>
                        <a:gd name="connsiteY4" fmla="*/ 352624 h 688971"/>
                        <a:gd name="connsiteX5" fmla="*/ 481009 w 560892"/>
                        <a:gd name="connsiteY5" fmla="*/ 688971 h 688971"/>
                        <a:gd name="connsiteX6" fmla="*/ 0 w 560892"/>
                        <a:gd name="connsiteY6" fmla="*/ 688971 h 688971"/>
                        <a:gd name="connsiteX7" fmla="*/ 0 w 560892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9301 w 481009"/>
                        <a:gd name="connsiteY4" fmla="*/ 352624 h 688971"/>
                        <a:gd name="connsiteX5" fmla="*/ 481009 w 481009"/>
                        <a:gd name="connsiteY5" fmla="*/ 688971 h 688971"/>
                        <a:gd name="connsiteX6" fmla="*/ 0 w 481009"/>
                        <a:gd name="connsiteY6" fmla="*/ 688971 h 688971"/>
                        <a:gd name="connsiteX7" fmla="*/ 0 w 481009"/>
                        <a:gd name="connsiteY7" fmla="*/ 0 h 688971"/>
                        <a:gd name="connsiteX0" fmla="*/ 0 w 481009"/>
                        <a:gd name="connsiteY0" fmla="*/ 0 h 688971"/>
                        <a:gd name="connsiteX1" fmla="*/ 267370 w 481009"/>
                        <a:gd name="connsiteY1" fmla="*/ 199 h 688971"/>
                        <a:gd name="connsiteX2" fmla="*/ 481009 w 481009"/>
                        <a:gd name="connsiteY2" fmla="*/ 0 h 688971"/>
                        <a:gd name="connsiteX3" fmla="*/ 479301 w 481009"/>
                        <a:gd name="connsiteY3" fmla="*/ 104974 h 688971"/>
                        <a:gd name="connsiteX4" fmla="*/ 476920 w 481009"/>
                        <a:gd name="connsiteY4" fmla="*/ 281186 h 688971"/>
                        <a:gd name="connsiteX5" fmla="*/ 479301 w 481009"/>
                        <a:gd name="connsiteY5" fmla="*/ 352624 h 688971"/>
                        <a:gd name="connsiteX6" fmla="*/ 481009 w 481009"/>
                        <a:gd name="connsiteY6" fmla="*/ 688971 h 688971"/>
                        <a:gd name="connsiteX7" fmla="*/ 0 w 481009"/>
                        <a:gd name="connsiteY7" fmla="*/ 688971 h 688971"/>
                        <a:gd name="connsiteX8" fmla="*/ 0 w 481009"/>
                        <a:gd name="connsiteY8" fmla="*/ 0 h 688971"/>
                        <a:gd name="connsiteX0" fmla="*/ 0 w 540060"/>
                        <a:gd name="connsiteY0" fmla="*/ 0 h 688971"/>
                        <a:gd name="connsiteX1" fmla="*/ 267370 w 540060"/>
                        <a:gd name="connsiteY1" fmla="*/ 199 h 688971"/>
                        <a:gd name="connsiteX2" fmla="*/ 481009 w 540060"/>
                        <a:gd name="connsiteY2" fmla="*/ 0 h 688971"/>
                        <a:gd name="connsiteX3" fmla="*/ 479301 w 540060"/>
                        <a:gd name="connsiteY3" fmla="*/ 104974 h 688971"/>
                        <a:gd name="connsiteX4" fmla="*/ 540060 w 540060"/>
                        <a:gd name="connsiteY4" fmla="*/ 288032 h 688971"/>
                        <a:gd name="connsiteX5" fmla="*/ 479301 w 540060"/>
                        <a:gd name="connsiteY5" fmla="*/ 352624 h 688971"/>
                        <a:gd name="connsiteX6" fmla="*/ 481009 w 540060"/>
                        <a:gd name="connsiteY6" fmla="*/ 688971 h 688971"/>
                        <a:gd name="connsiteX7" fmla="*/ 0 w 540060"/>
                        <a:gd name="connsiteY7" fmla="*/ 688971 h 688971"/>
                        <a:gd name="connsiteX8" fmla="*/ 0 w 540060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488825 w 550186"/>
                        <a:gd name="connsiteY3" fmla="*/ 74017 h 688971"/>
                        <a:gd name="connsiteX4" fmla="*/ 540059 w 550186"/>
                        <a:gd name="connsiteY4" fmla="*/ 108012 h 688971"/>
                        <a:gd name="connsiteX5" fmla="*/ 540060 w 550186"/>
                        <a:gd name="connsiteY5" fmla="*/ 288032 h 688971"/>
                        <a:gd name="connsiteX6" fmla="*/ 479301 w 550186"/>
                        <a:gd name="connsiteY6" fmla="*/ 352624 h 688971"/>
                        <a:gd name="connsiteX7" fmla="*/ 481009 w 550186"/>
                        <a:gd name="connsiteY7" fmla="*/ 688971 h 688971"/>
                        <a:gd name="connsiteX8" fmla="*/ 0 w 550186"/>
                        <a:gd name="connsiteY8" fmla="*/ 688971 h 688971"/>
                        <a:gd name="connsiteX9" fmla="*/ 0 w 550186"/>
                        <a:gd name="connsiteY9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50186"/>
                        <a:gd name="connsiteY0" fmla="*/ 0 h 688971"/>
                        <a:gd name="connsiteX1" fmla="*/ 267370 w 550186"/>
                        <a:gd name="connsiteY1" fmla="*/ 199 h 688971"/>
                        <a:gd name="connsiteX2" fmla="*/ 481009 w 550186"/>
                        <a:gd name="connsiteY2" fmla="*/ 0 h 688971"/>
                        <a:gd name="connsiteX3" fmla="*/ 540059 w 550186"/>
                        <a:gd name="connsiteY3" fmla="*/ 108012 h 688971"/>
                        <a:gd name="connsiteX4" fmla="*/ 540060 w 550186"/>
                        <a:gd name="connsiteY4" fmla="*/ 288032 h 688971"/>
                        <a:gd name="connsiteX5" fmla="*/ 479301 w 550186"/>
                        <a:gd name="connsiteY5" fmla="*/ 352624 h 688971"/>
                        <a:gd name="connsiteX6" fmla="*/ 481009 w 550186"/>
                        <a:gd name="connsiteY6" fmla="*/ 688971 h 688971"/>
                        <a:gd name="connsiteX7" fmla="*/ 0 w 550186"/>
                        <a:gd name="connsiteY7" fmla="*/ 688971 h 688971"/>
                        <a:gd name="connsiteX8" fmla="*/ 0 w 550186"/>
                        <a:gd name="connsiteY8" fmla="*/ 0 h 688971"/>
                        <a:gd name="connsiteX0" fmla="*/ 0 w 546577"/>
                        <a:gd name="connsiteY0" fmla="*/ 0 h 688971"/>
                        <a:gd name="connsiteX1" fmla="*/ 267370 w 546577"/>
                        <a:gd name="connsiteY1" fmla="*/ 199 h 688971"/>
                        <a:gd name="connsiteX2" fmla="*/ 481009 w 546577"/>
                        <a:gd name="connsiteY2" fmla="*/ 0 h 688971"/>
                        <a:gd name="connsiteX3" fmla="*/ 540059 w 546577"/>
                        <a:gd name="connsiteY3" fmla="*/ 108012 h 688971"/>
                        <a:gd name="connsiteX4" fmla="*/ 540060 w 546577"/>
                        <a:gd name="connsiteY4" fmla="*/ 288032 h 688971"/>
                        <a:gd name="connsiteX5" fmla="*/ 479301 w 546577"/>
                        <a:gd name="connsiteY5" fmla="*/ 352624 h 688971"/>
                        <a:gd name="connsiteX6" fmla="*/ 481009 w 546577"/>
                        <a:gd name="connsiteY6" fmla="*/ 688971 h 688971"/>
                        <a:gd name="connsiteX7" fmla="*/ 0 w 546577"/>
                        <a:gd name="connsiteY7" fmla="*/ 688971 h 688971"/>
                        <a:gd name="connsiteX8" fmla="*/ 0 w 546577"/>
                        <a:gd name="connsiteY8" fmla="*/ 0 h 688971"/>
                        <a:gd name="connsiteX0" fmla="*/ 0 w 542968"/>
                        <a:gd name="connsiteY0" fmla="*/ 0 h 688971"/>
                        <a:gd name="connsiteX1" fmla="*/ 267370 w 542968"/>
                        <a:gd name="connsiteY1" fmla="*/ 199 h 688971"/>
                        <a:gd name="connsiteX2" fmla="*/ 481009 w 542968"/>
                        <a:gd name="connsiteY2" fmla="*/ 0 h 688971"/>
                        <a:gd name="connsiteX3" fmla="*/ 540059 w 542968"/>
                        <a:gd name="connsiteY3" fmla="*/ 108012 h 688971"/>
                        <a:gd name="connsiteX4" fmla="*/ 540060 w 542968"/>
                        <a:gd name="connsiteY4" fmla="*/ 288032 h 688971"/>
                        <a:gd name="connsiteX5" fmla="*/ 479301 w 542968"/>
                        <a:gd name="connsiteY5" fmla="*/ 352624 h 688971"/>
                        <a:gd name="connsiteX6" fmla="*/ 481009 w 542968"/>
                        <a:gd name="connsiteY6" fmla="*/ 688971 h 688971"/>
                        <a:gd name="connsiteX7" fmla="*/ 0 w 542968"/>
                        <a:gd name="connsiteY7" fmla="*/ 688971 h 688971"/>
                        <a:gd name="connsiteX8" fmla="*/ 0 w 542968"/>
                        <a:gd name="connsiteY8" fmla="*/ 0 h 688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2968" h="688971">
                          <a:moveTo>
                            <a:pt x="0" y="0"/>
                          </a:moveTo>
                          <a:lnTo>
                            <a:pt x="267370" y="199"/>
                          </a:lnTo>
                          <a:lnTo>
                            <a:pt x="481009" y="0"/>
                          </a:lnTo>
                          <a:cubicBezTo>
                            <a:pt x="477604" y="132182"/>
                            <a:pt x="469458" y="104879"/>
                            <a:pt x="540059" y="108012"/>
                          </a:cubicBezTo>
                          <a:cubicBezTo>
                            <a:pt x="540532" y="251565"/>
                            <a:pt x="542968" y="130223"/>
                            <a:pt x="540060" y="288032"/>
                          </a:cubicBezTo>
                          <a:cubicBezTo>
                            <a:pt x="473938" y="290714"/>
                            <a:pt x="476580" y="286099"/>
                            <a:pt x="479301" y="352624"/>
                          </a:cubicBezTo>
                          <a:cubicBezTo>
                            <a:pt x="480708" y="475754"/>
                            <a:pt x="478417" y="585115"/>
                            <a:pt x="481009" y="688971"/>
                          </a:cubicBezTo>
                          <a:lnTo>
                            <a:pt x="0" y="6889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effectLst>
                      <a:outerShdw blurRad="76200" dir="18900000" sy="23000" kx="-1200000" algn="bl" rotWithShape="0">
                        <a:prstClr val="black">
                          <a:alpha val="70000"/>
                        </a:prstClr>
                      </a:outerShdw>
                    </a:effectLst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  <p:cxnSp>
                  <p:nvCxnSpPr>
                    <p:cNvPr id="307" name="Connecteur droit 126"/>
                    <p:cNvCxnSpPr/>
                    <p:nvPr/>
                  </p:nvCxnSpPr>
                  <p:spPr bwMode="auto">
                    <a:xfrm>
                      <a:off x="4828986" y="331219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8" name="Connecteur droit 127"/>
                    <p:cNvCxnSpPr/>
                    <p:nvPr/>
                  </p:nvCxnSpPr>
                  <p:spPr bwMode="auto">
                    <a:xfrm>
                      <a:off x="4828986" y="342803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9" name="Connecteur droit 128"/>
                    <p:cNvCxnSpPr/>
                    <p:nvPr/>
                  </p:nvCxnSpPr>
                  <p:spPr bwMode="auto">
                    <a:xfrm>
                      <a:off x="4828986" y="34707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0" name="Connecteur droit 129"/>
                    <p:cNvCxnSpPr/>
                    <p:nvPr/>
                  </p:nvCxnSpPr>
                  <p:spPr bwMode="auto">
                    <a:xfrm>
                      <a:off x="4828986" y="351948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Connecteur droit 130"/>
                    <p:cNvCxnSpPr/>
                    <p:nvPr/>
                  </p:nvCxnSpPr>
                  <p:spPr bwMode="auto">
                    <a:xfrm>
                      <a:off x="4828986" y="356826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" name="Connecteur droit 131"/>
                    <p:cNvCxnSpPr/>
                    <p:nvPr/>
                  </p:nvCxnSpPr>
                  <p:spPr bwMode="auto">
                    <a:xfrm>
                      <a:off x="4828986" y="3617039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3" name="Connecteur droit 132"/>
                    <p:cNvCxnSpPr/>
                    <p:nvPr/>
                  </p:nvCxnSpPr>
                  <p:spPr bwMode="auto">
                    <a:xfrm>
                      <a:off x="4828986" y="3665814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4" name="Connecteur droit 133"/>
                    <p:cNvCxnSpPr/>
                    <p:nvPr/>
                  </p:nvCxnSpPr>
                  <p:spPr bwMode="auto">
                    <a:xfrm>
                      <a:off x="4828986" y="371459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5" name="Connecteur droit 134"/>
                    <p:cNvCxnSpPr/>
                    <p:nvPr/>
                  </p:nvCxnSpPr>
                  <p:spPr bwMode="auto">
                    <a:xfrm>
                      <a:off x="4828986" y="3763365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6" name="Connecteur droit 135"/>
                    <p:cNvCxnSpPr/>
                    <p:nvPr/>
                  </p:nvCxnSpPr>
                  <p:spPr bwMode="auto">
                    <a:xfrm>
                      <a:off x="4828986" y="3812140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" name="Connecteur droit 136"/>
                    <p:cNvCxnSpPr/>
                    <p:nvPr/>
                  </p:nvCxnSpPr>
                  <p:spPr bwMode="auto">
                    <a:xfrm>
                      <a:off x="4828986" y="3860916"/>
                      <a:ext cx="384807" cy="0"/>
                    </a:xfrm>
                    <a:prstGeom prst="line">
                      <a:avLst/>
                    </a:prstGeom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perspectiveHeroicExtremeLeftFacing"/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4" name="Connecteur droit 93"/>
                  <p:cNvCxnSpPr/>
                  <p:nvPr/>
                </p:nvCxnSpPr>
                <p:spPr>
                  <a:xfrm>
                    <a:off x="4424860" y="3971425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Connecteur droit 93"/>
                  <p:cNvCxnSpPr/>
                  <p:nvPr/>
                </p:nvCxnSpPr>
                <p:spPr>
                  <a:xfrm>
                    <a:off x="4374997" y="3610794"/>
                    <a:ext cx="250764" cy="36518"/>
                  </a:xfrm>
                  <a:prstGeom prst="line">
                    <a:avLst/>
                  </a:prstGeom>
                  <a:ln w="285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2" name="Connecteur droit 170"/>
                <p:cNvCxnSpPr/>
                <p:nvPr/>
              </p:nvCxnSpPr>
              <p:spPr>
                <a:xfrm rot="4920000">
                  <a:off x="4700495" y="3741146"/>
                  <a:ext cx="73036" cy="15871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8" name="Connecteur droit 168"/>
              <p:cNvCxnSpPr>
                <a:cxnSpLocks noChangeAspect="1"/>
              </p:cNvCxnSpPr>
              <p:nvPr/>
            </p:nvCxnSpPr>
            <p:spPr bwMode="auto">
              <a:xfrm>
                <a:off x="4743788" y="6442061"/>
                <a:ext cx="184150" cy="269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necteur droit 171"/>
              <p:cNvCxnSpPr>
                <a:cxnSpLocks noChangeAspect="1"/>
              </p:cNvCxnSpPr>
              <p:nvPr/>
            </p:nvCxnSpPr>
            <p:spPr bwMode="auto">
              <a:xfrm>
                <a:off x="4646951" y="6570649"/>
                <a:ext cx="112712" cy="17463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172"/>
              <p:cNvCxnSpPr>
                <a:cxnSpLocks noChangeAspect="1"/>
              </p:cNvCxnSpPr>
              <p:nvPr/>
            </p:nvCxnSpPr>
            <p:spPr bwMode="auto">
              <a:xfrm>
                <a:off x="4789826" y="6303948"/>
                <a:ext cx="112712" cy="15875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1" name="Virage 312"/>
          <p:cNvSpPr/>
          <p:nvPr/>
        </p:nvSpPr>
        <p:spPr>
          <a:xfrm>
            <a:off x="7020444" y="2376459"/>
            <a:ext cx="942434" cy="1101670"/>
          </a:xfrm>
          <a:prstGeom prst="bentArrow">
            <a:avLst>
              <a:gd name="adj1" fmla="val 25000"/>
              <a:gd name="adj2" fmla="val 11092"/>
              <a:gd name="adj3" fmla="val 22258"/>
              <a:gd name="adj4" fmla="val 39911"/>
            </a:avLst>
          </a:prstGeom>
          <a:solidFill>
            <a:schemeClr val="bg2">
              <a:lumMod val="60000"/>
              <a:lumOff val="40000"/>
            </a:schemeClr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386" name="Virage 294">
            <a:hlinkClick r:id="rId3" action="ppaction://hlinksldjump"/>
          </p:cNvPr>
          <p:cNvSpPr/>
          <p:nvPr/>
        </p:nvSpPr>
        <p:spPr>
          <a:xfrm rot="5400000">
            <a:off x="930305" y="2076797"/>
            <a:ext cx="889031" cy="1440160"/>
          </a:xfrm>
          <a:prstGeom prst="bentArrow">
            <a:avLst>
              <a:gd name="adj1" fmla="val 25000"/>
              <a:gd name="adj2" fmla="val 11092"/>
              <a:gd name="adj3" fmla="val 22258"/>
              <a:gd name="adj4" fmla="val 39911"/>
            </a:avLst>
          </a:prstGeom>
          <a:solidFill>
            <a:schemeClr val="bg2">
              <a:lumMod val="60000"/>
              <a:lumOff val="40000"/>
            </a:schemeClr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9512" y="258763"/>
            <a:ext cx="8774113" cy="509587"/>
          </a:xfrm>
        </p:spPr>
        <p:txBody>
          <a:bodyPr/>
          <a:lstStyle/>
          <a:p>
            <a:r>
              <a:rPr lang="fr-FR" smtClean="0"/>
              <a:t>La plateforme Luxid</a:t>
            </a:r>
            <a:endParaRPr lang="fr-FR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79512" y="756568"/>
            <a:ext cx="8751545" cy="584200"/>
          </a:xfrm>
        </p:spPr>
        <p:txBody>
          <a:bodyPr/>
          <a:lstStyle/>
          <a:p>
            <a:r>
              <a:rPr lang="fr-FR" sz="2400" smtClean="0"/>
              <a:t>Luxid Annotation Factory, chaîne de traitement en langage naturel.</a:t>
            </a:r>
            <a:endParaRPr lang="fr-FR" sz="2400"/>
          </a:p>
        </p:txBody>
      </p:sp>
      <p:grpSp>
        <p:nvGrpSpPr>
          <p:cNvPr id="187" name="Groupe 53"/>
          <p:cNvGrpSpPr/>
          <p:nvPr/>
        </p:nvGrpSpPr>
        <p:grpSpPr>
          <a:xfrm>
            <a:off x="6190928" y="2960948"/>
            <a:ext cx="1497398" cy="1522018"/>
            <a:chOff x="7349332" y="1628800"/>
            <a:chExt cx="1497398" cy="1522018"/>
          </a:xfrm>
        </p:grpSpPr>
        <p:sp>
          <p:nvSpPr>
            <p:cNvPr id="188" name="Text Box 123"/>
            <p:cNvSpPr txBox="1">
              <a:spLocks noChangeArrowheads="1"/>
            </p:cNvSpPr>
            <p:nvPr/>
          </p:nvSpPr>
          <p:spPr bwMode="auto">
            <a:xfrm>
              <a:off x="7349332" y="2689153"/>
              <a:ext cx="149739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Skill </a:t>
              </a:r>
              <a:r>
                <a:rPr lang="en-US" sz="1200" i="1" dirty="0">
                  <a:solidFill>
                    <a:schemeClr val="bg1"/>
                  </a:solidFill>
                  <a:latin typeface="Calibri" pitchFamily="34" charset="0"/>
                </a:rPr>
                <a:t>Cartridges</a:t>
              </a:r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®</a:t>
              </a:r>
              <a:b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Propos </a:t>
              </a:r>
              <a:r>
                <a:rPr lang="en-US" sz="1200" i="1" dirty="0" err="1" smtClean="0">
                  <a:solidFill>
                    <a:schemeClr val="bg1"/>
                  </a:solidFill>
                  <a:latin typeface="Calibri" pitchFamily="34" charset="0"/>
                </a:rPr>
                <a:t>Diffamatoires</a:t>
              </a:r>
              <a:endParaRPr lang="en-US" sz="1200" i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89" name="Groupe 45"/>
            <p:cNvGrpSpPr/>
            <p:nvPr/>
          </p:nvGrpSpPr>
          <p:grpSpPr>
            <a:xfrm>
              <a:off x="7596336" y="1628800"/>
              <a:ext cx="931784" cy="1022626"/>
              <a:chOff x="7596336" y="1664804"/>
              <a:chExt cx="931784" cy="1022626"/>
            </a:xfrm>
          </p:grpSpPr>
          <p:sp>
            <p:nvSpPr>
              <p:cNvPr id="195" name="Rectangle à coins arrondis 128"/>
              <p:cNvSpPr/>
              <p:nvPr/>
            </p:nvSpPr>
            <p:spPr>
              <a:xfrm>
                <a:off x="7596336" y="1664804"/>
                <a:ext cx="931784" cy="931784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  <a:scene3d>
                <a:camera prst="perspectiveContrastingLeftFacing"/>
                <a:lightRig rig="balanced" dir="t"/>
              </a:scene3d>
              <a:sp3d extrusionH="95250" contourW="12700" prstMaterial="metal">
                <a:bevelT w="63500" h="31750"/>
                <a:bevelB w="0" h="0"/>
                <a:extrusionClr>
                  <a:schemeClr val="accent2">
                    <a:lumMod val="60000"/>
                    <a:lumOff val="40000"/>
                  </a:schemeClr>
                </a:extrusionClr>
                <a:contourClr>
                  <a:schemeClr val="accent2">
                    <a:lumMod val="60000"/>
                    <a:lumOff val="4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96" name="Groupe 44"/>
              <p:cNvGrpSpPr/>
              <p:nvPr/>
            </p:nvGrpSpPr>
            <p:grpSpPr>
              <a:xfrm>
                <a:off x="7690414" y="1714810"/>
                <a:ext cx="727806" cy="972620"/>
                <a:chOff x="7690414" y="1714810"/>
                <a:chExt cx="727806" cy="972620"/>
              </a:xfrm>
            </p:grpSpPr>
            <p:sp>
              <p:nvSpPr>
                <p:cNvPr id="199" name="Rectangle 198"/>
                <p:cNvSpPr/>
                <p:nvPr/>
              </p:nvSpPr>
              <p:spPr>
                <a:xfrm>
                  <a:off x="7690414" y="1714810"/>
                  <a:ext cx="727806" cy="719752"/>
                </a:xfrm>
                <a:prstGeom prst="rect">
                  <a:avLst/>
                </a:prstGeom>
                <a:noFill/>
                <a:effectLst/>
                <a:scene3d>
                  <a:camera prst="perspectiveContrastingLeftFacing"/>
                  <a:lightRig rig="threePt" dir="t"/>
                </a:scene3d>
                <a:sp3d>
                  <a:contourClr>
                    <a:srgbClr val="FFCC66"/>
                  </a:contourClr>
                </a:sp3d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0800000"/>
                    </a:lightRig>
                  </a:scene3d>
                  <a:sp3d>
                    <a:bevelT w="27940" h="12700"/>
                    <a:contourClr>
                      <a:srgbClr val="DDDDDD"/>
                    </a:contourClr>
                  </a:sp3d>
                </a:bodyPr>
                <a:lstStyle/>
                <a:p>
                  <a:pPr algn="ctr"/>
                  <a:r>
                    <a:rPr lang="fr-FR" sz="4800" b="1" spc="150" dirty="0" smtClean="0">
                      <a:ln w="11430"/>
                      <a:solidFill>
                        <a:srgbClr val="F8F8F8"/>
                      </a:solidFill>
                      <a:effectLst>
                        <a:outerShdw blurRad="25400" algn="tl" rotWithShape="0">
                          <a:srgbClr val="000000">
                            <a:alpha val="43000"/>
                          </a:srgbClr>
                        </a:outerShdw>
                      </a:effectLst>
                      <a:latin typeface="+mn-lt"/>
                    </a:rPr>
                    <a:t>SC</a:t>
                  </a:r>
                  <a:endParaRPr lang="fr-FR" sz="4800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8034621" y="2318098"/>
                  <a:ext cx="327333" cy="369332"/>
                </a:xfrm>
                <a:prstGeom prst="rect">
                  <a:avLst/>
                </a:prstGeom>
                <a:noFill/>
                <a:effectLst/>
                <a:scene3d>
                  <a:camera prst="perspectiveContrastingLeftFacing"/>
                  <a:lightRig rig="threePt" dir="t"/>
                </a:scene3d>
                <a:sp3d>
                  <a:contourClr>
                    <a:srgbClr val="FFCC66"/>
                  </a:contourClr>
                </a:sp3d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0800000"/>
                    </a:lightRig>
                  </a:scene3d>
                  <a:sp3d>
                    <a:bevelT w="27940" h="12700"/>
                    <a:contourClr>
                      <a:srgbClr val="DDDDDD"/>
                    </a:contourClr>
                  </a:sp3d>
                </a:bodyPr>
                <a:lstStyle/>
                <a:p>
                  <a:pPr algn="ctr"/>
                  <a:r>
                    <a:rPr lang="fr-FR" sz="1800" b="1" spc="150" dirty="0" smtClean="0">
                      <a:ln w="11430"/>
                      <a:effectLst>
                        <a:outerShdw blurRad="25400" algn="tl" rotWithShape="0">
                          <a:srgbClr val="000000">
                            <a:alpha val="43000"/>
                          </a:srgbClr>
                        </a:outerShdw>
                      </a:effectLst>
                      <a:latin typeface="+mn-lt"/>
                    </a:rPr>
                    <a:t>P</a:t>
                  </a:r>
                  <a:endParaRPr lang="fr-FR" sz="1800" b="1" spc="150" dirty="0">
                    <a:ln w="11430"/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endParaRPr>
                </a:p>
              </p:txBody>
            </p:sp>
          </p:grpSp>
        </p:grpSp>
      </p:grpSp>
      <p:pic>
        <p:nvPicPr>
          <p:cNvPr id="237" name="Picture 2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62" y="1948224"/>
            <a:ext cx="1429688" cy="3840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2467" y="1818829"/>
            <a:ext cx="864339" cy="1311819"/>
            <a:chOff x="7092343" y="1743620"/>
            <a:chExt cx="864339" cy="1311819"/>
          </a:xfrm>
        </p:grpSpPr>
        <p:grpSp>
          <p:nvGrpSpPr>
            <p:cNvPr id="236" name="Group 235"/>
            <p:cNvGrpSpPr/>
            <p:nvPr/>
          </p:nvGrpSpPr>
          <p:grpSpPr>
            <a:xfrm>
              <a:off x="7111370" y="1743620"/>
              <a:ext cx="826287" cy="962393"/>
              <a:chOff x="2714561" y="3459942"/>
              <a:chExt cx="826287" cy="962393"/>
            </a:xfrm>
          </p:grpSpPr>
          <p:grpSp>
            <p:nvGrpSpPr>
              <p:cNvPr id="241" name="Group 240"/>
              <p:cNvGrpSpPr/>
              <p:nvPr/>
            </p:nvGrpSpPr>
            <p:grpSpPr>
              <a:xfrm>
                <a:off x="3059832" y="3459942"/>
                <a:ext cx="481016" cy="689138"/>
                <a:chOff x="823795" y="5516563"/>
                <a:chExt cx="481016" cy="689138"/>
              </a:xfrm>
            </p:grpSpPr>
            <p:sp>
              <p:nvSpPr>
                <p:cNvPr id="281" name="Rectangle 280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282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/>
              <p:cNvGrpSpPr/>
              <p:nvPr/>
            </p:nvGrpSpPr>
            <p:grpSpPr>
              <a:xfrm>
                <a:off x="2944741" y="3551027"/>
                <a:ext cx="481016" cy="689138"/>
                <a:chOff x="823795" y="5516563"/>
                <a:chExt cx="481016" cy="689138"/>
              </a:xfrm>
            </p:grpSpPr>
            <p:sp>
              <p:nvSpPr>
                <p:cNvPr id="269" name="Rectangle 268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270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/>
              <p:cNvGrpSpPr/>
              <p:nvPr/>
            </p:nvGrpSpPr>
            <p:grpSpPr>
              <a:xfrm>
                <a:off x="2829651" y="3642112"/>
                <a:ext cx="481016" cy="689138"/>
                <a:chOff x="823795" y="5516563"/>
                <a:chExt cx="481016" cy="689138"/>
              </a:xfrm>
            </p:grpSpPr>
            <p:sp>
              <p:nvSpPr>
                <p:cNvPr id="257" name="Rectangle 256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258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/>
            </p:nvGrpSpPr>
            <p:grpSpPr>
              <a:xfrm>
                <a:off x="2714561" y="3733197"/>
                <a:ext cx="481016" cy="689138"/>
                <a:chOff x="823795" y="5516563"/>
                <a:chExt cx="481016" cy="689138"/>
              </a:xfrm>
            </p:grpSpPr>
            <p:sp>
              <p:nvSpPr>
                <p:cNvPr id="245" name="Rectangle 244"/>
                <p:cNvSpPr/>
                <p:nvPr/>
              </p:nvSpPr>
              <p:spPr bwMode="auto">
                <a:xfrm>
                  <a:off x="823795" y="5516563"/>
                  <a:ext cx="481016" cy="689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70000"/>
                    </a:prstClr>
                  </a:outerShdw>
                </a:effectLst>
                <a:scene3d>
                  <a:camera prst="perspectiveHeroicExtremeLeftFacing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246" name="Connecteur droit 11"/>
                <p:cNvCxnSpPr/>
                <p:nvPr/>
              </p:nvCxnSpPr>
              <p:spPr bwMode="auto">
                <a:xfrm>
                  <a:off x="871897" y="55905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Connecteur droit 12"/>
                <p:cNvCxnSpPr/>
                <p:nvPr/>
              </p:nvCxnSpPr>
              <p:spPr bwMode="auto">
                <a:xfrm>
                  <a:off x="871897" y="570271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13"/>
                <p:cNvCxnSpPr/>
                <p:nvPr/>
              </p:nvCxnSpPr>
              <p:spPr bwMode="auto">
                <a:xfrm>
                  <a:off x="871897" y="5750790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Connecteur droit 14"/>
                <p:cNvCxnSpPr/>
                <p:nvPr/>
              </p:nvCxnSpPr>
              <p:spPr bwMode="auto">
                <a:xfrm>
                  <a:off x="871897" y="5798869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Connecteur droit 15"/>
                <p:cNvCxnSpPr/>
                <p:nvPr/>
              </p:nvCxnSpPr>
              <p:spPr bwMode="auto">
                <a:xfrm>
                  <a:off x="871897" y="584694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Connecteur droit 16"/>
                <p:cNvCxnSpPr/>
                <p:nvPr/>
              </p:nvCxnSpPr>
              <p:spPr bwMode="auto">
                <a:xfrm>
                  <a:off x="871897" y="5895028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Connecteur droit 17"/>
                <p:cNvCxnSpPr/>
                <p:nvPr/>
              </p:nvCxnSpPr>
              <p:spPr bwMode="auto">
                <a:xfrm>
                  <a:off x="871897" y="594310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Connecteur droit 18"/>
                <p:cNvCxnSpPr/>
                <p:nvPr/>
              </p:nvCxnSpPr>
              <p:spPr bwMode="auto">
                <a:xfrm>
                  <a:off x="871897" y="5991187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Connecteur droit 19"/>
                <p:cNvCxnSpPr/>
                <p:nvPr/>
              </p:nvCxnSpPr>
              <p:spPr bwMode="auto">
                <a:xfrm>
                  <a:off x="871897" y="6039266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Connecteur droit 20"/>
                <p:cNvCxnSpPr/>
                <p:nvPr/>
              </p:nvCxnSpPr>
              <p:spPr bwMode="auto">
                <a:xfrm>
                  <a:off x="871897" y="608734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Connecteur droit 21"/>
                <p:cNvCxnSpPr/>
                <p:nvPr/>
              </p:nvCxnSpPr>
              <p:spPr bwMode="auto">
                <a:xfrm>
                  <a:off x="871897" y="6135425"/>
                  <a:ext cx="384813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cene3d>
                  <a:camera prst="perspectiveHeroicExtremeLeftFacing"/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8" name="TextBox 237"/>
            <p:cNvSpPr txBox="1"/>
            <p:nvPr/>
          </p:nvSpPr>
          <p:spPr bwMode="auto">
            <a:xfrm>
              <a:off x="7092343" y="2747662"/>
              <a:ext cx="8643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1" u="none" strike="noStrike" kern="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Verbatim</a:t>
              </a:r>
            </a:p>
          </p:txBody>
        </p:sp>
      </p:grpSp>
      <p:sp>
        <p:nvSpPr>
          <p:cNvPr id="239" name="Rounded Rectangle 238"/>
          <p:cNvSpPr/>
          <p:nvPr/>
        </p:nvSpPr>
        <p:spPr>
          <a:xfrm>
            <a:off x="215516" y="1599925"/>
            <a:ext cx="8521428" cy="3341243"/>
          </a:xfrm>
          <a:prstGeom prst="roundRect">
            <a:avLst>
              <a:gd name="adj" fmla="val 12206"/>
            </a:avLst>
          </a:prstGeom>
          <a:noFill/>
          <a:ln w="3175">
            <a:solidFill>
              <a:schemeClr val="bg1"/>
            </a:solidFill>
            <a:prstDash val="dash"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 bwMode="auto">
          <a:xfrm>
            <a:off x="3527884" y="1413284"/>
            <a:ext cx="1996059" cy="307777"/>
          </a:xfrm>
          <a:prstGeom prst="rect">
            <a:avLst/>
          </a:prstGeom>
          <a:solidFill>
            <a:srgbClr val="101010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2. Analyse des verbatim</a:t>
            </a:r>
          </a:p>
        </p:txBody>
      </p:sp>
      <p:sp>
        <p:nvSpPr>
          <p:cNvPr id="383" name="Flèche droite 192"/>
          <p:cNvSpPr/>
          <p:nvPr/>
        </p:nvSpPr>
        <p:spPr>
          <a:xfrm>
            <a:off x="5616116" y="3352797"/>
            <a:ext cx="972000" cy="242611"/>
          </a:xfrm>
          <a:prstGeom prst="rightArrow">
            <a:avLst>
              <a:gd name="adj1" fmla="val 100000"/>
              <a:gd name="adj2" fmla="val 103751"/>
            </a:avLst>
          </a:prstGeom>
          <a:solidFill>
            <a:schemeClr val="bg2">
              <a:lumMod val="60000"/>
              <a:lumOff val="40000"/>
            </a:schemeClr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384" name="Flèche droite 313"/>
          <p:cNvSpPr/>
          <p:nvPr/>
        </p:nvSpPr>
        <p:spPr>
          <a:xfrm>
            <a:off x="3887924" y="3352797"/>
            <a:ext cx="972000" cy="242611"/>
          </a:xfrm>
          <a:prstGeom prst="rightArrow">
            <a:avLst>
              <a:gd name="adj1" fmla="val 100000"/>
              <a:gd name="adj2" fmla="val 103751"/>
            </a:avLst>
          </a:prstGeom>
          <a:solidFill>
            <a:schemeClr val="bg2">
              <a:lumMod val="60000"/>
              <a:lumOff val="40000"/>
            </a:schemeClr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385" name="Flèche droite 296"/>
          <p:cNvSpPr/>
          <p:nvPr/>
        </p:nvSpPr>
        <p:spPr>
          <a:xfrm>
            <a:off x="2303748" y="3352797"/>
            <a:ext cx="972000" cy="242611"/>
          </a:xfrm>
          <a:prstGeom prst="rightArrow">
            <a:avLst>
              <a:gd name="adj1" fmla="val 100000"/>
              <a:gd name="adj2" fmla="val 103751"/>
            </a:avLst>
          </a:prstGeom>
          <a:solidFill>
            <a:schemeClr val="bg2">
              <a:lumMod val="60000"/>
              <a:lumOff val="40000"/>
            </a:schemeClr>
          </a:solidFill>
          <a:ln w="3175">
            <a:noFill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grpSp>
        <p:nvGrpSpPr>
          <p:cNvPr id="214" name="Groupe 46"/>
          <p:cNvGrpSpPr/>
          <p:nvPr/>
        </p:nvGrpSpPr>
        <p:grpSpPr>
          <a:xfrm>
            <a:off x="1259632" y="2960948"/>
            <a:ext cx="1338281" cy="1522018"/>
            <a:chOff x="431916" y="1628800"/>
            <a:chExt cx="1338281" cy="1522018"/>
          </a:xfrm>
        </p:grpSpPr>
        <p:sp>
          <p:nvSpPr>
            <p:cNvPr id="221" name="Text Box 123"/>
            <p:cNvSpPr txBox="1">
              <a:spLocks noChangeArrowheads="1"/>
            </p:cNvSpPr>
            <p:nvPr/>
          </p:nvSpPr>
          <p:spPr bwMode="auto">
            <a:xfrm>
              <a:off x="431916" y="2689153"/>
              <a:ext cx="1338281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Skill Cartridges®  </a:t>
              </a:r>
              <a:r>
                <a:rPr lang="en-US" sz="1200" i="1" dirty="0" err="1" smtClean="0">
                  <a:solidFill>
                    <a:schemeClr val="bg1"/>
                  </a:solidFill>
                  <a:latin typeface="Calibri" pitchFamily="34" charset="0"/>
                </a:rPr>
                <a:t>Anonymisation</a:t>
              </a:r>
              <a:endParaRPr lang="en-US" sz="1200" i="1" dirty="0" smtClean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222" name="Groupe 39"/>
            <p:cNvGrpSpPr/>
            <p:nvPr/>
          </p:nvGrpSpPr>
          <p:grpSpPr>
            <a:xfrm>
              <a:off x="575556" y="1628800"/>
              <a:ext cx="931784" cy="1003792"/>
              <a:chOff x="575556" y="1664804"/>
              <a:chExt cx="931784" cy="1003792"/>
            </a:xfrm>
          </p:grpSpPr>
          <p:sp>
            <p:nvSpPr>
              <p:cNvPr id="223" name="Rectangle à coins arrondis 81">
                <a:hlinkClick r:id="rId5" action="ppaction://hlinksldjump"/>
              </p:cNvPr>
              <p:cNvSpPr/>
              <p:nvPr/>
            </p:nvSpPr>
            <p:spPr>
              <a:xfrm>
                <a:off x="575556" y="1664804"/>
                <a:ext cx="931784" cy="931784"/>
              </a:xfrm>
              <a:prstGeom prst="roundRect">
                <a:avLst/>
              </a:prstGeom>
              <a:solidFill>
                <a:srgbClr val="002060"/>
              </a:solidFill>
              <a:ln w="3175">
                <a:solidFill>
                  <a:srgbClr val="002060"/>
                </a:solidFill>
              </a:ln>
              <a:effectLst/>
              <a:scene3d>
                <a:camera prst="perspectiveContrastingLeftFacing"/>
                <a:lightRig rig="balanced" dir="t"/>
              </a:scene3d>
              <a:sp3d extrusionH="95250" contourW="12700" prstMaterial="metal">
                <a:bevelT w="63500" h="31750"/>
                <a:bevelB w="0" h="0"/>
                <a:extrusionClr>
                  <a:srgbClr val="002060"/>
                </a:extrusionClr>
                <a:contourClr>
                  <a:srgbClr val="00206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674658" y="1714810"/>
                <a:ext cx="727806" cy="71975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48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SC</a:t>
                </a:r>
                <a:endParaRPr lang="fr-FR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1095503" y="2299264"/>
                <a:ext cx="343364" cy="36933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1800" b="1" spc="150" dirty="0" smtClean="0">
                    <a:ln w="11430"/>
                    <a:solidFill>
                      <a:schemeClr val="bg1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A</a:t>
                </a:r>
                <a:endParaRPr lang="fr-FR" sz="1800" b="1" spc="150" dirty="0">
                  <a:ln w="11430"/>
                  <a:solidFill>
                    <a:schemeClr val="bg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  <p:grpSp>
        <p:nvGrpSpPr>
          <p:cNvPr id="215" name="Groupe 47"/>
          <p:cNvGrpSpPr/>
          <p:nvPr/>
        </p:nvGrpSpPr>
        <p:grpSpPr>
          <a:xfrm>
            <a:off x="2971962" y="2960948"/>
            <a:ext cx="1221809" cy="1522018"/>
            <a:chOff x="1842205" y="1628800"/>
            <a:chExt cx="1221809" cy="1522018"/>
          </a:xfrm>
        </p:grpSpPr>
        <p:grpSp>
          <p:nvGrpSpPr>
            <p:cNvPr id="217" name="Groupe 40"/>
            <p:cNvGrpSpPr/>
            <p:nvPr/>
          </p:nvGrpSpPr>
          <p:grpSpPr>
            <a:xfrm>
              <a:off x="1994114" y="1628800"/>
              <a:ext cx="931784" cy="1039796"/>
              <a:chOff x="2087724" y="1664804"/>
              <a:chExt cx="931784" cy="1039796"/>
            </a:xfrm>
          </p:grpSpPr>
          <p:sp>
            <p:nvSpPr>
              <p:cNvPr id="218" name="Rectangle à coins arrondis 36"/>
              <p:cNvSpPr/>
              <p:nvPr/>
            </p:nvSpPr>
            <p:spPr>
              <a:xfrm>
                <a:off x="2087724" y="1664804"/>
                <a:ext cx="931784" cy="931784"/>
              </a:xfrm>
              <a:prstGeom prst="roundRect">
                <a:avLst/>
              </a:prstGeom>
              <a:solidFill>
                <a:srgbClr val="FF9900"/>
              </a:solidFill>
              <a:ln w="3175">
                <a:solidFill>
                  <a:srgbClr val="FFCC66"/>
                </a:solidFill>
              </a:ln>
              <a:effectLst/>
              <a:scene3d>
                <a:camera prst="perspectiveContrastingLeftFacing"/>
                <a:lightRig rig="balanced" dir="t"/>
              </a:scene3d>
              <a:sp3d extrusionH="95250" contourW="12700" prstMaterial="metal">
                <a:bevelT w="63500" h="31750"/>
                <a:bevelB w="0" h="0"/>
                <a:contourClr>
                  <a:srgbClr val="FFCC66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Rectangle 218">
                <a:hlinkClick r:id="rId6" action="ppaction://hlinksldjump"/>
              </p:cNvPr>
              <p:cNvSpPr/>
              <p:nvPr/>
            </p:nvSpPr>
            <p:spPr>
              <a:xfrm>
                <a:off x="2186826" y="1719130"/>
                <a:ext cx="727806" cy="71975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48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SC</a:t>
                </a:r>
                <a:endParaRPr lang="fr-FR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2620020" y="2335268"/>
                <a:ext cx="333746" cy="36933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1800" b="1" spc="150" dirty="0" smtClean="0">
                    <a:ln w="11430"/>
                    <a:solidFill>
                      <a:srgbClr val="FF6600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B</a:t>
                </a:r>
                <a:endParaRPr lang="fr-FR" sz="1800" b="1" spc="150" dirty="0">
                  <a:ln w="11430"/>
                  <a:solidFill>
                    <a:srgbClr val="FF66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216" name="Text Box 123"/>
            <p:cNvSpPr txBox="1">
              <a:spLocks noChangeArrowheads="1"/>
            </p:cNvSpPr>
            <p:nvPr/>
          </p:nvSpPr>
          <p:spPr bwMode="auto">
            <a:xfrm>
              <a:off x="1842205" y="2689153"/>
              <a:ext cx="1221809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Skill Cartridges®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Métier </a:t>
              </a:r>
              <a:r>
                <a:rPr lang="en-US" sz="1200" i="1" dirty="0" err="1" smtClean="0">
                  <a:solidFill>
                    <a:schemeClr val="bg1"/>
                  </a:solidFill>
                  <a:latin typeface="Calibri" pitchFamily="34" charset="0"/>
                </a:rPr>
                <a:t>Bancaire</a:t>
              </a:r>
              <a:endParaRPr lang="en-US" sz="1200" i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13" name="Groupe 49"/>
          <p:cNvGrpSpPr/>
          <p:nvPr/>
        </p:nvGrpSpPr>
        <p:grpSpPr>
          <a:xfrm>
            <a:off x="4567820" y="2960948"/>
            <a:ext cx="1249060" cy="1522018"/>
            <a:chOff x="3282365" y="1628800"/>
            <a:chExt cx="1249060" cy="1522018"/>
          </a:xfrm>
        </p:grpSpPr>
        <p:sp>
          <p:nvSpPr>
            <p:cNvPr id="226" name="Text Box 123"/>
            <p:cNvSpPr txBox="1">
              <a:spLocks noChangeArrowheads="1"/>
            </p:cNvSpPr>
            <p:nvPr/>
          </p:nvSpPr>
          <p:spPr bwMode="auto">
            <a:xfrm>
              <a:off x="3282365" y="2689153"/>
              <a:ext cx="124906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Skill Cartridges®</a:t>
              </a:r>
            </a:p>
            <a:p>
              <a:pPr algn="ctr"/>
              <a:r>
                <a:rPr lang="en-US" sz="1200" i="1" dirty="0" err="1" smtClean="0">
                  <a:solidFill>
                    <a:schemeClr val="bg1"/>
                  </a:solidFill>
                </a:rPr>
                <a:t>Analyse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 Opinions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grpSp>
          <p:nvGrpSpPr>
            <p:cNvPr id="227" name="Groupe 41"/>
            <p:cNvGrpSpPr/>
            <p:nvPr/>
          </p:nvGrpSpPr>
          <p:grpSpPr>
            <a:xfrm>
              <a:off x="3412672" y="1628800"/>
              <a:ext cx="931784" cy="1017403"/>
              <a:chOff x="3563888" y="1664804"/>
              <a:chExt cx="931784" cy="1017403"/>
            </a:xfrm>
          </p:grpSpPr>
          <p:sp>
            <p:nvSpPr>
              <p:cNvPr id="228" name="Rectangle à coins arrondis 54"/>
              <p:cNvSpPr/>
              <p:nvPr/>
            </p:nvSpPr>
            <p:spPr>
              <a:xfrm>
                <a:off x="3563888" y="1664804"/>
                <a:ext cx="931784" cy="931784"/>
              </a:xfrm>
              <a:prstGeom prst="roundRect">
                <a:avLst/>
              </a:prstGeom>
              <a:solidFill>
                <a:srgbClr val="FF0000">
                  <a:alpha val="79000"/>
                </a:srgbClr>
              </a:solidFill>
              <a:ln w="3175">
                <a:solidFill>
                  <a:srgbClr val="FF0000">
                    <a:alpha val="79000"/>
                  </a:srgbClr>
                </a:solidFill>
              </a:ln>
              <a:effectLst/>
              <a:scene3d>
                <a:camera prst="perspectiveContrastingLeftFacing"/>
                <a:lightRig rig="balanced" dir="t"/>
              </a:scene3d>
              <a:sp3d extrusionH="95250" contourW="12700" prstMaterial="metal">
                <a:bevelT w="63500" h="31750"/>
                <a:bevelB w="0" h="0"/>
                <a:extrusionClr>
                  <a:srgbClr val="FF0000"/>
                </a:extrusionClr>
                <a:contourClr>
                  <a:srgbClr val="FF00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Rectangle 228">
                <a:hlinkClick r:id="rId7" action="ppaction://hlinksldjump"/>
              </p:cNvPr>
              <p:cNvSpPr/>
              <p:nvPr/>
            </p:nvSpPr>
            <p:spPr>
              <a:xfrm>
                <a:off x="3662990" y="1714810"/>
                <a:ext cx="727806" cy="71975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48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SC</a:t>
                </a:r>
                <a:endParaRPr lang="fr-FR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4052074" y="2312875"/>
                <a:ext cx="359394" cy="36933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1800" b="1" spc="150" dirty="0" smtClean="0">
                    <a:ln w="11430"/>
                    <a:solidFill>
                      <a:sysClr val="windowText" lastClr="000000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O</a:t>
                </a:r>
                <a:endParaRPr lang="fr-FR" sz="1800" b="1" spc="150" dirty="0">
                  <a:ln w="11430"/>
                  <a:solidFill>
                    <a:sysClr val="windowText" lastClr="00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1222690" y="4252133"/>
            <a:ext cx="6778484" cy="1808071"/>
          </a:xfrm>
          <a:prstGeom prst="ellipse">
            <a:avLst/>
          </a:prstGeom>
          <a:noFill/>
          <a:ln w="19050">
            <a:solidFill>
              <a:srgbClr val="FFAE37"/>
            </a:solidFill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grpSp>
        <p:nvGrpSpPr>
          <p:cNvPr id="387" name="Groupe 118"/>
          <p:cNvGrpSpPr/>
          <p:nvPr/>
        </p:nvGrpSpPr>
        <p:grpSpPr>
          <a:xfrm>
            <a:off x="2303748" y="5357322"/>
            <a:ext cx="4392488" cy="1116124"/>
            <a:chOff x="388560" y="4581128"/>
            <a:chExt cx="4392488" cy="1116124"/>
          </a:xfrm>
        </p:grpSpPr>
        <p:sp>
          <p:nvSpPr>
            <p:cNvPr id="388" name="Rectangle à coins arrondis 88"/>
            <p:cNvSpPr/>
            <p:nvPr/>
          </p:nvSpPr>
          <p:spPr>
            <a:xfrm>
              <a:off x="388560" y="4581128"/>
              <a:ext cx="4392488" cy="1116124"/>
            </a:xfrm>
            <a:prstGeom prst="roundRect">
              <a:avLst>
                <a:gd name="adj" fmla="val 21522"/>
              </a:avLst>
            </a:prstGeom>
            <a:gradFill flip="none" rotWithShape="1">
              <a:gsLst>
                <a:gs pos="100000">
                  <a:srgbClr val="E68900"/>
                </a:gs>
                <a:gs pos="0">
                  <a:srgbClr val="FFC000"/>
                </a:gs>
              </a:gsLst>
              <a:lin ang="13500000" scaled="1"/>
              <a:tileRect/>
            </a:gradFill>
            <a:ln w="19050" cap="rnd" cmpd="sng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89" name="Rectangle à coins arrondis 26"/>
            <p:cNvSpPr/>
            <p:nvPr/>
          </p:nvSpPr>
          <p:spPr>
            <a:xfrm>
              <a:off x="501814" y="4689190"/>
              <a:ext cx="4165980" cy="900000"/>
            </a:xfrm>
            <a:prstGeom prst="roundRect">
              <a:avLst>
                <a:gd name="adj" fmla="val 13722"/>
              </a:avLst>
            </a:prstGeom>
            <a:gradFill>
              <a:gsLst>
                <a:gs pos="100000">
                  <a:srgbClr val="E68900"/>
                </a:gs>
                <a:gs pos="0">
                  <a:srgbClr val="FFC000"/>
                </a:gs>
              </a:gsLst>
              <a:lin ang="4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11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90" name="Groupe 219"/>
            <p:cNvGrpSpPr/>
            <p:nvPr/>
          </p:nvGrpSpPr>
          <p:grpSpPr>
            <a:xfrm>
              <a:off x="3801482" y="4761155"/>
              <a:ext cx="931825" cy="828094"/>
              <a:chOff x="3697473" y="4155902"/>
              <a:chExt cx="1053367" cy="936104"/>
            </a:xfrm>
          </p:grpSpPr>
          <p:grpSp>
            <p:nvGrpSpPr>
              <p:cNvPr id="392" name="Groupe 256"/>
              <p:cNvGrpSpPr/>
              <p:nvPr/>
            </p:nvGrpSpPr>
            <p:grpSpPr>
              <a:xfrm rot="2820000">
                <a:off x="4120545" y="4079147"/>
                <a:ext cx="207223" cy="1053367"/>
                <a:chOff x="5076056" y="4813493"/>
                <a:chExt cx="207223" cy="1053367"/>
              </a:xfrm>
            </p:grpSpPr>
            <p:grpSp>
              <p:nvGrpSpPr>
                <p:cNvPr id="400" name="Groupe 245"/>
                <p:cNvGrpSpPr/>
                <p:nvPr/>
              </p:nvGrpSpPr>
              <p:grpSpPr>
                <a:xfrm>
                  <a:off x="5076056" y="4813493"/>
                  <a:ext cx="207223" cy="1053367"/>
                  <a:chOff x="6012160" y="1787266"/>
                  <a:chExt cx="504056" cy="2562248"/>
                </a:xfrm>
                <a:effectLst/>
              </p:grpSpPr>
              <p:grpSp>
                <p:nvGrpSpPr>
                  <p:cNvPr id="402" name="Groupe 241"/>
                  <p:cNvGrpSpPr/>
                  <p:nvPr/>
                </p:nvGrpSpPr>
                <p:grpSpPr>
                  <a:xfrm>
                    <a:off x="6012160" y="1827870"/>
                    <a:ext cx="504056" cy="2518184"/>
                    <a:chOff x="6012160" y="1827870"/>
                    <a:chExt cx="504056" cy="2518184"/>
                  </a:xfrm>
                </p:grpSpPr>
                <p:sp>
                  <p:nvSpPr>
                    <p:cNvPr id="407" name="Ellipse 107"/>
                    <p:cNvSpPr/>
                    <p:nvPr/>
                  </p:nvSpPr>
                  <p:spPr>
                    <a:xfrm>
                      <a:off x="6012160" y="1827870"/>
                      <a:ext cx="504056" cy="504056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31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08" name="Ellipse 108"/>
                    <p:cNvSpPr/>
                    <p:nvPr/>
                  </p:nvSpPr>
                  <p:spPr>
                    <a:xfrm>
                      <a:off x="6012160" y="3841998"/>
                      <a:ext cx="504056" cy="504056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31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403" name="Rectangle 402"/>
                  <p:cNvSpPr/>
                  <p:nvPr/>
                </p:nvSpPr>
                <p:spPr>
                  <a:xfrm>
                    <a:off x="6138188" y="2150858"/>
                    <a:ext cx="252000" cy="1872208"/>
                  </a:xfrm>
                  <a:prstGeom prst="rect">
                    <a:avLst/>
                  </a:prstGeom>
                  <a:solidFill>
                    <a:srgbClr val="FFC000"/>
                  </a:solidFill>
                  <a:ln w="3175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sz="1300" b="1" dirty="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404" name="Groupe 244"/>
                  <p:cNvGrpSpPr/>
                  <p:nvPr/>
                </p:nvGrpSpPr>
                <p:grpSpPr>
                  <a:xfrm>
                    <a:off x="6181605" y="1787266"/>
                    <a:ext cx="180028" cy="2562248"/>
                    <a:chOff x="6181605" y="1787266"/>
                    <a:chExt cx="180028" cy="2562248"/>
                  </a:xfrm>
                </p:grpSpPr>
                <p:sp>
                  <p:nvSpPr>
                    <p:cNvPr id="405" name="Rectangle 404"/>
                    <p:cNvSpPr/>
                    <p:nvPr/>
                  </p:nvSpPr>
                  <p:spPr>
                    <a:xfrm>
                      <a:off x="6181605" y="1787266"/>
                      <a:ext cx="180020" cy="309584"/>
                    </a:xfrm>
                    <a:prstGeom prst="rect">
                      <a:avLst/>
                    </a:prstGeom>
                    <a:solidFill>
                      <a:srgbClr val="EE9C00"/>
                    </a:solidFill>
                    <a:ln w="31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06" name="Rectangle 405"/>
                    <p:cNvSpPr/>
                    <p:nvPr/>
                  </p:nvSpPr>
                  <p:spPr>
                    <a:xfrm>
                      <a:off x="6181612" y="4113081"/>
                      <a:ext cx="180021" cy="236433"/>
                    </a:xfrm>
                    <a:prstGeom prst="rect">
                      <a:avLst/>
                    </a:prstGeom>
                    <a:solidFill>
                      <a:srgbClr val="E88E00"/>
                    </a:solidFill>
                    <a:ln w="3175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01" name="Rectangle à coins arrondis 101"/>
                <p:cNvSpPr/>
                <p:nvPr/>
              </p:nvSpPr>
              <p:spPr>
                <a:xfrm>
                  <a:off x="5152667" y="5049180"/>
                  <a:ext cx="54000" cy="612068"/>
                </a:xfrm>
                <a:prstGeom prst="roundRect">
                  <a:avLst>
                    <a:gd name="adj" fmla="val 43122"/>
                  </a:avLst>
                </a:prstGeom>
                <a:solidFill>
                  <a:srgbClr val="EE9C00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93" name="Groupe 255"/>
              <p:cNvGrpSpPr/>
              <p:nvPr/>
            </p:nvGrpSpPr>
            <p:grpSpPr>
              <a:xfrm rot="19020000">
                <a:off x="4149849" y="4155902"/>
                <a:ext cx="72000" cy="936104"/>
                <a:chOff x="4779625" y="4833156"/>
                <a:chExt cx="72000" cy="936104"/>
              </a:xfrm>
              <a:effectLst/>
            </p:grpSpPr>
            <p:sp>
              <p:nvSpPr>
                <p:cNvPr id="394" name="Trapèze 94"/>
                <p:cNvSpPr/>
                <p:nvPr/>
              </p:nvSpPr>
              <p:spPr>
                <a:xfrm>
                  <a:off x="4797023" y="4833156"/>
                  <a:ext cx="36000" cy="36000"/>
                </a:xfrm>
                <a:prstGeom prst="trapezoid">
                  <a:avLst/>
                </a:prstGeom>
                <a:solidFill>
                  <a:srgbClr val="FFC000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4797023" y="4869160"/>
                  <a:ext cx="36000" cy="4680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6" name="Rectangle à coins arrondis 96"/>
                <p:cNvSpPr/>
                <p:nvPr/>
              </p:nvSpPr>
              <p:spPr>
                <a:xfrm>
                  <a:off x="4779625" y="5229200"/>
                  <a:ext cx="72000" cy="540060"/>
                </a:xfrm>
                <a:prstGeom prst="roundRect">
                  <a:avLst>
                    <a:gd name="adj" fmla="val 43122"/>
                  </a:avLst>
                </a:prstGeom>
                <a:solidFill>
                  <a:srgbClr val="FFC000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7" name="Rectangle à coins arrondis 97"/>
                <p:cNvSpPr/>
                <p:nvPr/>
              </p:nvSpPr>
              <p:spPr>
                <a:xfrm>
                  <a:off x="4790405" y="5248248"/>
                  <a:ext cx="10800" cy="504000"/>
                </a:xfrm>
                <a:prstGeom prst="roundRect">
                  <a:avLst>
                    <a:gd name="adj" fmla="val 43122"/>
                  </a:avLst>
                </a:prstGeom>
                <a:solidFill>
                  <a:srgbClr val="E88D00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8" name="Rectangle à coins arrondis 98"/>
                <p:cNvSpPr/>
                <p:nvPr/>
              </p:nvSpPr>
              <p:spPr>
                <a:xfrm>
                  <a:off x="4828790" y="5250629"/>
                  <a:ext cx="10800" cy="504000"/>
                </a:xfrm>
                <a:prstGeom prst="roundRect">
                  <a:avLst>
                    <a:gd name="adj" fmla="val 43122"/>
                  </a:avLst>
                </a:prstGeom>
                <a:solidFill>
                  <a:srgbClr val="E88D00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" name="Rectangle à coins arrondis 99"/>
                <p:cNvSpPr/>
                <p:nvPr/>
              </p:nvSpPr>
              <p:spPr>
                <a:xfrm>
                  <a:off x="4809598" y="5258117"/>
                  <a:ext cx="10800" cy="504000"/>
                </a:xfrm>
                <a:prstGeom prst="roundRect">
                  <a:avLst>
                    <a:gd name="adj" fmla="val 43122"/>
                  </a:avLst>
                </a:prstGeom>
                <a:solidFill>
                  <a:srgbClr val="E88D00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91" name="Rectangle 20"/>
            <p:cNvSpPr>
              <a:spLocks noChangeArrowheads="1"/>
            </p:cNvSpPr>
            <p:nvPr/>
          </p:nvSpPr>
          <p:spPr bwMode="auto">
            <a:xfrm>
              <a:off x="705139" y="4931441"/>
              <a:ext cx="319876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FFC000"/>
                </a:buClr>
              </a:pPr>
              <a:r>
                <a:rPr lang="en-US" sz="2100" b="1" dirty="0" smtClean="0">
                  <a:latin typeface="Calibri" pitchFamily="34" charset="0"/>
                </a:rPr>
                <a:t>Content Enrichment Studio</a:t>
              </a:r>
              <a:endParaRPr lang="en-US" sz="2100" b="1" dirty="0">
                <a:latin typeface="Calibri" pitchFamily="34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7435742" y="5567569"/>
            <a:ext cx="196598" cy="82666"/>
          </a:xfrm>
          <a:prstGeom prst="straightConnector1">
            <a:avLst/>
          </a:prstGeom>
          <a:noFill/>
          <a:ln w="76200">
            <a:solidFill>
              <a:srgbClr val="FFAE37"/>
            </a:solidFill>
            <a:headEnd type="none" w="med" len="med"/>
            <a:tailEnd type="triangle" w="med" len="med"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4" name="Straight Arrow Connector 413"/>
          <p:cNvCxnSpPr/>
          <p:nvPr/>
        </p:nvCxnSpPr>
        <p:spPr>
          <a:xfrm flipH="1" flipV="1">
            <a:off x="1579659" y="5567570"/>
            <a:ext cx="216022" cy="90409"/>
          </a:xfrm>
          <a:prstGeom prst="straightConnector1">
            <a:avLst/>
          </a:prstGeom>
          <a:noFill/>
          <a:ln w="76200">
            <a:solidFill>
              <a:srgbClr val="FFAE37"/>
            </a:solidFill>
            <a:headEnd type="none" w="med" len="med"/>
            <a:tailEnd type="triangle" w="med" len="med"/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10" name="Groupe 209"/>
          <p:cNvGrpSpPr/>
          <p:nvPr/>
        </p:nvGrpSpPr>
        <p:grpSpPr>
          <a:xfrm>
            <a:off x="6790331" y="5301208"/>
            <a:ext cx="819843" cy="882816"/>
            <a:chOff x="6790331" y="5301208"/>
            <a:chExt cx="819843" cy="882816"/>
          </a:xfrm>
        </p:grpSpPr>
        <p:pic>
          <p:nvPicPr>
            <p:cNvPr id="208" name="Image 46" descr="experte métier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6256" y="5301208"/>
              <a:ext cx="733918" cy="784025"/>
            </a:xfrm>
            <a:prstGeom prst="rect">
              <a:avLst/>
            </a:prstGeom>
          </p:spPr>
        </p:pic>
        <p:sp>
          <p:nvSpPr>
            <p:cNvPr id="209" name="ZoneTexte 47"/>
            <p:cNvSpPr txBox="1"/>
            <p:nvPr/>
          </p:nvSpPr>
          <p:spPr bwMode="auto">
            <a:xfrm>
              <a:off x="6790331" y="6001986"/>
              <a:ext cx="627342" cy="182038"/>
            </a:xfrm>
            <a:prstGeom prst="rect">
              <a:avLst/>
            </a:prstGeom>
            <a:solidFill>
              <a:srgbClr val="10101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scene3d>
              <a:camera prst="perspectiveContrastingLeftFacing"/>
              <a:lightRig rig="threePt" dir="t"/>
            </a:scene3d>
          </p:spPr>
          <p:txBody>
            <a:bodyPr vert="horz" wrap="none" lIns="36000" tIns="0" rIns="3600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ts val="14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kern="0" dirty="0" smtClean="0">
                  <a:solidFill>
                    <a:srgbClr val="FF0000"/>
                  </a:solidFill>
                  <a:latin typeface="+mn-lt"/>
                  <a:ea typeface="+mj-ea"/>
                  <a:cs typeface="+mj-cs"/>
                </a:rPr>
                <a:t>Experts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 animBg="1"/>
      <p:bldP spid="386" grpId="0" animBg="1"/>
      <p:bldP spid="383" grpId="0" animBg="1"/>
      <p:bldP spid="384" grpId="0" animBg="1"/>
      <p:bldP spid="38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Meta data Structuration </a:t>
            </a:r>
            <a:endParaRPr lang="fr-FR" dirty="0"/>
          </a:p>
        </p:txBody>
      </p:sp>
      <p:sp>
        <p:nvSpPr>
          <p:cNvPr id="18" name="Text Placeholder 7"/>
          <p:cNvSpPr txBox="1">
            <a:spLocks/>
          </p:cNvSpPr>
          <p:nvPr/>
        </p:nvSpPr>
        <p:spPr bwMode="auto">
          <a:xfrm>
            <a:off x="3815916" y="1592263"/>
            <a:ext cx="4860540" cy="464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538" indent="-363538" algn="l" rtl="0" eaLnBrk="1" fontAlgn="base" hangingPunct="1">
              <a:spcBef>
                <a:spcPct val="25000"/>
              </a:spcBef>
              <a:spcAft>
                <a:spcPct val="10000"/>
              </a:spcAft>
              <a:buClr>
                <a:srgbClr val="F7AC00"/>
              </a:buClr>
              <a:buSzPct val="90000"/>
              <a:buFont typeface="Wingdings" pitchFamily="2" charset="2"/>
              <a:buChar char="v"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2800" indent="-269875" algn="l" rtl="0" eaLnBrk="1" fontAlgn="base" hangingPunct="1">
              <a:spcBef>
                <a:spcPct val="10000"/>
              </a:spcBef>
              <a:spcAft>
                <a:spcPct val="5000"/>
              </a:spcAft>
              <a:buClr>
                <a:srgbClr val="F7AC00"/>
              </a:buClr>
              <a:buChar char="•"/>
              <a:defRPr sz="2200">
                <a:solidFill>
                  <a:srgbClr val="969696"/>
                </a:solidFill>
                <a:latin typeface="+mn-lt"/>
              </a:defRPr>
            </a:lvl2pPr>
            <a:lvl3pPr marL="1855788" indent="-593725" algn="l" rtl="0" eaLnBrk="1" fontAlgn="base" hangingPunct="1">
              <a:spcBef>
                <a:spcPct val="20000"/>
              </a:spcBef>
              <a:spcAft>
                <a:spcPct val="0"/>
              </a:spcAft>
              <a:defRPr i="1">
                <a:solidFill>
                  <a:srgbClr val="FF9900"/>
                </a:solidFill>
                <a:latin typeface="Tahoma" pitchFamily="34" charset="0"/>
              </a:defRPr>
            </a:lvl3pPr>
            <a:lvl4pPr marL="2144713" indent="-79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609850" indent="-781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3067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5242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98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4386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000" dirty="0" err="1" smtClean="0"/>
              <a:t>Metadata</a:t>
            </a:r>
            <a:r>
              <a:rPr lang="fr-FR" sz="2000" dirty="0" smtClean="0"/>
              <a:t> </a:t>
            </a:r>
            <a:r>
              <a:rPr lang="fr-FR" sz="2000" dirty="0" err="1" smtClean="0"/>
              <a:t>attached</a:t>
            </a:r>
            <a:r>
              <a:rPr lang="fr-FR" sz="2000" dirty="0" smtClean="0"/>
              <a:t> to verbatim are 4 types :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données qualifiant la nature de la source, le mode de recueil, la date, le type d'enquête, le marché, libellé question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données recueillies lors de l'enquête : note et verbatim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données d'identification du client s'il y a levé l'anonymat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données de localisation de l'agence du client </a:t>
            </a:r>
            <a:endParaRPr lang="fr-FR" sz="2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86" y="1196752"/>
            <a:ext cx="2808837" cy="526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66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"/>
          <a:stretch/>
        </p:blipFill>
        <p:spPr>
          <a:xfrm>
            <a:off x="0" y="-5947"/>
            <a:ext cx="9145016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10159" y="6311972"/>
            <a:ext cx="4752528" cy="511004"/>
          </a:xfrm>
        </p:spPr>
        <p:txBody>
          <a:bodyPr/>
          <a:lstStyle/>
          <a:p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It’s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all about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languages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isn’t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it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1. Anonymisation of content</a:t>
            </a:r>
            <a:endParaRPr lang="fr-FR" dirty="0"/>
          </a:p>
        </p:txBody>
      </p:sp>
      <p:grpSp>
        <p:nvGrpSpPr>
          <p:cNvPr id="9" name="Groupe 46"/>
          <p:cNvGrpSpPr/>
          <p:nvPr/>
        </p:nvGrpSpPr>
        <p:grpSpPr>
          <a:xfrm>
            <a:off x="467544" y="1664804"/>
            <a:ext cx="1338281" cy="1522018"/>
            <a:chOff x="431916" y="1628800"/>
            <a:chExt cx="1338281" cy="1522018"/>
          </a:xfrm>
        </p:grpSpPr>
        <p:sp>
          <p:nvSpPr>
            <p:cNvPr id="10" name="Text Box 123"/>
            <p:cNvSpPr txBox="1">
              <a:spLocks noChangeArrowheads="1"/>
            </p:cNvSpPr>
            <p:nvPr/>
          </p:nvSpPr>
          <p:spPr bwMode="auto">
            <a:xfrm>
              <a:off x="431916" y="2689153"/>
              <a:ext cx="1338281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Skill Cartridges®  </a:t>
              </a:r>
              <a:r>
                <a:rPr lang="en-US" sz="1200" i="1" dirty="0" err="1" smtClean="0">
                  <a:solidFill>
                    <a:schemeClr val="bg1"/>
                  </a:solidFill>
                  <a:latin typeface="Calibri" pitchFamily="34" charset="0"/>
                </a:rPr>
                <a:t>Anonymisation</a:t>
              </a:r>
              <a:endParaRPr lang="en-US" sz="1200" i="1" dirty="0" smtClean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1" name="Groupe 39"/>
            <p:cNvGrpSpPr/>
            <p:nvPr/>
          </p:nvGrpSpPr>
          <p:grpSpPr>
            <a:xfrm>
              <a:off x="575556" y="1628800"/>
              <a:ext cx="931784" cy="1003792"/>
              <a:chOff x="575556" y="1664804"/>
              <a:chExt cx="931784" cy="1003792"/>
            </a:xfrm>
          </p:grpSpPr>
          <p:sp>
            <p:nvSpPr>
              <p:cNvPr id="12" name="Rectangle à coins arrondis 81"/>
              <p:cNvSpPr/>
              <p:nvPr/>
            </p:nvSpPr>
            <p:spPr>
              <a:xfrm>
                <a:off x="575556" y="1664804"/>
                <a:ext cx="931784" cy="931784"/>
              </a:xfrm>
              <a:prstGeom prst="roundRect">
                <a:avLst/>
              </a:prstGeom>
              <a:solidFill>
                <a:srgbClr val="002060"/>
              </a:solidFill>
              <a:ln w="3175">
                <a:solidFill>
                  <a:srgbClr val="002060"/>
                </a:solidFill>
              </a:ln>
              <a:effectLst/>
              <a:scene3d>
                <a:camera prst="perspectiveContrastingLeftFacing"/>
                <a:lightRig rig="balanced" dir="t"/>
              </a:scene3d>
              <a:sp3d extrusionH="95250" contourW="12700" prstMaterial="metal">
                <a:bevelT w="63500" h="31750"/>
                <a:bevelB w="0" h="0"/>
                <a:extrusionClr>
                  <a:srgbClr val="002060"/>
                </a:extrusionClr>
                <a:contourClr>
                  <a:srgbClr val="00206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74658" y="1714810"/>
                <a:ext cx="727806" cy="71975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48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SC</a:t>
                </a:r>
                <a:endParaRPr lang="fr-FR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95503" y="2299264"/>
                <a:ext cx="343364" cy="36933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1800" b="1" spc="150" dirty="0" smtClean="0">
                    <a:ln w="11430"/>
                    <a:solidFill>
                      <a:schemeClr val="bg1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A</a:t>
                </a:r>
                <a:endParaRPr lang="fr-FR" sz="1800" b="1" spc="150" dirty="0">
                  <a:ln w="11430"/>
                  <a:solidFill>
                    <a:schemeClr val="bg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20988"/>
            <a:ext cx="2686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Placeholder 7"/>
          <p:cNvSpPr txBox="1">
            <a:spLocks/>
          </p:cNvSpPr>
          <p:nvPr/>
        </p:nvSpPr>
        <p:spPr bwMode="auto">
          <a:xfrm>
            <a:off x="3815916" y="1592263"/>
            <a:ext cx="4860540" cy="464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538" indent="-363538" algn="l" rtl="0" eaLnBrk="1" fontAlgn="base" hangingPunct="1">
              <a:spcBef>
                <a:spcPct val="25000"/>
              </a:spcBef>
              <a:spcAft>
                <a:spcPct val="10000"/>
              </a:spcAft>
              <a:buClr>
                <a:srgbClr val="F7AC00"/>
              </a:buClr>
              <a:buSzPct val="90000"/>
              <a:buFont typeface="Wingdings" pitchFamily="2" charset="2"/>
              <a:buChar char="v"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2800" indent="-269875" algn="l" rtl="0" eaLnBrk="1" fontAlgn="base" hangingPunct="1">
              <a:spcBef>
                <a:spcPct val="10000"/>
              </a:spcBef>
              <a:spcAft>
                <a:spcPct val="5000"/>
              </a:spcAft>
              <a:buClr>
                <a:srgbClr val="F7AC00"/>
              </a:buClr>
              <a:buChar char="•"/>
              <a:defRPr sz="2200">
                <a:solidFill>
                  <a:srgbClr val="969696"/>
                </a:solidFill>
                <a:latin typeface="+mn-lt"/>
              </a:defRPr>
            </a:lvl2pPr>
            <a:lvl3pPr marL="1855788" indent="-593725" algn="l" rtl="0" eaLnBrk="1" fontAlgn="base" hangingPunct="1">
              <a:spcBef>
                <a:spcPct val="20000"/>
              </a:spcBef>
              <a:spcAft>
                <a:spcPct val="0"/>
              </a:spcAft>
              <a:defRPr i="1">
                <a:solidFill>
                  <a:srgbClr val="FF9900"/>
                </a:solidFill>
                <a:latin typeface="Tahoma" pitchFamily="34" charset="0"/>
              </a:defRPr>
            </a:lvl3pPr>
            <a:lvl4pPr marL="2144713" indent="-793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609850" indent="-781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30670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5242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98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4386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67944" y="4283108"/>
            <a:ext cx="1807786" cy="217022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0999999" lon="1499958" rev="20999999"/>
            </a:camera>
            <a:lightRig rig="threePt" dir="t"/>
          </a:scene3d>
          <a:sp3d>
            <a:bevelT w="165100" prst="coolSlant"/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096852"/>
            <a:ext cx="44862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429000"/>
            <a:ext cx="2381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172" y="3789040"/>
            <a:ext cx="21621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2564904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1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</a:t>
            </a:r>
            <a:r>
              <a:rPr lang="fr-FR" dirty="0" err="1" smtClean="0"/>
              <a:t>Banking</a:t>
            </a:r>
            <a:r>
              <a:rPr lang="fr-FR" dirty="0" smtClean="0"/>
              <a:t> Business Model</a:t>
            </a:r>
            <a:endParaRPr lang="fr-F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500" y="3501008"/>
            <a:ext cx="29051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e 47"/>
          <p:cNvGrpSpPr/>
          <p:nvPr/>
        </p:nvGrpSpPr>
        <p:grpSpPr>
          <a:xfrm>
            <a:off x="467544" y="1654954"/>
            <a:ext cx="1221809" cy="1522018"/>
            <a:chOff x="1842206" y="1628800"/>
            <a:chExt cx="1221809" cy="1522018"/>
          </a:xfrm>
        </p:grpSpPr>
        <p:sp>
          <p:nvSpPr>
            <p:cNvPr id="24" name="Text Box 123"/>
            <p:cNvSpPr txBox="1">
              <a:spLocks noChangeArrowheads="1"/>
            </p:cNvSpPr>
            <p:nvPr/>
          </p:nvSpPr>
          <p:spPr bwMode="auto">
            <a:xfrm>
              <a:off x="1842206" y="2689153"/>
              <a:ext cx="1221809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  <a:latin typeface="Calibri" pitchFamily="34" charset="0"/>
                </a:rPr>
                <a:t>Skill Cartridges®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Calibri" pitchFamily="34" charset="0"/>
                </a:rPr>
                <a:t>For Banking</a:t>
              </a:r>
              <a:endParaRPr lang="en-US" sz="1200" i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25" name="Groupe 40"/>
            <p:cNvGrpSpPr/>
            <p:nvPr/>
          </p:nvGrpSpPr>
          <p:grpSpPr>
            <a:xfrm>
              <a:off x="1994114" y="1628800"/>
              <a:ext cx="931784" cy="1039796"/>
              <a:chOff x="2087724" y="1664804"/>
              <a:chExt cx="931784" cy="1039796"/>
            </a:xfrm>
          </p:grpSpPr>
          <p:sp>
            <p:nvSpPr>
              <p:cNvPr id="26" name="Rectangle à coins arrondis 36"/>
              <p:cNvSpPr/>
              <p:nvPr/>
            </p:nvSpPr>
            <p:spPr>
              <a:xfrm>
                <a:off x="2087724" y="1664804"/>
                <a:ext cx="931784" cy="931784"/>
              </a:xfrm>
              <a:prstGeom prst="roundRect">
                <a:avLst/>
              </a:prstGeom>
              <a:solidFill>
                <a:srgbClr val="FF9900"/>
              </a:solidFill>
              <a:ln w="3175">
                <a:solidFill>
                  <a:srgbClr val="FFCC66"/>
                </a:solidFill>
              </a:ln>
              <a:effectLst/>
              <a:scene3d>
                <a:camera prst="perspectiveContrastingLeftFacing"/>
                <a:lightRig rig="balanced" dir="t"/>
              </a:scene3d>
              <a:sp3d extrusionH="95250" contourW="12700" prstMaterial="metal">
                <a:bevelT w="63500" h="31750"/>
                <a:bevelB w="0" h="0"/>
                <a:contourClr>
                  <a:srgbClr val="FFCC66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186826" y="1719130"/>
                <a:ext cx="727806" cy="71975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48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SC</a:t>
                </a:r>
                <a:endParaRPr lang="fr-FR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620020" y="2335268"/>
                <a:ext cx="333746" cy="36933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1800" b="1" spc="150" dirty="0" smtClean="0">
                    <a:ln w="11430"/>
                    <a:solidFill>
                      <a:srgbClr val="FF6600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B</a:t>
                </a:r>
                <a:endParaRPr lang="fr-FR" sz="1800" b="1" spc="150" dirty="0">
                  <a:ln w="11430"/>
                  <a:solidFill>
                    <a:srgbClr val="FF66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586884" y="1410551"/>
            <a:ext cx="2952750" cy="3520440"/>
            <a:chOff x="10554903" y="-1905000"/>
            <a:chExt cx="2952750" cy="352044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54903" y="-1842265"/>
              <a:ext cx="2952750" cy="338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>
                <a:rot lat="0" lon="1200000" rev="0"/>
              </a:camera>
              <a:lightRig rig="threePt" dir="t"/>
            </a:scene3d>
          </p:spPr>
        </p:pic>
        <p:sp>
          <p:nvSpPr>
            <p:cNvPr id="33" name="Freeform 32"/>
            <p:cNvSpPr/>
            <p:nvPr/>
          </p:nvSpPr>
          <p:spPr>
            <a:xfrm>
              <a:off x="10690860" y="-1905000"/>
              <a:ext cx="2804160" cy="3520440"/>
            </a:xfrm>
            <a:custGeom>
              <a:avLst/>
              <a:gdLst>
                <a:gd name="connsiteX0" fmla="*/ 0 w 2804160"/>
                <a:gd name="connsiteY0" fmla="*/ 114300 h 3520440"/>
                <a:gd name="connsiteX1" fmla="*/ 2804160 w 2804160"/>
                <a:gd name="connsiteY1" fmla="*/ 0 h 3520440"/>
                <a:gd name="connsiteX2" fmla="*/ 2788920 w 2804160"/>
                <a:gd name="connsiteY2" fmla="*/ 3520440 h 3520440"/>
                <a:gd name="connsiteX3" fmla="*/ 0 w 2804160"/>
                <a:gd name="connsiteY3" fmla="*/ 3383280 h 3520440"/>
                <a:gd name="connsiteX4" fmla="*/ 0 w 2804160"/>
                <a:gd name="connsiteY4" fmla="*/ 114300 h 352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160" h="3520440">
                  <a:moveTo>
                    <a:pt x="0" y="114300"/>
                  </a:moveTo>
                  <a:lnTo>
                    <a:pt x="2804160" y="0"/>
                  </a:lnTo>
                  <a:lnTo>
                    <a:pt x="2788920" y="3520440"/>
                  </a:lnTo>
                  <a:lnTo>
                    <a:pt x="0" y="3383280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310831" y="1787171"/>
            <a:ext cx="2952750" cy="2606040"/>
            <a:chOff x="11160732" y="2186940"/>
            <a:chExt cx="2952750" cy="260604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60732" y="2241550"/>
              <a:ext cx="2952750" cy="249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>
                <a:rot lat="0" lon="1200000" rev="0"/>
              </a:camera>
              <a:lightRig rig="threePt" dir="t"/>
            </a:scene3d>
          </p:spPr>
        </p:pic>
        <p:sp>
          <p:nvSpPr>
            <p:cNvPr id="36" name="Freeform 35"/>
            <p:cNvSpPr/>
            <p:nvPr/>
          </p:nvSpPr>
          <p:spPr>
            <a:xfrm>
              <a:off x="11292840" y="2186940"/>
              <a:ext cx="2796540" cy="2606040"/>
            </a:xfrm>
            <a:custGeom>
              <a:avLst/>
              <a:gdLst>
                <a:gd name="connsiteX0" fmla="*/ 0 w 2796540"/>
                <a:gd name="connsiteY0" fmla="*/ 91440 h 2606040"/>
                <a:gd name="connsiteX1" fmla="*/ 2796540 w 2796540"/>
                <a:gd name="connsiteY1" fmla="*/ 0 h 2606040"/>
                <a:gd name="connsiteX2" fmla="*/ 2781300 w 2796540"/>
                <a:gd name="connsiteY2" fmla="*/ 2606040 h 2606040"/>
                <a:gd name="connsiteX3" fmla="*/ 0 w 2796540"/>
                <a:gd name="connsiteY3" fmla="*/ 2522220 h 2606040"/>
                <a:gd name="connsiteX4" fmla="*/ 0 w 2796540"/>
                <a:gd name="connsiteY4" fmla="*/ 91440 h 260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6540" h="2606040">
                  <a:moveTo>
                    <a:pt x="0" y="91440"/>
                  </a:moveTo>
                  <a:lnTo>
                    <a:pt x="2796540" y="0"/>
                  </a:lnTo>
                  <a:lnTo>
                    <a:pt x="2781300" y="2606040"/>
                  </a:lnTo>
                  <a:lnTo>
                    <a:pt x="0" y="2522220"/>
                  </a:lnTo>
                  <a:lnTo>
                    <a:pt x="0" y="9144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25255" y="2114956"/>
            <a:ext cx="2962275" cy="1775460"/>
            <a:chOff x="6516216" y="-1722120"/>
            <a:chExt cx="2962275" cy="1775460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16216" y="-1687966"/>
              <a:ext cx="2962275" cy="169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>
                <a:rot lat="0" lon="1200000" rev="0"/>
              </a:camera>
              <a:lightRig rig="threePt" dir="t"/>
            </a:scene3d>
          </p:spPr>
        </p:pic>
        <p:sp>
          <p:nvSpPr>
            <p:cNvPr id="34" name="Freeform 33"/>
            <p:cNvSpPr/>
            <p:nvPr/>
          </p:nvSpPr>
          <p:spPr>
            <a:xfrm>
              <a:off x="6644640" y="-1722120"/>
              <a:ext cx="2804160" cy="1775460"/>
            </a:xfrm>
            <a:custGeom>
              <a:avLst/>
              <a:gdLst>
                <a:gd name="connsiteX0" fmla="*/ 0 w 2804160"/>
                <a:gd name="connsiteY0" fmla="*/ 53340 h 1775460"/>
                <a:gd name="connsiteX1" fmla="*/ 0 w 2804160"/>
                <a:gd name="connsiteY1" fmla="*/ 53340 h 1775460"/>
                <a:gd name="connsiteX2" fmla="*/ 2804160 w 2804160"/>
                <a:gd name="connsiteY2" fmla="*/ 0 h 1775460"/>
                <a:gd name="connsiteX3" fmla="*/ 2804160 w 2804160"/>
                <a:gd name="connsiteY3" fmla="*/ 1775460 h 1775460"/>
                <a:gd name="connsiteX4" fmla="*/ 0 w 2804160"/>
                <a:gd name="connsiteY4" fmla="*/ 1714500 h 1775460"/>
                <a:gd name="connsiteX5" fmla="*/ 0 w 2804160"/>
                <a:gd name="connsiteY5" fmla="*/ 53340 h 177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4160" h="1775460">
                  <a:moveTo>
                    <a:pt x="0" y="53340"/>
                  </a:moveTo>
                  <a:lnTo>
                    <a:pt x="0" y="53340"/>
                  </a:lnTo>
                  <a:lnTo>
                    <a:pt x="2804160" y="0"/>
                  </a:lnTo>
                  <a:lnTo>
                    <a:pt x="2804160" y="1775460"/>
                  </a:lnTo>
                  <a:lnTo>
                    <a:pt x="0" y="1714500"/>
                  </a:lnTo>
                  <a:lnTo>
                    <a:pt x="0" y="5334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720629" y="2387701"/>
            <a:ext cx="2981325" cy="647700"/>
            <a:chOff x="4175956" y="5897880"/>
            <a:chExt cx="2981325" cy="6477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5956" y="5913276"/>
              <a:ext cx="298132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>
                <a:rot lat="0" lon="1200000" rev="0"/>
              </a:camera>
              <a:lightRig rig="threePt" dir="t"/>
            </a:scene3d>
          </p:spPr>
        </p:pic>
        <p:sp>
          <p:nvSpPr>
            <p:cNvPr id="47" name="Freeform 46"/>
            <p:cNvSpPr/>
            <p:nvPr/>
          </p:nvSpPr>
          <p:spPr>
            <a:xfrm>
              <a:off x="4305300" y="5897880"/>
              <a:ext cx="2834640" cy="647700"/>
            </a:xfrm>
            <a:custGeom>
              <a:avLst/>
              <a:gdLst>
                <a:gd name="connsiteX0" fmla="*/ 0 w 2834640"/>
                <a:gd name="connsiteY0" fmla="*/ 22860 h 647700"/>
                <a:gd name="connsiteX1" fmla="*/ 2834640 w 2834640"/>
                <a:gd name="connsiteY1" fmla="*/ 0 h 647700"/>
                <a:gd name="connsiteX2" fmla="*/ 2834640 w 2834640"/>
                <a:gd name="connsiteY2" fmla="*/ 647700 h 647700"/>
                <a:gd name="connsiteX3" fmla="*/ 0 w 2834640"/>
                <a:gd name="connsiteY3" fmla="*/ 640080 h 647700"/>
                <a:gd name="connsiteX4" fmla="*/ 0 w 2834640"/>
                <a:gd name="connsiteY4" fmla="*/ 2286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4640" h="647700">
                  <a:moveTo>
                    <a:pt x="0" y="22860"/>
                  </a:moveTo>
                  <a:lnTo>
                    <a:pt x="2834640" y="0"/>
                  </a:lnTo>
                  <a:lnTo>
                    <a:pt x="2834640" y="647700"/>
                  </a:lnTo>
                  <a:lnTo>
                    <a:pt x="0" y="640080"/>
                  </a:lnTo>
                  <a:lnTo>
                    <a:pt x="0" y="2286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44578" y="2641632"/>
            <a:ext cx="2952750" cy="3055620"/>
            <a:chOff x="7576086" y="1661160"/>
            <a:chExt cx="2952750" cy="3055620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76086" y="1714884"/>
              <a:ext cx="2952750" cy="292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>
                <a:rot lat="0" lon="1200000" rev="0"/>
              </a:camera>
              <a:lightRig rig="threePt" dir="t"/>
            </a:scene3d>
          </p:spPr>
        </p:pic>
        <p:sp>
          <p:nvSpPr>
            <p:cNvPr id="38" name="Freeform 37"/>
            <p:cNvSpPr/>
            <p:nvPr/>
          </p:nvSpPr>
          <p:spPr>
            <a:xfrm>
              <a:off x="7696200" y="1661160"/>
              <a:ext cx="2811780" cy="3055620"/>
            </a:xfrm>
            <a:custGeom>
              <a:avLst/>
              <a:gdLst>
                <a:gd name="connsiteX0" fmla="*/ 0 w 2811780"/>
                <a:gd name="connsiteY0" fmla="*/ 106680 h 3055620"/>
                <a:gd name="connsiteX1" fmla="*/ 2811780 w 2811780"/>
                <a:gd name="connsiteY1" fmla="*/ 0 h 3055620"/>
                <a:gd name="connsiteX2" fmla="*/ 2804160 w 2811780"/>
                <a:gd name="connsiteY2" fmla="*/ 3055620 h 3055620"/>
                <a:gd name="connsiteX3" fmla="*/ 0 w 2811780"/>
                <a:gd name="connsiteY3" fmla="*/ 2926080 h 3055620"/>
                <a:gd name="connsiteX4" fmla="*/ 0 w 2811780"/>
                <a:gd name="connsiteY4" fmla="*/ 106680 h 305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1780" h="3055620">
                  <a:moveTo>
                    <a:pt x="0" y="106680"/>
                  </a:moveTo>
                  <a:lnTo>
                    <a:pt x="2811780" y="0"/>
                  </a:lnTo>
                  <a:lnTo>
                    <a:pt x="2804160" y="3055620"/>
                  </a:lnTo>
                  <a:lnTo>
                    <a:pt x="0" y="2926080"/>
                  </a:lnTo>
                  <a:lnTo>
                    <a:pt x="0" y="10668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139952" y="2925979"/>
            <a:ext cx="2981325" cy="2171700"/>
            <a:chOff x="4247964" y="2796540"/>
            <a:chExt cx="2981325" cy="2171700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47964" y="2847086"/>
              <a:ext cx="2981325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>
                <a:rot lat="0" lon="1200000" rev="0"/>
              </a:camera>
              <a:lightRig rig="threePt" dir="t"/>
            </a:scene3d>
          </p:spPr>
        </p:pic>
        <p:sp>
          <p:nvSpPr>
            <p:cNvPr id="44" name="Freeform 43"/>
            <p:cNvSpPr/>
            <p:nvPr/>
          </p:nvSpPr>
          <p:spPr>
            <a:xfrm>
              <a:off x="4373880" y="2796540"/>
              <a:ext cx="2834640" cy="2171700"/>
            </a:xfrm>
            <a:custGeom>
              <a:avLst/>
              <a:gdLst>
                <a:gd name="connsiteX0" fmla="*/ 0 w 2834640"/>
                <a:gd name="connsiteY0" fmla="*/ 68580 h 2171700"/>
                <a:gd name="connsiteX1" fmla="*/ 2834640 w 2834640"/>
                <a:gd name="connsiteY1" fmla="*/ 0 h 2171700"/>
                <a:gd name="connsiteX2" fmla="*/ 2827020 w 2834640"/>
                <a:gd name="connsiteY2" fmla="*/ 2171700 h 2171700"/>
                <a:gd name="connsiteX3" fmla="*/ 0 w 2834640"/>
                <a:gd name="connsiteY3" fmla="*/ 2087880 h 2171700"/>
                <a:gd name="connsiteX4" fmla="*/ 0 w 2834640"/>
                <a:gd name="connsiteY4" fmla="*/ 6858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4640" h="2171700">
                  <a:moveTo>
                    <a:pt x="0" y="68580"/>
                  </a:moveTo>
                  <a:lnTo>
                    <a:pt x="2834640" y="0"/>
                  </a:lnTo>
                  <a:lnTo>
                    <a:pt x="2827020" y="2171700"/>
                  </a:lnTo>
                  <a:lnTo>
                    <a:pt x="0" y="2087880"/>
                  </a:lnTo>
                  <a:lnTo>
                    <a:pt x="0" y="6858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14775" y="3265474"/>
            <a:ext cx="2990850" cy="2796540"/>
            <a:chOff x="2439925" y="495300"/>
            <a:chExt cx="2990850" cy="2796540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39925" y="565486"/>
              <a:ext cx="299085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>
                <a:rot lat="0" lon="1200000" rev="0"/>
              </a:camera>
              <a:lightRig rig="threePt" dir="t"/>
            </a:scene3d>
          </p:spPr>
        </p:pic>
        <p:sp>
          <p:nvSpPr>
            <p:cNvPr id="50" name="Freeform 49"/>
            <p:cNvSpPr/>
            <p:nvPr/>
          </p:nvSpPr>
          <p:spPr>
            <a:xfrm>
              <a:off x="2575560" y="495300"/>
              <a:ext cx="2834640" cy="2796540"/>
            </a:xfrm>
            <a:custGeom>
              <a:avLst/>
              <a:gdLst>
                <a:gd name="connsiteX0" fmla="*/ 2827020 w 2834640"/>
                <a:gd name="connsiteY0" fmla="*/ 0 h 2796540"/>
                <a:gd name="connsiteX1" fmla="*/ 2827020 w 2834640"/>
                <a:gd name="connsiteY1" fmla="*/ 0 h 2796540"/>
                <a:gd name="connsiteX2" fmla="*/ 2819400 w 2834640"/>
                <a:gd name="connsiteY2" fmla="*/ 350520 h 2796540"/>
                <a:gd name="connsiteX3" fmla="*/ 2834640 w 2834640"/>
                <a:gd name="connsiteY3" fmla="*/ 2796540 h 2796540"/>
                <a:gd name="connsiteX4" fmla="*/ 15240 w 2834640"/>
                <a:gd name="connsiteY4" fmla="*/ 2697480 h 2796540"/>
                <a:gd name="connsiteX5" fmla="*/ 0 w 2834640"/>
                <a:gd name="connsiteY5" fmla="*/ 114300 h 2796540"/>
                <a:gd name="connsiteX6" fmla="*/ 2827020 w 2834640"/>
                <a:gd name="connsiteY6" fmla="*/ 0 h 279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4640" h="2796540">
                  <a:moveTo>
                    <a:pt x="2827020" y="0"/>
                  </a:moveTo>
                  <a:lnTo>
                    <a:pt x="2827020" y="0"/>
                  </a:lnTo>
                  <a:cubicBezTo>
                    <a:pt x="2814647" y="197972"/>
                    <a:pt x="2819400" y="81201"/>
                    <a:pt x="2819400" y="350520"/>
                  </a:cubicBezTo>
                  <a:lnTo>
                    <a:pt x="2834640" y="2796540"/>
                  </a:lnTo>
                  <a:lnTo>
                    <a:pt x="15240" y="2697480"/>
                  </a:lnTo>
                  <a:lnTo>
                    <a:pt x="0" y="114300"/>
                  </a:lnTo>
                  <a:lnTo>
                    <a:pt x="2827020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ZoneTexte 51"/>
          <p:cNvSpPr txBox="1"/>
          <p:nvPr/>
        </p:nvSpPr>
        <p:spPr bwMode="auto">
          <a:xfrm>
            <a:off x="1475656" y="1269631"/>
            <a:ext cx="612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76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Opinions Mining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Sentiments detection</a:t>
            </a:r>
            <a:endParaRPr lang="en-US" dirty="0"/>
          </a:p>
          <a:p>
            <a:endParaRPr lang="en-US" dirty="0"/>
          </a:p>
        </p:txBody>
      </p:sp>
      <p:grpSp>
        <p:nvGrpSpPr>
          <p:cNvPr id="29" name="Groupe 49"/>
          <p:cNvGrpSpPr/>
          <p:nvPr/>
        </p:nvGrpSpPr>
        <p:grpSpPr>
          <a:xfrm>
            <a:off x="467544" y="1664804"/>
            <a:ext cx="1249060" cy="1522018"/>
            <a:chOff x="3282365" y="1628800"/>
            <a:chExt cx="1249060" cy="1522018"/>
          </a:xfrm>
        </p:grpSpPr>
        <p:sp>
          <p:nvSpPr>
            <p:cNvPr id="30" name="Text Box 123"/>
            <p:cNvSpPr txBox="1">
              <a:spLocks noChangeArrowheads="1"/>
            </p:cNvSpPr>
            <p:nvPr/>
          </p:nvSpPr>
          <p:spPr bwMode="auto">
            <a:xfrm>
              <a:off x="3282365" y="2689153"/>
              <a:ext cx="124906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Skill Cartridges®</a:t>
              </a:r>
            </a:p>
            <a:p>
              <a:pPr algn="ctr"/>
              <a:r>
                <a:rPr lang="en-US" sz="1200" i="1" dirty="0" err="1" smtClean="0">
                  <a:solidFill>
                    <a:schemeClr val="bg1"/>
                  </a:solidFill>
                </a:rPr>
                <a:t>Analyse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 Opinions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Groupe 41"/>
            <p:cNvGrpSpPr/>
            <p:nvPr/>
          </p:nvGrpSpPr>
          <p:grpSpPr>
            <a:xfrm>
              <a:off x="3412672" y="1628800"/>
              <a:ext cx="931784" cy="1017403"/>
              <a:chOff x="3563888" y="1664804"/>
              <a:chExt cx="931784" cy="1017403"/>
            </a:xfrm>
          </p:grpSpPr>
          <p:sp>
            <p:nvSpPr>
              <p:cNvPr id="32" name="Rectangle à coins arrondis 54"/>
              <p:cNvSpPr/>
              <p:nvPr/>
            </p:nvSpPr>
            <p:spPr>
              <a:xfrm>
                <a:off x="3563888" y="1664804"/>
                <a:ext cx="931784" cy="931784"/>
              </a:xfrm>
              <a:prstGeom prst="roundRect">
                <a:avLst/>
              </a:prstGeom>
              <a:solidFill>
                <a:srgbClr val="FF0000">
                  <a:alpha val="79000"/>
                </a:srgbClr>
              </a:solidFill>
              <a:ln w="3175">
                <a:solidFill>
                  <a:srgbClr val="FF0000">
                    <a:alpha val="79000"/>
                  </a:srgbClr>
                </a:solidFill>
              </a:ln>
              <a:effectLst/>
              <a:scene3d>
                <a:camera prst="perspectiveContrastingLeftFacing"/>
                <a:lightRig rig="balanced" dir="t"/>
              </a:scene3d>
              <a:sp3d extrusionH="95250" contourW="12700" prstMaterial="metal">
                <a:bevelT w="63500" h="31750"/>
                <a:bevelB w="0" h="0"/>
                <a:extrusionClr>
                  <a:srgbClr val="FF0000"/>
                </a:extrusionClr>
                <a:contourClr>
                  <a:srgbClr val="FF00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662990" y="1714810"/>
                <a:ext cx="727806" cy="71975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48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SC</a:t>
                </a:r>
                <a:endParaRPr lang="fr-FR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052074" y="2312875"/>
                <a:ext cx="359394" cy="369332"/>
              </a:xfrm>
              <a:prstGeom prst="rect">
                <a:avLst/>
              </a:prstGeom>
              <a:noFill/>
              <a:effectLst/>
              <a:scene3d>
                <a:camera prst="perspectiveContrastingLeftFacing"/>
                <a:lightRig rig="threePt" dir="t"/>
              </a:scene3d>
              <a:sp3d>
                <a:contourClr>
                  <a:srgbClr val="FFCC66"/>
                </a:contourClr>
              </a:sp3d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fr-FR" sz="1800" b="1" spc="150" dirty="0" smtClean="0">
                    <a:ln w="11430"/>
                    <a:solidFill>
                      <a:sysClr val="windowText" lastClr="000000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+mn-lt"/>
                  </a:rPr>
                  <a:t>O</a:t>
                </a:r>
                <a:endParaRPr lang="fr-FR" sz="1800" b="1" spc="150" dirty="0">
                  <a:ln w="11430"/>
                  <a:solidFill>
                    <a:sysClr val="windowText" lastClr="00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39" y="3537012"/>
            <a:ext cx="29432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924" y="1592796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228" y="1916832"/>
            <a:ext cx="2200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960948"/>
            <a:ext cx="44577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356992"/>
            <a:ext cx="22288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1940" y="4617132"/>
            <a:ext cx="44577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2220" y="5085184"/>
            <a:ext cx="22764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58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688587"/>
            <a:ext cx="8208000" cy="548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0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00" y="501251"/>
            <a:ext cx="7884000" cy="585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78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0" y="409714"/>
            <a:ext cx="8136000" cy="603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3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0" y="407663"/>
            <a:ext cx="8136000" cy="6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06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32" y="406572"/>
            <a:ext cx="8138937" cy="604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9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48934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1300" b="1" dirty="0">
              <a:solidFill>
                <a:schemeClr val="bg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864096" y="48972"/>
            <a:ext cx="7416316" cy="6368360"/>
            <a:chOff x="864096" y="48972"/>
            <a:chExt cx="7416316" cy="6368360"/>
          </a:xfrm>
        </p:grpSpPr>
        <p:pic>
          <p:nvPicPr>
            <p:cNvPr id="10" name="Picture 2" descr="http://video-commerce.org/wp-content/uploads/2011/03/ipa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096" y="48972"/>
              <a:ext cx="7416316" cy="6368360"/>
            </a:xfrm>
            <a:prstGeom prst="rect">
              <a:avLst/>
            </a:prstGeom>
            <a:noFill/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79" y="1196752"/>
              <a:ext cx="5646083" cy="2988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50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48934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1300" b="1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864096" y="48972"/>
            <a:ext cx="7416316" cy="6368360"/>
            <a:chOff x="864096" y="48972"/>
            <a:chExt cx="7416316" cy="6368360"/>
          </a:xfrm>
        </p:grpSpPr>
        <p:pic>
          <p:nvPicPr>
            <p:cNvPr id="10" name="Picture 2" descr="http://video-commerce.org/wp-content/uploads/2011/03/ipa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096" y="48972"/>
              <a:ext cx="7416316" cy="636836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156" y="980728"/>
              <a:ext cx="5693269" cy="3276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4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600" b="1" dirty="0" smtClean="0">
                <a:latin typeface="Georgia" pitchFamily="18" charset="0"/>
              </a:rPr>
              <a:t>McKinsey Global Institute: </a:t>
            </a:r>
            <a:r>
              <a:rPr lang="fr-FR" sz="1600" dirty="0" smtClean="0">
                <a:latin typeface="Georgia" pitchFamily="18" charset="0"/>
              </a:rPr>
              <a:t>« </a:t>
            </a:r>
            <a:r>
              <a:rPr lang="fr-FR" sz="1600" dirty="0" err="1" smtClean="0">
                <a:latin typeface="Georgia" pitchFamily="18" charset="0"/>
              </a:rPr>
              <a:t>Big</a:t>
            </a:r>
            <a:r>
              <a:rPr lang="fr-FR" sz="1600" dirty="0" smtClean="0">
                <a:latin typeface="Georgia" pitchFamily="18" charset="0"/>
              </a:rPr>
              <a:t> data: The </a:t>
            </a:r>
            <a:r>
              <a:rPr lang="fr-FR" sz="1600" dirty="0" err="1" smtClean="0">
                <a:latin typeface="Georgia" pitchFamily="18" charset="0"/>
              </a:rPr>
              <a:t>next</a:t>
            </a:r>
            <a:r>
              <a:rPr lang="fr-FR" sz="1600" dirty="0" smtClean="0">
                <a:latin typeface="Georgia" pitchFamily="18" charset="0"/>
              </a:rPr>
              <a:t> </a:t>
            </a:r>
            <a:r>
              <a:rPr lang="fr-FR" sz="1600" dirty="0" err="1" smtClean="0">
                <a:latin typeface="Georgia" pitchFamily="18" charset="0"/>
              </a:rPr>
              <a:t>Frontier</a:t>
            </a:r>
            <a:r>
              <a:rPr lang="fr-FR" sz="1600" dirty="0" smtClean="0">
                <a:latin typeface="Georgia" pitchFamily="18" charset="0"/>
              </a:rPr>
              <a:t> for innovation, </a:t>
            </a:r>
            <a:r>
              <a:rPr lang="fr-FR" sz="1600" dirty="0" err="1" smtClean="0">
                <a:latin typeface="Georgia" pitchFamily="18" charset="0"/>
              </a:rPr>
              <a:t>competition</a:t>
            </a:r>
            <a:r>
              <a:rPr lang="fr-FR" sz="1600" dirty="0" smtClean="0">
                <a:latin typeface="Georgia" pitchFamily="18" charset="0"/>
              </a:rPr>
              <a:t>, and </a:t>
            </a:r>
            <a:r>
              <a:rPr lang="fr-FR" sz="1600" dirty="0" err="1" smtClean="0">
                <a:latin typeface="Georgia" pitchFamily="18" charset="0"/>
              </a:rPr>
              <a:t>productivity</a:t>
            </a:r>
            <a:endParaRPr lang="fr-FR" sz="1600" dirty="0" smtClean="0">
              <a:latin typeface="Georgia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884238"/>
            <a:ext cx="3952875" cy="5588000"/>
          </a:xfrm>
          <a:prstGeom prst="rect">
            <a:avLst/>
          </a:prstGeom>
          <a:noFill/>
          <a:ln w="9525" algn="ctr">
            <a:solidFill>
              <a:srgbClr val="000000">
                <a:alpha val="49019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2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48934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1300" b="1" dirty="0">
              <a:solidFill>
                <a:schemeClr val="bg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64096" y="48972"/>
            <a:ext cx="7416316" cy="6368360"/>
            <a:chOff x="864096" y="48972"/>
            <a:chExt cx="7416316" cy="6368360"/>
          </a:xfrm>
        </p:grpSpPr>
        <p:pic>
          <p:nvPicPr>
            <p:cNvPr id="10" name="Picture 2" descr="http://video-commerce.org/wp-content/uploads/2011/03/ipa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096" y="48972"/>
              <a:ext cx="7416316" cy="6368360"/>
            </a:xfrm>
            <a:prstGeom prst="rect">
              <a:avLst/>
            </a:prstGeom>
            <a:noFill/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252" y="980728"/>
              <a:ext cx="5674998" cy="3797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0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48934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  <a:effectLst>
            <a:outerShdw blurRad="139700" dist="889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1300" b="1" dirty="0">
              <a:solidFill>
                <a:schemeClr val="bg1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864096" y="48972"/>
            <a:ext cx="7416316" cy="6368360"/>
            <a:chOff x="864096" y="48972"/>
            <a:chExt cx="7416316" cy="6368360"/>
          </a:xfrm>
        </p:grpSpPr>
        <p:pic>
          <p:nvPicPr>
            <p:cNvPr id="10" name="Picture 2" descr="http://video-commerce.org/wp-content/uploads/2011/03/ipa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096" y="48972"/>
              <a:ext cx="7416316" cy="6368360"/>
            </a:xfrm>
            <a:prstGeom prst="rect">
              <a:avLst/>
            </a:prstGeom>
            <a:noFill/>
          </p:spPr>
        </p:pic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635" y="980728"/>
              <a:ext cx="5655886" cy="3780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3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TV &amp; Twitter</a:t>
            </a:r>
            <a:endParaRPr lang="fr-FR" dirty="0"/>
          </a:p>
        </p:txBody>
      </p:sp>
      <p:pic>
        <p:nvPicPr>
          <p:cNvPr id="95242" name="Picture 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53" y="2631313"/>
            <a:ext cx="2088232" cy="259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4" name="Picture 2" descr="http://www.wikinomics.com/blog/uploads/twitter-tv-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3820"/>
            <a:ext cx="3240360" cy="23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parksassociates.com/bento/uploads/image/in-the-news/connectionsblog/2011/Accedo%20-%20Twitter_messages%20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33820"/>
            <a:ext cx="3528392" cy="198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http://www.webmarketing-com.com/wp-content/uploads/2013/01/tele-et-twitter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8" y="4310241"/>
            <a:ext cx="3238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70" y="3717031"/>
            <a:ext cx="340042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3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Luxid</a:t>
            </a:r>
            <a:r>
              <a:rPr lang="fr-FR" dirty="0" smtClean="0"/>
              <a:t> Navigator </a:t>
            </a:r>
            <a:r>
              <a:rPr lang="fr-FR" dirty="0" err="1" smtClean="0"/>
              <a:t>Biopharma</a:t>
            </a:r>
            <a:r>
              <a:rPr lang="fr-FR" dirty="0" smtClean="0"/>
              <a:t> Edition: </a:t>
            </a:r>
            <a:br>
              <a:rPr lang="fr-FR" dirty="0" smtClean="0"/>
            </a:br>
            <a:r>
              <a:rPr lang="fr-FR" dirty="0" err="1" smtClean="0"/>
              <a:t>Big</a:t>
            </a:r>
            <a:r>
              <a:rPr lang="fr-FR" dirty="0" smtClean="0"/>
              <a:t> Data &amp; Open Data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540" y="1268760"/>
            <a:ext cx="8287128" cy="45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Pharmacovigilance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62" y="1088740"/>
            <a:ext cx="8459788" cy="2114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331640" y="3356992"/>
            <a:ext cx="56886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Source actuelle : </a:t>
            </a:r>
            <a:r>
              <a:rPr lang="en-US" sz="2800" dirty="0">
                <a:solidFill>
                  <a:schemeClr val="bg1"/>
                </a:solidFill>
              </a:rPr>
              <a:t>FDA Adverse Events Reporting </a:t>
            </a:r>
            <a:r>
              <a:rPr lang="en-US" sz="2800" dirty="0" smtClean="0">
                <a:solidFill>
                  <a:schemeClr val="bg1"/>
                </a:solidFill>
              </a:rPr>
              <a:t>Systems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611560" y="4495181"/>
            <a:ext cx="676875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Possibilité</a:t>
            </a: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de </a:t>
            </a:r>
            <a:r>
              <a:rPr kumimoji="0" lang="fr-FR" sz="2800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filter</a:t>
            </a: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kern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-Indications                -</a:t>
            </a:r>
            <a:r>
              <a:rPr lang="fr-FR" sz="2800" kern="0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Products</a:t>
            </a:r>
            <a:endParaRPr lang="fr-FR" sz="2800" kern="0" dirty="0" smtClean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</a:t>
            </a:r>
            <a:r>
              <a:rPr kumimoji="0" lang="fr-F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Manufacturers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        -</a:t>
            </a:r>
            <a:r>
              <a:rPr kumimoji="0" lang="fr-F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Reactions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kern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-Countries                  -Time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69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Pharmacovigilance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626" y="872716"/>
            <a:ext cx="5940660" cy="56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Pharmacovigilance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768350"/>
            <a:ext cx="5611497" cy="57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Pharmacovigilance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76" y="1664804"/>
            <a:ext cx="920193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656692"/>
            <a:ext cx="8033594" cy="5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16632"/>
            <a:ext cx="8698516" cy="61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188"/>
          </a:xfrm>
        </p:spPr>
        <p:txBody>
          <a:bodyPr/>
          <a:lstStyle/>
          <a:p>
            <a:r>
              <a:rPr lang="fr-FR" sz="3200" dirty="0" smtClean="0"/>
              <a:t>« </a:t>
            </a:r>
            <a:r>
              <a:rPr lang="fr-FR" sz="3200" dirty="0" err="1" smtClean="0"/>
              <a:t>Nation’s</a:t>
            </a:r>
            <a:r>
              <a:rPr lang="fr-FR" sz="3200" dirty="0" smtClean="0"/>
              <a:t> </a:t>
            </a:r>
            <a:r>
              <a:rPr lang="fr-FR" sz="3200" dirty="0" err="1" smtClean="0"/>
              <a:t>most</a:t>
            </a:r>
            <a:r>
              <a:rPr lang="fr-FR" sz="3200" dirty="0" smtClean="0"/>
              <a:t> pressing challenges »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088740"/>
            <a:ext cx="8166100" cy="4676775"/>
          </a:xfrm>
          <a:prstGeom prst="rect">
            <a:avLst/>
          </a:prstGeom>
          <a:noFill/>
          <a:ln w="9525" algn="ctr">
            <a:solidFill>
              <a:srgbClr val="000000">
                <a:alpha val="47842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4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5149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13950" cy="62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21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52636"/>
            <a:ext cx="893977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2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 bwMode="auto">
          <a:xfrm>
            <a:off x="2431910" y="1351509"/>
            <a:ext cx="4280181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40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success factor?</a:t>
            </a:r>
            <a:r>
              <a:rPr kumimoji="0" lang="de-DE" sz="440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400" u="none" strike="noStrike" kern="0" cap="none" spc="0" normalizeH="0" baseline="0" noProof="0" dirty="0" smtClean="0">
                <a:ln>
                  <a:noFill/>
                </a:ln>
                <a:solidFill>
                  <a:srgbClr val="F7AC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Emergence</a:t>
            </a:r>
            <a:r>
              <a:rPr kumimoji="0" lang="de-DE" sz="4400" u="none" strike="noStrike" kern="0" cap="none" spc="0" normalizeH="0" noProof="0" dirty="0" smtClean="0">
                <a:ln>
                  <a:noFill/>
                </a:ln>
                <a:solidFill>
                  <a:srgbClr val="F7AC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of eco-system to ensure </a:t>
            </a:r>
            <a:r>
              <a:rPr kumimoji="0" lang="de-DE" sz="4400" u="none" strike="noStrike" kern="0" cap="none" spc="0" normalizeH="0" noProof="0" smtClean="0">
                <a:ln>
                  <a:noFill/>
                </a:ln>
                <a:solidFill>
                  <a:srgbClr val="F7AC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data interoperability</a:t>
            </a:r>
            <a:endParaRPr kumimoji="0" lang="de-DE" sz="440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93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900" dirty="0" smtClean="0"/>
              <a:t>The first collaborative </a:t>
            </a:r>
            <a:r>
              <a:rPr lang="fr-FR" sz="3900" dirty="0" err="1" smtClean="0"/>
              <a:t>semantics</a:t>
            </a:r>
            <a:r>
              <a:rPr lang="fr-FR" sz="3900" dirty="0" smtClean="0"/>
              <a:t> </a:t>
            </a:r>
            <a:r>
              <a:rPr lang="fr-FR" sz="3900" dirty="0" err="1" smtClean="0"/>
              <a:t>platform</a:t>
            </a:r>
            <a:endParaRPr lang="fr-FR" sz="39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000" dirty="0" smtClean="0"/>
              <a:t>Our goal : to </a:t>
            </a:r>
            <a:r>
              <a:rPr lang="fr-FR" sz="3000" dirty="0" err="1" smtClean="0"/>
              <a:t>create</a:t>
            </a:r>
            <a:r>
              <a:rPr lang="fr-FR" sz="3000" dirty="0" smtClean="0"/>
              <a:t> synergies in </a:t>
            </a:r>
            <a:r>
              <a:rPr lang="fr-FR" sz="3000" dirty="0" err="1" smtClean="0"/>
              <a:t>our</a:t>
            </a:r>
            <a:r>
              <a:rPr lang="fr-FR" sz="3000" dirty="0" smtClean="0"/>
              <a:t> </a:t>
            </a:r>
            <a:r>
              <a:rPr lang="fr-FR" sz="3000" b="1" i="1" dirty="0" err="1" smtClean="0"/>
              <a:t>ecosystem</a:t>
            </a:r>
            <a:endParaRPr lang="fr-FR" sz="3000" dirty="0"/>
          </a:p>
        </p:txBody>
      </p:sp>
      <p:sp>
        <p:nvSpPr>
          <p:cNvPr id="27" name="Ellipse 26"/>
          <p:cNvSpPr/>
          <p:nvPr/>
        </p:nvSpPr>
        <p:spPr>
          <a:xfrm>
            <a:off x="2411760" y="1556792"/>
            <a:ext cx="4392488" cy="4392488"/>
          </a:xfrm>
          <a:prstGeom prst="ellipse">
            <a:avLst/>
          </a:prstGeom>
          <a:ln>
            <a:solidFill>
              <a:srgbClr val="F7AC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ontent Placeholder 7"/>
          <p:cNvSpPr txBox="1">
            <a:spLocks/>
          </p:cNvSpPr>
          <p:nvPr/>
        </p:nvSpPr>
        <p:spPr bwMode="auto">
          <a:xfrm>
            <a:off x="4902164" y="1852839"/>
            <a:ext cx="3054212" cy="1080120"/>
          </a:xfrm>
          <a:prstGeom prst="rect">
            <a:avLst/>
          </a:prstGeom>
          <a:solidFill>
            <a:srgbClr val="101010">
              <a:alpha val="8313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-363538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0000"/>
              </a:spcAft>
              <a:buClr>
                <a:srgbClr val="F7AC00"/>
              </a:buClr>
              <a:buSzPct val="90000"/>
              <a:tabLst/>
              <a:defRPr/>
            </a:pPr>
            <a:r>
              <a:rPr lang="en-US" b="1" kern="0" dirty="0" smtClean="0">
                <a:solidFill>
                  <a:srgbClr val="FFCC00"/>
                </a:solidFill>
                <a:latin typeface="+mn-lt"/>
              </a:rPr>
              <a:t>Platform</a:t>
            </a:r>
            <a:br>
              <a:rPr lang="en-US" b="1" kern="0" dirty="0" smtClean="0">
                <a:solidFill>
                  <a:srgbClr val="FFCC00"/>
                </a:solidFill>
                <a:latin typeface="+mn-lt"/>
              </a:rPr>
            </a:b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Partners</a:t>
            </a:r>
          </a:p>
        </p:txBody>
      </p:sp>
      <p:sp>
        <p:nvSpPr>
          <p:cNvPr id="17" name="Content Placeholder 7"/>
          <p:cNvSpPr txBox="1">
            <a:spLocks/>
          </p:cNvSpPr>
          <p:nvPr/>
        </p:nvSpPr>
        <p:spPr bwMode="auto">
          <a:xfrm>
            <a:off x="725700" y="4293096"/>
            <a:ext cx="3054212" cy="1044116"/>
          </a:xfrm>
          <a:prstGeom prst="rect">
            <a:avLst/>
          </a:prstGeom>
          <a:solidFill>
            <a:srgbClr val="101010">
              <a:alpha val="8313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-363538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0000"/>
              </a:spcAft>
              <a:buClr>
                <a:srgbClr val="F7AC00"/>
              </a:buClr>
              <a:buSzPct val="90000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1A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Service</a:t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1A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1A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Partners</a:t>
            </a:r>
          </a:p>
        </p:txBody>
      </p:sp>
      <p:sp>
        <p:nvSpPr>
          <p:cNvPr id="19" name="Content Placeholder 7"/>
          <p:cNvSpPr txBox="1">
            <a:spLocks/>
          </p:cNvSpPr>
          <p:nvPr/>
        </p:nvSpPr>
        <p:spPr bwMode="auto">
          <a:xfrm>
            <a:off x="5364088" y="4437112"/>
            <a:ext cx="3060340" cy="1044116"/>
          </a:xfrm>
          <a:prstGeom prst="rect">
            <a:avLst/>
          </a:prstGeom>
          <a:solidFill>
            <a:srgbClr val="101010">
              <a:alpha val="8313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-363538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0000"/>
              </a:spcAft>
              <a:buClr>
                <a:srgbClr val="F7AC00"/>
              </a:buClr>
              <a:buSzPct val="90000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6BBA7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Academic Partners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6BBA7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8" name="Content Placeholder 7"/>
          <p:cNvSpPr txBox="1">
            <a:spLocks/>
          </p:cNvSpPr>
          <p:nvPr/>
        </p:nvSpPr>
        <p:spPr bwMode="auto">
          <a:xfrm>
            <a:off x="3725906" y="5645406"/>
            <a:ext cx="1764196" cy="483894"/>
          </a:xfrm>
          <a:prstGeom prst="rect">
            <a:avLst/>
          </a:prstGeom>
          <a:solidFill>
            <a:srgbClr val="101010">
              <a:alpha val="8313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3538" marR="0" lvl="0" indent="-363538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0000"/>
              </a:spcAft>
              <a:buClr>
                <a:srgbClr val="F7AC00"/>
              </a:buClr>
              <a:buSzPct val="90000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AF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Clients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AFF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65545" y="2392203"/>
            <a:ext cx="1688595" cy="446400"/>
            <a:chOff x="2078346" y="2227930"/>
            <a:chExt cx="1688595" cy="446400"/>
          </a:xfrm>
        </p:grpSpPr>
        <p:sp>
          <p:nvSpPr>
            <p:cNvPr id="51" name="Rectangle 50"/>
            <p:cNvSpPr/>
            <p:nvPr/>
          </p:nvSpPr>
          <p:spPr>
            <a:xfrm>
              <a:off x="2078443" y="2227930"/>
              <a:ext cx="1688400" cy="446400"/>
            </a:xfrm>
            <a:prstGeom prst="rect">
              <a:avLst/>
            </a:prstGeom>
            <a:solidFill>
              <a:srgbClr val="101010">
                <a:alpha val="61961"/>
              </a:srgbClr>
            </a:solidFill>
            <a:ln w="3175">
              <a:noFill/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346" y="2228626"/>
              <a:ext cx="1688595" cy="445009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34826"/>
            <a:ext cx="3524304" cy="14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37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1213"/>
            <a:ext cx="9144000" cy="57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93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217"/>
            <a:ext cx="9143999" cy="57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629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Luxid® Community &amp; LT-Innovate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25" y="1376772"/>
            <a:ext cx="8459788" cy="4349750"/>
          </a:xfrm>
        </p:spPr>
        <p:txBody>
          <a:bodyPr/>
          <a:lstStyle/>
          <a:p>
            <a:r>
              <a:rPr lang="en-US" dirty="0" smtClean="0"/>
              <a:t>Luxid® is an open platform</a:t>
            </a:r>
          </a:p>
          <a:p>
            <a:r>
              <a:rPr lang="en-US" dirty="0" smtClean="0"/>
              <a:t>Luxid® Community is an open initiative</a:t>
            </a:r>
          </a:p>
          <a:p>
            <a:pPr lvl="1"/>
            <a:r>
              <a:rPr lang="en-US" dirty="0" smtClean="0"/>
              <a:t>Any one can contribute</a:t>
            </a:r>
          </a:p>
          <a:p>
            <a:r>
              <a:rPr lang="en-US" dirty="0" smtClean="0"/>
              <a:t>Platform partner program in place</a:t>
            </a:r>
          </a:p>
          <a:p>
            <a:pPr lvl="1"/>
            <a:r>
              <a:rPr lang="en-US" dirty="0" smtClean="0"/>
              <a:t>Free access to the tools (annotation platform &amp; studio)</a:t>
            </a:r>
          </a:p>
          <a:p>
            <a:pPr lvl="1"/>
            <a:r>
              <a:rPr lang="en-US" dirty="0" smtClean="0"/>
              <a:t>Ability to promote services</a:t>
            </a:r>
          </a:p>
          <a:p>
            <a:pPr lvl="1"/>
            <a:r>
              <a:rPr lang="en-US" dirty="0" smtClean="0"/>
              <a:t>Ability to sell products (CC-By framework)</a:t>
            </a:r>
          </a:p>
          <a:p>
            <a:r>
              <a:rPr lang="en-US" dirty="0" smtClean="0"/>
              <a:t>Contribution from LT-Innovate?</a:t>
            </a:r>
          </a:p>
          <a:p>
            <a:pPr lvl="1"/>
            <a:r>
              <a:rPr lang="en-US" dirty="0" smtClean="0"/>
              <a:t>Join the community to use and evaluate existing resources</a:t>
            </a:r>
          </a:p>
          <a:p>
            <a:pPr lvl="1"/>
            <a:r>
              <a:rPr lang="en-US" dirty="0" smtClean="0"/>
              <a:t>Enrich resource portfolio - post industry oriented thesaurus</a:t>
            </a:r>
          </a:p>
          <a:p>
            <a:pPr lvl="1"/>
            <a:r>
              <a:rPr lang="en-US" dirty="0" smtClean="0"/>
              <a:t>Contribute to Semantics - build and share  Skill Cartridges™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can LT-Innovate do to help?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327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Summary</a:t>
            </a:r>
            <a:endParaRPr lang="fr-FR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NLP is the key</a:t>
            </a:r>
          </a:p>
          <a:p>
            <a:pPr lvl="1"/>
            <a:r>
              <a:rPr lang="en-US" dirty="0" smtClean="0"/>
              <a:t>Provides a </a:t>
            </a:r>
            <a:r>
              <a:rPr lang="en-US" dirty="0"/>
              <a:t>language </a:t>
            </a:r>
            <a:r>
              <a:rPr lang="en-US" dirty="0" smtClean="0"/>
              <a:t>independent knowledge representation</a:t>
            </a:r>
          </a:p>
          <a:p>
            <a:pPr lvl="1"/>
            <a:r>
              <a:rPr lang="en-US" dirty="0">
                <a:solidFill>
                  <a:srgbClr val="F7AC00"/>
                </a:solidFill>
              </a:rPr>
              <a:t>Skill Cartridges™ as </a:t>
            </a:r>
            <a:r>
              <a:rPr lang="en-US" dirty="0" smtClean="0">
                <a:solidFill>
                  <a:srgbClr val="F7AC00"/>
                </a:solidFill>
              </a:rPr>
              <a:t>the foundations</a:t>
            </a:r>
            <a:endParaRPr lang="en-US" dirty="0"/>
          </a:p>
          <a:p>
            <a:r>
              <a:rPr lang="en-US" dirty="0" smtClean="0"/>
              <a:t>Unlock seamless &amp; multi-lingual search &amp; navigation</a:t>
            </a:r>
          </a:p>
          <a:p>
            <a:pPr lvl="1"/>
            <a:r>
              <a:rPr lang="en-US" dirty="0" smtClean="0"/>
              <a:t>Local data (customer interactions, social media, …)</a:t>
            </a:r>
          </a:p>
          <a:p>
            <a:pPr lvl="1"/>
            <a:r>
              <a:rPr lang="en-US" dirty="0" smtClean="0"/>
              <a:t>Global data (technical &amp; scientific knowledge, …)</a:t>
            </a:r>
          </a:p>
          <a:p>
            <a:r>
              <a:rPr lang="en-US" dirty="0"/>
              <a:t>Unlock </a:t>
            </a:r>
            <a:r>
              <a:rPr lang="en-US" dirty="0" smtClean="0"/>
              <a:t>data interoperability</a:t>
            </a:r>
            <a:endParaRPr lang="en-US" dirty="0"/>
          </a:p>
          <a:p>
            <a:pPr lvl="1"/>
            <a:r>
              <a:rPr lang="en-US" dirty="0"/>
              <a:t>Collaboration between industry &amp; data owner is required</a:t>
            </a:r>
          </a:p>
          <a:p>
            <a:pPr lvl="1"/>
            <a:r>
              <a:rPr lang="en-US" dirty="0">
                <a:solidFill>
                  <a:srgbClr val="F7AC00"/>
                </a:solidFill>
              </a:rPr>
              <a:t>Luxid® Community as an enabler/accelerator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Open the door to </a:t>
            </a:r>
            <a:r>
              <a:rPr lang="en-US" dirty="0"/>
              <a:t>the Digital Single </a:t>
            </a:r>
            <a:r>
              <a:rPr lang="en-US" dirty="0" smtClean="0"/>
              <a:t>Market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62" y="5625244"/>
            <a:ext cx="2465651" cy="10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42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noProof="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72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 t="16788" r="83166" b="41715"/>
          <a:stretch>
            <a:fillRect/>
          </a:stretch>
        </p:blipFill>
        <p:spPr bwMode="auto">
          <a:xfrm>
            <a:off x="719572" y="1160747"/>
            <a:ext cx="2088232" cy="4347123"/>
          </a:xfrm>
          <a:prstGeom prst="rect">
            <a:avLst/>
          </a:prstGeom>
          <a:noFill/>
          <a:ln w="9525">
            <a:solidFill>
              <a:srgbClr val="FFCC00"/>
            </a:solidFill>
            <a:prstDash val="sysDot"/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4725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75" y="2708275"/>
            <a:ext cx="9144000" cy="1441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21507" name="Titre 1"/>
          <p:cNvSpPr>
            <a:spLocks noGrp="1"/>
          </p:cNvSpPr>
          <p:nvPr>
            <p:ph type="ctrTitle"/>
          </p:nvPr>
        </p:nvSpPr>
        <p:spPr>
          <a:xfrm>
            <a:off x="107950" y="2349500"/>
            <a:ext cx="8928100" cy="1800225"/>
          </a:xfrm>
        </p:spPr>
        <p:txBody>
          <a:bodyPr/>
          <a:lstStyle/>
          <a:p>
            <a:r>
              <a:rPr lang="fr-FR" sz="5400" dirty="0" smtClean="0">
                <a:solidFill>
                  <a:schemeClr val="bg1"/>
                </a:solidFill>
                <a:latin typeface="Georgia" pitchFamily="18" charset="0"/>
                <a:ea typeface="Microsoft Yi Baiti" pitchFamily="66" charset="0"/>
                <a:cs typeface="Arial" pitchFamily="34" charset="0"/>
              </a:rPr>
              <a:t>More Data, </a:t>
            </a:r>
            <a:r>
              <a:rPr lang="fr-FR" sz="5400" dirty="0" err="1" smtClean="0">
                <a:solidFill>
                  <a:schemeClr val="bg1"/>
                </a:solidFill>
                <a:latin typeface="Georgia" pitchFamily="18" charset="0"/>
                <a:ea typeface="Microsoft Yi Baiti" pitchFamily="66" charset="0"/>
                <a:cs typeface="Arial" pitchFamily="34" charset="0"/>
              </a:rPr>
              <a:t>much</a:t>
            </a:r>
            <a:r>
              <a:rPr lang="fr-FR" sz="5400" dirty="0" smtClean="0">
                <a:solidFill>
                  <a:schemeClr val="bg1"/>
                </a:solidFill>
                <a:latin typeface="Georgia" pitchFamily="18" charset="0"/>
                <a:ea typeface="Microsoft Yi Baiti" pitchFamily="66" charset="0"/>
                <a:cs typeface="Arial" pitchFamily="34" charset="0"/>
              </a:rPr>
              <a:t> more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862013"/>
            <a:ext cx="1223963" cy="98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387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2" y="0"/>
            <a:ext cx="9137018" cy="726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5392" cy="728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5392" cy="728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1820" y="152636"/>
            <a:ext cx="5462831" cy="46085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3125" y="-5894"/>
            <a:ext cx="9196889" cy="716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7102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87043" name="Titre 1"/>
          <p:cNvSpPr>
            <a:spLocks noGrp="1"/>
          </p:cNvSpPr>
          <p:nvPr>
            <p:ph type="title"/>
          </p:nvPr>
        </p:nvSpPr>
        <p:spPr>
          <a:xfrm>
            <a:off x="363538" y="82550"/>
            <a:ext cx="8229600" cy="714375"/>
          </a:xfrm>
        </p:spPr>
        <p:txBody>
          <a:bodyPr/>
          <a:lstStyle/>
          <a:p>
            <a:pPr eaLnBrk="1" hangingPunct="1"/>
            <a:endParaRPr lang="en-US" noProof="0" dirty="0" smtClean="0"/>
          </a:p>
        </p:txBody>
      </p:sp>
      <p:sp>
        <p:nvSpPr>
          <p:cNvPr id="87044" name="Espace réservé du contenu 2"/>
          <p:cNvSpPr>
            <a:spLocks noGrp="1"/>
          </p:cNvSpPr>
          <p:nvPr>
            <p:ph idx="1"/>
          </p:nvPr>
        </p:nvSpPr>
        <p:spPr>
          <a:xfrm>
            <a:off x="363538" y="1143000"/>
            <a:ext cx="8780462" cy="5357813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870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0"/>
            <a:ext cx="7694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409442" y="0"/>
            <a:ext cx="648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0800000">
            <a:off x="87084" y="0"/>
            <a:ext cx="648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659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6532" y="6597352"/>
            <a:ext cx="9577064" cy="26064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00" y="2"/>
            <a:ext cx="9210294" cy="659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-72516" y="6360062"/>
            <a:ext cx="2628292" cy="26064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52" y="1341470"/>
            <a:ext cx="29908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12"/>
          <p:cNvGrpSpPr/>
          <p:nvPr/>
        </p:nvGrpSpPr>
        <p:grpSpPr>
          <a:xfrm>
            <a:off x="4530090" y="1319278"/>
            <a:ext cx="4506406" cy="1794046"/>
            <a:chOff x="4492454" y="3753036"/>
            <a:chExt cx="4506406" cy="1794046"/>
          </a:xfrm>
        </p:grpSpPr>
        <p:sp>
          <p:nvSpPr>
            <p:cNvPr id="12" name="Rectangle 11"/>
            <p:cNvSpPr/>
            <p:nvPr/>
          </p:nvSpPr>
          <p:spPr>
            <a:xfrm rot="5400000">
              <a:off x="5774365" y="2471125"/>
              <a:ext cx="1728192" cy="4292014"/>
            </a:xfrm>
            <a:prstGeom prst="wedgeRectCallout">
              <a:avLst>
                <a:gd name="adj1" fmla="val -22512"/>
                <a:gd name="adj2" fmla="val 53625"/>
              </a:avLst>
            </a:prstGeom>
            <a:solidFill>
              <a:srgbClr val="FFFFFF"/>
            </a:solidFill>
            <a:ln w="3175">
              <a:solidFill>
                <a:schemeClr val="bg2"/>
              </a:solidFill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Espace réservé du contenu 4"/>
            <p:cNvSpPr txBox="1">
              <a:spLocks/>
            </p:cNvSpPr>
            <p:nvPr/>
          </p:nvSpPr>
          <p:spPr>
            <a:xfrm>
              <a:off x="4534364" y="3832582"/>
              <a:ext cx="4464496" cy="17145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rmAutofit fontScale="85000" lnSpcReduction="10000"/>
            </a:bodyPr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  <a:buClr>
                  <a:srgbClr val="FFC000"/>
                </a:buClr>
                <a:buFont typeface="Wingdings" pitchFamily="2" charset="2"/>
                <a:buChar char="v"/>
                <a:defRPr/>
              </a:pPr>
              <a:r>
                <a:rPr lang="en-US" sz="2000" b="1" dirty="0" smtClean="0">
                  <a:latin typeface="+mn-lt"/>
                </a:rPr>
                <a:t>Related Documents Popup</a:t>
              </a:r>
              <a:endParaRPr lang="en-US" sz="1900" b="1" dirty="0" smtClean="0">
                <a:latin typeface="+mn-lt"/>
              </a:endParaRPr>
            </a:p>
            <a:p>
              <a:pPr marL="800100" lvl="1" indent="-342900" fontAlgn="auto">
                <a:spcBef>
                  <a:spcPct val="20000"/>
                </a:spcBef>
                <a:spcAft>
                  <a:spcPts val="0"/>
                </a:spcAft>
                <a:buClr>
                  <a:srgbClr val="FFC000"/>
                </a:buClr>
                <a:buFont typeface="Arial" pitchFamily="34" charset="0"/>
                <a:buChar char="•"/>
                <a:defRPr/>
              </a:pPr>
              <a:r>
                <a:rPr lang="en-US" sz="1900" dirty="0" smtClean="0">
                  <a:latin typeface="+mn-lt"/>
                </a:rPr>
                <a:t>Links the reader to additional content based on the current document</a:t>
              </a:r>
            </a:p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  <a:buClr>
                  <a:srgbClr val="FFC000"/>
                </a:buClr>
                <a:buFont typeface="Wingdings" pitchFamily="2" charset="2"/>
                <a:buChar char="v"/>
                <a:defRPr/>
              </a:pPr>
              <a:r>
                <a:rPr lang="en-US" sz="2000" b="1" dirty="0" smtClean="0">
                  <a:latin typeface="+mn-lt"/>
                </a:rPr>
                <a:t>« Slice and Dice » approach</a:t>
              </a:r>
              <a:endParaRPr lang="en-US" sz="1900" b="1" dirty="0" smtClean="0">
                <a:latin typeface="+mn-lt"/>
              </a:endParaRPr>
            </a:p>
            <a:p>
              <a:pPr marL="800100" lvl="1" indent="-342900" fontAlgn="auto">
                <a:spcBef>
                  <a:spcPct val="20000"/>
                </a:spcBef>
                <a:spcAft>
                  <a:spcPts val="0"/>
                </a:spcAft>
                <a:buClr>
                  <a:srgbClr val="FFC000"/>
                </a:buClr>
                <a:buFont typeface="Arial" pitchFamily="34" charset="0"/>
                <a:buChar char="•"/>
                <a:defRPr/>
              </a:pPr>
              <a:r>
                <a:rPr lang="en-US" sz="1900" dirty="0" smtClean="0">
                  <a:latin typeface="+mn-lt"/>
                </a:rPr>
                <a:t>Chapters from separate books are available on an individual basis</a:t>
              </a:r>
              <a:endParaRPr lang="en-US" sz="19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2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25" y="3175"/>
            <a:ext cx="766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ELS Baux com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5175" y="2738438"/>
            <a:ext cx="3084513" cy="185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ELS Indem prej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6763" y="6122988"/>
            <a:ext cx="3629025" cy="185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 descr="ELS Droit soc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6763" y="5006975"/>
            <a:ext cx="3084512" cy="185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 descr="ELS Droit fam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6763" y="3806825"/>
            <a:ext cx="3084512" cy="185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3262313" y="4025900"/>
            <a:ext cx="4783137" cy="30797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Alimony/Child support 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(income, marriage, children, region, ...)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2313" y="5221288"/>
            <a:ext cx="4572000" cy="30797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Labor Law 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(age, company size, location, industry, region, …)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62313" y="6326188"/>
            <a:ext cx="4572000" cy="30797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Damages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 (the type of loss, circumstances, region, ...)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62313" y="2941638"/>
            <a:ext cx="4572000" cy="30797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Commercial Rents 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(size, location, facilities, time, region, ...)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96808" y="0"/>
            <a:ext cx="756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0800000">
            <a:off x="0" y="0"/>
            <a:ext cx="756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966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0649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238125" y="630238"/>
            <a:ext cx="8751888" cy="584200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13" y="879475"/>
            <a:ext cx="7724775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>
            <a:off x="863588" y="2744924"/>
            <a:ext cx="7560840" cy="4149080"/>
          </a:xfrm>
          <a:prstGeom prst="rect">
            <a:avLst/>
          </a:prstGeom>
          <a:gradFill flip="none" rotWithShape="1">
            <a:gsLst>
              <a:gs pos="9000">
                <a:schemeClr val="bg1"/>
              </a:gs>
              <a:gs pos="55000">
                <a:schemeClr val="bg1">
                  <a:alpha val="55000"/>
                </a:schemeClr>
              </a:gs>
              <a:gs pos="100000">
                <a:schemeClr val="bg1">
                  <a:alpha val="6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5858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8621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36625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0650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noProof="0" dirty="0" smtClean="0"/>
              <a:t>Querying the Knowledge Base</a:t>
            </a:r>
          </a:p>
        </p:txBody>
      </p:sp>
      <p:pic>
        <p:nvPicPr>
          <p:cNvPr id="1065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9025" y="152400"/>
            <a:ext cx="15621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922338" y="1825625"/>
            <a:ext cx="4837112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topic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Labor Law                   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subtopic 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Accidents in the workplace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1535113" y="3429000"/>
            <a:ext cx="576262" cy="28733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5588" y="3213100"/>
            <a:ext cx="1365250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Date of decision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1508125" y="3644900"/>
            <a:ext cx="612775" cy="2889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1431925" y="3735388"/>
            <a:ext cx="684213" cy="61277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rot="16200000" flipH="1">
            <a:off x="1271588" y="3735388"/>
            <a:ext cx="900112" cy="79216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1439863" y="4581525"/>
            <a:ext cx="684212" cy="6477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1331913" y="4941888"/>
            <a:ext cx="792162" cy="5032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1258888" y="5300663"/>
            <a:ext cx="857250" cy="36036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23938" y="3551238"/>
            <a:ext cx="596900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Court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23938" y="4452938"/>
            <a:ext cx="596900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Age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2175" y="4813300"/>
            <a:ext cx="728663" cy="3095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Gender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4688" y="5173663"/>
            <a:ext cx="946150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Profession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55" name="Connecteur droit 54"/>
          <p:cNvCxnSpPr/>
          <p:nvPr/>
        </p:nvCxnSpPr>
        <p:spPr>
          <a:xfrm>
            <a:off x="1411288" y="5724525"/>
            <a:ext cx="712787" cy="47625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1511300" y="6092825"/>
            <a:ext cx="604838" cy="33655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50825" y="5553075"/>
            <a:ext cx="1370013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Type of accident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0600" y="5876925"/>
            <a:ext cx="630238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Cause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60" name="Connecteur droit 59"/>
          <p:cNvCxnSpPr/>
          <p:nvPr/>
        </p:nvCxnSpPr>
        <p:spPr>
          <a:xfrm>
            <a:off x="1476375" y="6416675"/>
            <a:ext cx="639763" cy="252413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6575" y="6219825"/>
            <a:ext cx="1084263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Part of body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62" name="Connecteur droit 61"/>
          <p:cNvCxnSpPr/>
          <p:nvPr/>
        </p:nvCxnSpPr>
        <p:spPr>
          <a:xfrm>
            <a:off x="4284663" y="3033713"/>
            <a:ext cx="466725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rot="16200000" flipH="1">
            <a:off x="3996532" y="3321844"/>
            <a:ext cx="1042987" cy="4667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rot="16200000" flipH="1">
            <a:off x="3492501" y="3825875"/>
            <a:ext cx="2051050" cy="4667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rot="5400000" flipH="1" flipV="1">
            <a:off x="3815557" y="3861594"/>
            <a:ext cx="1655762" cy="6477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059113" y="2906713"/>
            <a:ext cx="1404937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Type of disability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 rot="5400000" flipH="1" flipV="1">
            <a:off x="4319588" y="4365625"/>
            <a:ext cx="647700" cy="6477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4319588" y="5013325"/>
            <a:ext cx="647700" cy="360363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46438" y="4813300"/>
            <a:ext cx="1217612" cy="311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Damages paid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84" name="Connecteur droit 83"/>
          <p:cNvCxnSpPr/>
          <p:nvPr/>
        </p:nvCxnSpPr>
        <p:spPr>
          <a:xfrm rot="5400000" flipH="1" flipV="1">
            <a:off x="3636169" y="4221957"/>
            <a:ext cx="2268537" cy="97155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flipV="1">
            <a:off x="4284663" y="5624513"/>
            <a:ext cx="1150937" cy="21748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 rot="5400000" flipH="1" flipV="1">
            <a:off x="4229894" y="4671219"/>
            <a:ext cx="1260475" cy="11509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483768" y="5697538"/>
            <a:ext cx="1980282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Severity of the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disability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03" name="Connecteur droit avec flèche 102"/>
          <p:cNvCxnSpPr/>
          <p:nvPr/>
        </p:nvCxnSpPr>
        <p:spPr>
          <a:xfrm rot="16200000" flipV="1">
            <a:off x="3578225" y="3505201"/>
            <a:ext cx="3005137" cy="238601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rot="16200000" flipV="1">
            <a:off x="4280694" y="4207669"/>
            <a:ext cx="3005137" cy="98107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rot="5400000" flipH="1" flipV="1">
            <a:off x="4991100" y="4495800"/>
            <a:ext cx="2987675" cy="42227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rot="16200000" flipV="1">
            <a:off x="2534444" y="2461419"/>
            <a:ext cx="2824162" cy="465455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>
            <a:endCxn id="22" idx="3"/>
          </p:cNvCxnSpPr>
          <p:nvPr/>
        </p:nvCxnSpPr>
        <p:spPr>
          <a:xfrm rot="16200000" flipV="1">
            <a:off x="2699544" y="2626519"/>
            <a:ext cx="2495550" cy="465296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>
            <a:endCxn id="23" idx="3"/>
          </p:cNvCxnSpPr>
          <p:nvPr/>
        </p:nvCxnSpPr>
        <p:spPr>
          <a:xfrm rot="16200000" flipV="1">
            <a:off x="3150394" y="3077369"/>
            <a:ext cx="1593850" cy="465296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>
            <a:endCxn id="24" idx="3"/>
          </p:cNvCxnSpPr>
          <p:nvPr/>
        </p:nvCxnSpPr>
        <p:spPr>
          <a:xfrm rot="16200000" flipV="1">
            <a:off x="3330575" y="3257551"/>
            <a:ext cx="1233487" cy="465296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>
            <a:endCxn id="25" idx="3"/>
          </p:cNvCxnSpPr>
          <p:nvPr/>
        </p:nvCxnSpPr>
        <p:spPr>
          <a:xfrm rot="16200000" flipV="1">
            <a:off x="3510756" y="3437732"/>
            <a:ext cx="873125" cy="465296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>
            <a:endCxn id="26" idx="3"/>
          </p:cNvCxnSpPr>
          <p:nvPr/>
        </p:nvCxnSpPr>
        <p:spPr>
          <a:xfrm rot="16200000" flipV="1">
            <a:off x="3700463" y="3627438"/>
            <a:ext cx="493712" cy="465296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>
            <a:endCxn id="27" idx="3"/>
          </p:cNvCxnSpPr>
          <p:nvPr/>
        </p:nvCxnSpPr>
        <p:spPr>
          <a:xfrm rot="16200000" flipV="1">
            <a:off x="3862388" y="3789363"/>
            <a:ext cx="169862" cy="465296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>
            <a:endCxn id="28" idx="3"/>
          </p:cNvCxnSpPr>
          <p:nvPr/>
        </p:nvCxnSpPr>
        <p:spPr>
          <a:xfrm rot="16200000" flipH="1" flipV="1">
            <a:off x="3860800" y="3960813"/>
            <a:ext cx="173038" cy="4652962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34"/>
          <p:cNvGrpSpPr>
            <a:grpSpLocks/>
          </p:cNvGrpSpPr>
          <p:nvPr/>
        </p:nvGrpSpPr>
        <p:grpSpPr bwMode="auto">
          <a:xfrm>
            <a:off x="5284788" y="5192713"/>
            <a:ext cx="1574800" cy="1549400"/>
            <a:chOff x="5284651" y="5193196"/>
            <a:chExt cx="1574651" cy="1548172"/>
          </a:xfrm>
        </p:grpSpPr>
        <p:sp>
          <p:nvSpPr>
            <p:cNvPr id="134" name="Ellipse 133"/>
            <p:cNvSpPr/>
            <p:nvPr/>
          </p:nvSpPr>
          <p:spPr>
            <a:xfrm>
              <a:off x="5292587" y="5193196"/>
              <a:ext cx="1547667" cy="154817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3175">
              <a:noFill/>
            </a:ln>
            <a:effectLst>
              <a:outerShdw blurRad="139700" dist="88900" dir="28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284651" y="5269336"/>
              <a:ext cx="1574651" cy="13847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Each</a:t>
              </a:r>
              <a:br>
                <a:rPr lang="en-US" sz="1400" b="1" dirty="0">
                  <a:solidFill>
                    <a:schemeClr val="bg1"/>
                  </a:solidFill>
                  <a:latin typeface="+mn-lt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extracted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concept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has become a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search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criteria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8070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022E-16 L 0.1375 -0.27755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36024 -0.40579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-203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0" grpId="1" animBg="1"/>
      <p:bldP spid="31" grpId="0" animBg="1"/>
      <p:bldP spid="31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415858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0800000">
            <a:off x="18621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 b="20760"/>
          <a:stretch>
            <a:fillRect/>
          </a:stretch>
        </p:blipFill>
        <p:spPr bwMode="auto">
          <a:xfrm>
            <a:off x="747713" y="901700"/>
            <a:ext cx="771525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07524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238125" y="630238"/>
            <a:ext cx="8751888" cy="5842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36625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0752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noProof="0" dirty="0" smtClean="0"/>
              <a:t>Geographical Query</a:t>
            </a:r>
          </a:p>
        </p:txBody>
      </p:sp>
      <p:pic>
        <p:nvPicPr>
          <p:cNvPr id="1075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9025" y="152400"/>
            <a:ext cx="15621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325" y="2420938"/>
            <a:ext cx="4211638" cy="4211637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Rectangle 58"/>
          <p:cNvSpPr/>
          <p:nvPr/>
        </p:nvSpPr>
        <p:spPr>
          <a:xfrm>
            <a:off x="1042988" y="2168525"/>
            <a:ext cx="5149850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Innovative geographical outline-based query mechanism</a:t>
            </a:r>
          </a:p>
          <a:p>
            <a:pPr>
              <a:buClr>
                <a:srgbClr val="FF9900"/>
              </a:buClr>
              <a:buFont typeface="Wingdings" pitchFamily="2" charset="2"/>
              <a:buChar char="v"/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Goes beyond conventional search </a:t>
            </a:r>
          </a:p>
          <a:p>
            <a:pPr>
              <a:buClr>
                <a:srgbClr val="FF9900"/>
              </a:buClr>
              <a:buFont typeface="Wingdings" pitchFamily="2" charset="2"/>
              <a:buChar char="v"/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Makes use of address extractions to focus on geographical area of interest</a:t>
            </a:r>
          </a:p>
        </p:txBody>
      </p:sp>
    </p:spTree>
    <p:extLst>
      <p:ext uri="{BB962C8B-B14F-4D97-AF65-F5344CB8AC3E}">
        <p14:creationId xmlns:p14="http://schemas.microsoft.com/office/powerpoint/2010/main" val="7738726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77 0.30173 L -3.33333E-6 -7.51445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-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415858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0800000">
            <a:off x="18621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 b="27653"/>
          <a:stretch>
            <a:fillRect/>
          </a:stretch>
        </p:blipFill>
        <p:spPr bwMode="auto">
          <a:xfrm>
            <a:off x="704850" y="880012"/>
            <a:ext cx="7797800" cy="59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238125" y="668875"/>
            <a:ext cx="8751888" cy="5842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36625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085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noProof="0" dirty="0" smtClean="0"/>
              <a:t>Geographical Query - results</a:t>
            </a:r>
          </a:p>
        </p:txBody>
      </p:sp>
      <p:pic>
        <p:nvPicPr>
          <p:cNvPr id="10855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9025" y="152400"/>
            <a:ext cx="15621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2315112"/>
            <a:ext cx="2117725" cy="208915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Connecteur droit 15"/>
          <p:cNvCxnSpPr/>
          <p:nvPr/>
        </p:nvCxnSpPr>
        <p:spPr>
          <a:xfrm flipV="1">
            <a:off x="2879725" y="2567525"/>
            <a:ext cx="1079500" cy="82708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5400000" flipH="1" flipV="1">
            <a:off x="2717800" y="2765962"/>
            <a:ext cx="1403350" cy="10795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5400000" flipH="1" flipV="1">
            <a:off x="2429669" y="3017581"/>
            <a:ext cx="1979613" cy="115252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10800000">
            <a:off x="3995738" y="2604037"/>
            <a:ext cx="3313112" cy="10795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0800000">
            <a:off x="3959225" y="2604037"/>
            <a:ext cx="3276600" cy="53975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232025" y="2135725"/>
            <a:ext cx="5148263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Innovative geolocalized results </a:t>
            </a:r>
          </a:p>
          <a:p>
            <a:pPr>
              <a:buClr>
                <a:srgbClr val="FF9900"/>
              </a:buClr>
              <a:buFont typeface="Wingdings" pitchFamily="2" charset="2"/>
              <a:buChar char="v"/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Goes beyond conventional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and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flat search results list</a:t>
            </a:r>
          </a:p>
          <a:p>
            <a:pPr>
              <a:buClr>
                <a:srgbClr val="FF9900"/>
              </a:buClr>
              <a:buFont typeface="Wingdings" pitchFamily="2" charset="2"/>
              <a:buChar char="v"/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Makes use of address extractions to locate decisions on the map</a:t>
            </a:r>
          </a:p>
        </p:txBody>
      </p:sp>
    </p:spTree>
    <p:extLst>
      <p:ext uri="{BB962C8B-B14F-4D97-AF65-F5344CB8AC3E}">
        <p14:creationId xmlns:p14="http://schemas.microsoft.com/office/powerpoint/2010/main" val="116437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415858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0800000">
            <a:off x="18621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909638"/>
            <a:ext cx="770572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238125" y="534988"/>
            <a:ext cx="8751888" cy="5842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93600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95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9025" y="152400"/>
            <a:ext cx="15621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noProof="0" dirty="0" smtClean="0"/>
              <a:t>Navigating Query Results</a:t>
            </a:r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4140200" y="2433638"/>
            <a:ext cx="1619250" cy="8636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4140200" y="2433638"/>
            <a:ext cx="1619250" cy="143986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5400000" flipH="1" flipV="1">
            <a:off x="4157663" y="3027363"/>
            <a:ext cx="2195512" cy="100806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40200" y="2254250"/>
            <a:ext cx="2951163" cy="306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Decisions matching the search criteria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2757488"/>
            <a:ext cx="11636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Parenthèse fermante 28"/>
          <p:cNvSpPr/>
          <p:nvPr/>
        </p:nvSpPr>
        <p:spPr>
          <a:xfrm>
            <a:off x="2303463" y="3262313"/>
            <a:ext cx="144462" cy="3500437"/>
          </a:xfrm>
          <a:prstGeom prst="rightBracke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376488" y="5799138"/>
            <a:ext cx="4391025" cy="5222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Facets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based on the same concepts</a:t>
            </a:r>
          </a:p>
          <a:p>
            <a:pPr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enable efficient drill-down within the document set</a:t>
            </a:r>
          </a:p>
        </p:txBody>
      </p:sp>
    </p:spTree>
    <p:extLst>
      <p:ext uri="{BB962C8B-B14F-4D97-AF65-F5344CB8AC3E}">
        <p14:creationId xmlns:p14="http://schemas.microsoft.com/office/powerpoint/2010/main" val="1395401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415858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0800000">
            <a:off x="18621" y="0"/>
            <a:ext cx="720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 b="15829"/>
          <a:stretch>
            <a:fillRect/>
          </a:stretch>
        </p:blipFill>
        <p:spPr bwMode="auto">
          <a:xfrm>
            <a:off x="698500" y="611188"/>
            <a:ext cx="7748588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238125" y="630238"/>
            <a:ext cx="8751888" cy="5842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36625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1059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noProof="0" dirty="0" smtClean="0"/>
              <a:t>Navigating within 1 query result</a:t>
            </a:r>
          </a:p>
        </p:txBody>
      </p:sp>
      <p:pic>
        <p:nvPicPr>
          <p:cNvPr id="1106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9025" y="152400"/>
            <a:ext cx="15621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16"/>
          <p:cNvCxnSpPr>
            <a:endCxn id="16" idx="1"/>
          </p:cNvCxnSpPr>
          <p:nvPr/>
        </p:nvCxnSpPr>
        <p:spPr>
          <a:xfrm>
            <a:off x="1979613" y="4833938"/>
            <a:ext cx="1584325" cy="83661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endCxn id="16" idx="1"/>
          </p:cNvCxnSpPr>
          <p:nvPr/>
        </p:nvCxnSpPr>
        <p:spPr>
          <a:xfrm>
            <a:off x="1727200" y="5265738"/>
            <a:ext cx="1836738" cy="40481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16200000" flipV="1">
            <a:off x="2591594" y="4688681"/>
            <a:ext cx="1368425" cy="576263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6" idx="1"/>
          </p:cNvCxnSpPr>
          <p:nvPr/>
        </p:nvCxnSpPr>
        <p:spPr>
          <a:xfrm rot="10800000" flipH="1">
            <a:off x="3563938" y="4257675"/>
            <a:ext cx="1620837" cy="141287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563938" y="5300663"/>
            <a:ext cx="4392612" cy="739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Enhanced experience with accelerated navigation </a:t>
            </a:r>
          </a:p>
          <a:p>
            <a:pPr>
              <a:buClr>
                <a:srgbClr val="FF9900"/>
              </a:buClr>
              <a:buFont typeface="Wingdings" pitchFamily="2" charset="2"/>
              <a:buChar char="v"/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Semantic shortcuts accelerate navigation</a:t>
            </a:r>
          </a:p>
          <a:p>
            <a:pPr>
              <a:buClr>
                <a:srgbClr val="FF9900"/>
              </a:buClr>
              <a:buFont typeface="Wingdings" pitchFamily="2" charset="2"/>
              <a:buChar char="v"/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Key concepts highlighting</a:t>
            </a:r>
          </a:p>
        </p:txBody>
      </p:sp>
    </p:spTree>
    <p:extLst>
      <p:ext uri="{BB962C8B-B14F-4D97-AF65-F5344CB8AC3E}">
        <p14:creationId xmlns:p14="http://schemas.microsoft.com/office/powerpoint/2010/main" val="117975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 b="4907"/>
          <a:stretch/>
        </p:blipFill>
        <p:spPr>
          <a:xfrm>
            <a:off x="0" y="1909216"/>
            <a:ext cx="9144000" cy="49487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23259" y="368660"/>
            <a:ext cx="3297483" cy="1188132"/>
            <a:chOff x="1965259" y="2636913"/>
            <a:chExt cx="4854419" cy="17491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259" y="2636913"/>
              <a:ext cx="4854419" cy="12793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259" y="4077072"/>
              <a:ext cx="4854419" cy="30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2531" name="Picture 2" descr="C:\Users\chuot\Documents\Business\Clients\ANR-RNTL\BigData\APROGED\In60seco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8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0"/>
          <a:stretch>
            <a:fillRect/>
          </a:stretch>
        </p:blipFill>
        <p:spPr bwMode="auto">
          <a:xfrm>
            <a:off x="-14288" y="-23813"/>
            <a:ext cx="9158288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933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ZoneTexte 2"/>
          <p:cNvSpPr txBox="1">
            <a:spLocks noChangeArrowheads="1"/>
          </p:cNvSpPr>
          <p:nvPr/>
        </p:nvSpPr>
        <p:spPr bwMode="auto">
          <a:xfrm>
            <a:off x="791580" y="4761148"/>
            <a:ext cx="18365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err="1" smtClean="0">
                <a:latin typeface="Freestyle Script" pitchFamily="66" charset="0"/>
              </a:rPr>
              <a:t>Connected</a:t>
            </a:r>
            <a:r>
              <a:rPr lang="fr-FR" sz="2800" dirty="0" smtClean="0">
                <a:latin typeface="Freestyle Script" pitchFamily="66" charset="0"/>
              </a:rPr>
              <a:t> </a:t>
            </a:r>
            <a:r>
              <a:rPr lang="fr-FR" sz="2800" dirty="0" err="1" smtClean="0">
                <a:latin typeface="Freestyle Script" pitchFamily="66" charset="0"/>
              </a:rPr>
              <a:t>Cows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0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7938"/>
            <a:ext cx="9553575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6517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ZoneTexte 4"/>
          <p:cNvSpPr txBox="1">
            <a:spLocks noChangeArrowheads="1"/>
          </p:cNvSpPr>
          <p:nvPr/>
        </p:nvSpPr>
        <p:spPr bwMode="auto">
          <a:xfrm>
            <a:off x="7110413" y="1200150"/>
            <a:ext cx="1943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err="1" smtClean="0">
                <a:latin typeface="Freestyle Script" pitchFamily="66" charset="0"/>
              </a:rPr>
              <a:t>Sensors</a:t>
            </a:r>
            <a:r>
              <a:rPr lang="fr-FR" sz="2800" dirty="0" smtClean="0">
                <a:latin typeface="Freestyle Script" pitchFamily="66" charset="0"/>
              </a:rPr>
              <a:t> on </a:t>
            </a:r>
            <a:r>
              <a:rPr lang="fr-FR" sz="2800" dirty="0" err="1" smtClean="0">
                <a:latin typeface="Freestyle Script" pitchFamily="66" charset="0"/>
              </a:rPr>
              <a:t>airplane</a:t>
            </a:r>
            <a:r>
              <a:rPr lang="fr-FR" sz="2800" dirty="0" smtClean="0">
                <a:latin typeface="Freestyle Script" pitchFamily="66" charset="0"/>
              </a:rPr>
              <a:t> </a:t>
            </a:r>
            <a:r>
              <a:rPr lang="fr-FR" sz="2800" dirty="0" err="1" smtClean="0">
                <a:latin typeface="Freestyle Script" pitchFamily="66" charset="0"/>
              </a:rPr>
              <a:t>engines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05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2" descr="http://www.wpclipart.com/blanks/blank_notes/post_it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6517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ZoneTexte 4"/>
          <p:cNvSpPr txBox="1">
            <a:spLocks noChangeArrowheads="1"/>
          </p:cNvSpPr>
          <p:nvPr/>
        </p:nvSpPr>
        <p:spPr bwMode="auto">
          <a:xfrm>
            <a:off x="7110413" y="1196975"/>
            <a:ext cx="19431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fr-FR" sz="2800" dirty="0" err="1" smtClean="0">
                <a:latin typeface="Freestyle Script" pitchFamily="66" charset="0"/>
              </a:rPr>
              <a:t>Sensors</a:t>
            </a:r>
            <a:r>
              <a:rPr lang="fr-FR" sz="2800" dirty="0" smtClean="0">
                <a:latin typeface="Freestyle Script" pitchFamily="66" charset="0"/>
              </a:rPr>
              <a:t> to monitor the trafic and more in </a:t>
            </a:r>
            <a:r>
              <a:rPr lang="fr-FR" sz="2800" dirty="0" err="1" smtClean="0">
                <a:latin typeface="Freestyle Script" pitchFamily="66" charset="0"/>
              </a:rPr>
              <a:t>town</a:t>
            </a:r>
            <a:endParaRPr lang="fr-FR" sz="2800" dirty="0"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03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2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9900"/>
        </a:solidFill>
        <a:ln w="3175">
          <a:noFill/>
        </a:ln>
        <a:effectLst>
          <a:outerShdw blurRad="139700" dist="88900" dir="2880000" algn="tl" rotWithShape="0">
            <a:prstClr val="black">
              <a:alpha val="40000"/>
            </a:prstClr>
          </a:outerShdw>
        </a:effectLst>
      </a:spPr>
      <a:bodyPr lIns="0" tIns="0" rIns="0" bIns="0" anchor="ctr"/>
      <a:lstStyle>
        <a:defPPr algn="ctr">
          <a:defRPr sz="13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kern="0" cap="none" spc="0" normalizeH="0" baseline="0" noProof="0" dirty="0" smtClean="0">
            <a:ln>
              <a:noFill/>
            </a:ln>
            <a:solidFill>
              <a:srgbClr val="F7AC00"/>
            </a:solidFill>
            <a:effectLst/>
            <a:uLnTx/>
            <a:uFillTx/>
            <a:latin typeface="+mn-lt"/>
            <a:ea typeface="+mj-ea"/>
            <a:cs typeface="+mj-cs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68212</TotalTime>
  <Words>842</Words>
  <Application>Microsoft Office PowerPoint</Application>
  <PresentationFormat>Affichage à l'écran (4:3)</PresentationFormat>
  <Paragraphs>240</Paragraphs>
  <Slides>59</Slides>
  <Notes>22</Notes>
  <HiddenSlides>4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8" baseType="lpstr">
      <vt:lpstr>MS PGothic</vt:lpstr>
      <vt:lpstr>Arial</vt:lpstr>
      <vt:lpstr>Calibri</vt:lpstr>
      <vt:lpstr>Freestyle Script</vt:lpstr>
      <vt:lpstr>Georgia</vt:lpstr>
      <vt:lpstr>Microsoft Yi Baiti</vt:lpstr>
      <vt:lpstr>Tahoma</vt:lpstr>
      <vt:lpstr>Wingdings</vt:lpstr>
      <vt:lpstr>2_Default Design</vt:lpstr>
      <vt:lpstr>Semantic content enrichment and techniques for extraction of relevant relation (part 2)</vt:lpstr>
      <vt:lpstr>Présentation PowerPoint</vt:lpstr>
      <vt:lpstr>McKinsey Global Institute: « Big data: The next Frontier for innovation, competition, and productivity</vt:lpstr>
      <vt:lpstr>« Nation’s most pressing challenges »</vt:lpstr>
      <vt:lpstr>More Data, much more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Size Matter, but it’s not the only criteria !</vt:lpstr>
      <vt:lpstr>More applications to manage</vt:lpstr>
      <vt:lpstr>Solution d’analyse des verbatim clients</vt:lpstr>
      <vt:lpstr>La plateforme Luxid</vt:lpstr>
      <vt:lpstr>Meta data Structuration </vt:lpstr>
      <vt:lpstr>1. Anonymisation of content</vt:lpstr>
      <vt:lpstr>2. Banking Business Model</vt:lpstr>
      <vt:lpstr>3. Opinions Mining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TV &amp; Twitter</vt:lpstr>
      <vt:lpstr>Luxid Navigator Biopharma Edition:  Big Data &amp; Open Data</vt:lpstr>
      <vt:lpstr>Pharmacovigilance</vt:lpstr>
      <vt:lpstr>Pharmacovigilance</vt:lpstr>
      <vt:lpstr>Pharmacovigilance</vt:lpstr>
      <vt:lpstr>Pharmacovigilance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first collaborative semantics platform</vt:lpstr>
      <vt:lpstr>Présentation PowerPoint</vt:lpstr>
      <vt:lpstr>Présentation PowerPoint</vt:lpstr>
      <vt:lpstr>Luxid® Community &amp; LT-Innovate</vt:lpstr>
      <vt:lpstr>Summary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Querying the Knowledge Base</vt:lpstr>
      <vt:lpstr>Geographical Query</vt:lpstr>
      <vt:lpstr>Geographical Query - results</vt:lpstr>
      <vt:lpstr>Navigating Query Results</vt:lpstr>
      <vt:lpstr>Navigating within 1 query result</vt:lpstr>
      <vt:lpstr>Présentation PowerPoint</vt:lpstr>
    </vt:vector>
  </TitlesOfParts>
  <Company>TEMIS S.A.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Bregand</dc:creator>
  <cp:lastModifiedBy>chuot</cp:lastModifiedBy>
  <cp:revision>3703</cp:revision>
  <dcterms:created xsi:type="dcterms:W3CDTF">2008-01-20T22:09:35Z</dcterms:created>
  <dcterms:modified xsi:type="dcterms:W3CDTF">2014-03-05T06:30:28Z</dcterms:modified>
</cp:coreProperties>
</file>