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8"/>
  </p:notesMasterIdLst>
  <p:sldIdLst>
    <p:sldId id="256" r:id="rId2"/>
    <p:sldId id="349" r:id="rId3"/>
    <p:sldId id="310" r:id="rId4"/>
    <p:sldId id="316" r:id="rId5"/>
    <p:sldId id="340" r:id="rId6"/>
    <p:sldId id="258" r:id="rId7"/>
    <p:sldId id="324" r:id="rId8"/>
    <p:sldId id="350" r:id="rId9"/>
    <p:sldId id="259" r:id="rId10"/>
    <p:sldId id="317" r:id="rId11"/>
    <p:sldId id="351" r:id="rId12"/>
    <p:sldId id="262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41" r:id="rId24"/>
    <p:sldId id="343" r:id="rId25"/>
    <p:sldId id="342" r:id="rId26"/>
    <p:sldId id="344" r:id="rId27"/>
    <p:sldId id="352" r:id="rId28"/>
    <p:sldId id="293" r:id="rId29"/>
    <p:sldId id="311" r:id="rId30"/>
    <p:sldId id="345" r:id="rId31"/>
    <p:sldId id="346" r:id="rId32"/>
    <p:sldId id="347" r:id="rId33"/>
    <p:sldId id="339" r:id="rId34"/>
    <p:sldId id="353" r:id="rId35"/>
    <p:sldId id="354" r:id="rId36"/>
    <p:sldId id="34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DA4D68B-78C7-4DE3-A14F-CA21C0A48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9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Locative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4D68B-78C7-4DE3-A14F-CA21C0A483E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0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D28B42-410E-43D1-992D-B551D91898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4576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sr-Latn-C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9B9D5-8F38-4D81-BB6A-7AA2738C59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870B0-13A7-4DAD-927E-85F65879D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96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2B5891C-682D-4665-9544-E33A900EF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7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A85F9-5BCC-4F62-ACA9-02AD78646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68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D45C9DF-117B-472B-9781-56927BB82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70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EE5A-E245-4698-B20E-5F8BF2F15F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2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FA5E9-6DEB-43F9-BA84-1FF9745F7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6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E09D9-A843-401A-A3E9-F2E55969D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3977-6C91-4007-B622-A5F6079CC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9F2A7-0B50-4A76-8B46-92D150831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87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7B97-F3D0-452D-907A-7F2439036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90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68AA6-8216-429E-A214-D5B696F01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8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109E1-2910-40BD-90B2-50C53A0F53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0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474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sr-Latn-CS" altLang="en-US" sz="2400">
              <a:latin typeface="Times New Roman" panose="02020603050405020304" pitchFamily="18" charset="0"/>
            </a:endParaRPr>
          </a:p>
        </p:txBody>
      </p:sp>
      <p:sp>
        <p:nvSpPr>
          <p:cNvPr id="24474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2447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03E676-50D3-49EF-81F2-73F1BA1AB1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typo.uni-konstanz.de/parseme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6F4670A-0E9A-4A9F-80F2-BDC2A942CCC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76400"/>
          </a:xfrm>
        </p:spPr>
        <p:txBody>
          <a:bodyPr/>
          <a:lstStyle/>
          <a:p>
            <a:r>
              <a:rPr lang="sr-Latn-RS" altLang="en-US" sz="3600" dirty="0" smtClean="0"/>
              <a:t>E</a:t>
            </a:r>
            <a:r>
              <a:rPr lang="en-US" altLang="en-US" sz="3600" dirty="0" smtClean="0"/>
              <a:t>-dictionaries </a:t>
            </a:r>
            <a:r>
              <a:rPr lang="en-US" altLang="en-US" sz="3600" dirty="0"/>
              <a:t>of </a:t>
            </a:r>
            <a:r>
              <a:rPr lang="sr-Latn-RS" altLang="en-US" sz="3600" dirty="0" smtClean="0"/>
              <a:t>MWUs</a:t>
            </a:r>
            <a:endParaRPr lang="en-US" alt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altLang="en-US" dirty="0"/>
              <a:t>Cvetana </a:t>
            </a:r>
            <a:r>
              <a:rPr lang="sr-Latn-CS" altLang="en-US" dirty="0" smtClean="0"/>
              <a:t>Krstev</a:t>
            </a:r>
          </a:p>
          <a:p>
            <a:r>
              <a:rPr lang="sr-Latn-RS" altLang="en-US" sz="2000" dirty="0"/>
              <a:t>University of Belgrade</a:t>
            </a:r>
          </a:p>
          <a:p>
            <a:r>
              <a:rPr lang="sr-Latn-RS" altLang="en-US" sz="2000" dirty="0"/>
              <a:t>Faculty of Philology</a:t>
            </a:r>
            <a:endParaRPr lang="sr-Latn-CS" altLang="en-US" sz="2000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6C83-8DC6-4CB5-8DAF-92BE16B78B5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more useful patterns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&lt;A+Zool&gt; &lt;N&gt;</a:t>
            </a:r>
            <a:r>
              <a:rPr lang="sr-Latn-CS" altLang="en-US" sz="1900" dirty="0">
                <a:latin typeface="Garamond" panose="02020404030301010803" pitchFamily="18" charset="0"/>
              </a:rPr>
              <a:t> - </a:t>
            </a:r>
            <a:r>
              <a:rPr lang="en-US" altLang="en-US" sz="1900" dirty="0">
                <a:latin typeface="Garamond" panose="02020404030301010803" pitchFamily="18" charset="0"/>
              </a:rPr>
              <a:t>an adjective derived from an animal name</a:t>
            </a:r>
            <a:r>
              <a:rPr lang="sr-Latn-CS" altLang="en-US" sz="1900" dirty="0">
                <a:latin typeface="Garamond" panose="02020404030301010803" pitchFamily="18" charset="0"/>
              </a:rPr>
              <a:t> + </a:t>
            </a:r>
            <a:r>
              <a:rPr lang="en-US" altLang="en-US" sz="1900" dirty="0">
                <a:latin typeface="Garamond" panose="02020404030301010803" pitchFamily="18" charset="0"/>
              </a:rPr>
              <a:t>a noun</a:t>
            </a:r>
            <a:r>
              <a:rPr lang="sr-Latn-CS" altLang="en-US" sz="1900" dirty="0">
                <a:latin typeface="Garamond" panose="02020404030301010803" pitchFamily="18" charset="0"/>
              </a:rPr>
              <a:t>. </a:t>
            </a:r>
            <a:r>
              <a:rPr lang="en-US" altLang="en-US" sz="1900" dirty="0">
                <a:latin typeface="Garamond" panose="02020404030301010803" pitchFamily="18" charset="0"/>
              </a:rPr>
              <a:t>Some examples</a:t>
            </a:r>
            <a:r>
              <a:rPr lang="sr-Latn-CS" altLang="en-US" sz="1900" dirty="0">
                <a:latin typeface="Garamond" panose="02020404030301010803" pitchFamily="18" charset="0"/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ze</a:t>
            </a:r>
            <a:r>
              <a:rPr lang="en-US" altLang="en-US" sz="19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č</a:t>
            </a: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ja usna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mi</a:t>
            </a:r>
            <a:r>
              <a:rPr lang="en-US" altLang="en-US" sz="19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</a:t>
            </a: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ja rupa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medve</a:t>
            </a:r>
            <a:r>
              <a:rPr lang="en-US" altLang="en-US" sz="19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đ</a:t>
            </a: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a usluga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labudova pesma</a:t>
            </a:r>
            <a:endParaRPr lang="sr-Latn-CS" altLang="en-US" sz="1900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&lt;A+PosQ+Top&gt; &lt;N&gt;</a:t>
            </a:r>
            <a:r>
              <a:rPr lang="sr-Latn-CS" altLang="en-US" sz="1900" dirty="0">
                <a:latin typeface="Garamond" panose="02020404030301010803" pitchFamily="18" charset="0"/>
              </a:rPr>
              <a:t> - </a:t>
            </a:r>
            <a:r>
              <a:rPr lang="en-US" altLang="en-US" sz="1900" dirty="0">
                <a:latin typeface="Garamond" panose="02020404030301010803" pitchFamily="18" charset="0"/>
              </a:rPr>
              <a:t>an relational adjective derived from a geographic name</a:t>
            </a:r>
            <a:r>
              <a:rPr lang="sr-Latn-CS" altLang="en-US" sz="1900" dirty="0">
                <a:latin typeface="Garamond" panose="02020404030301010803" pitchFamily="18" charset="0"/>
              </a:rPr>
              <a:t> + </a:t>
            </a:r>
            <a:r>
              <a:rPr lang="en-US" altLang="en-US" sz="1900" dirty="0">
                <a:latin typeface="Garamond" panose="02020404030301010803" pitchFamily="18" charset="0"/>
              </a:rPr>
              <a:t>a noun</a:t>
            </a:r>
            <a:r>
              <a:rPr lang="sr-Latn-CS" altLang="en-US" sz="1900" dirty="0">
                <a:latin typeface="Garamond" panose="02020404030301010803" pitchFamily="18" charset="0"/>
              </a:rPr>
              <a:t>. </a:t>
            </a:r>
            <a:r>
              <a:rPr lang="en-US" altLang="en-US" sz="1900" dirty="0">
                <a:latin typeface="Garamond" panose="02020404030301010803" pitchFamily="18" charset="0"/>
              </a:rPr>
              <a:t>Some examples with the adjective</a:t>
            </a:r>
            <a:r>
              <a:rPr lang="sr-Latn-CS" altLang="en-US" sz="1900" dirty="0">
                <a:latin typeface="Garamond" panose="02020404030301010803" pitchFamily="18" charset="0"/>
              </a:rPr>
              <a:t> </a:t>
            </a:r>
            <a:r>
              <a:rPr lang="sr-Latn-CS" altLang="en-US" sz="1900" b="1" i="1" dirty="0">
                <a:solidFill>
                  <a:schemeClr val="tx2"/>
                </a:solidFill>
                <a:latin typeface="Garamond" panose="02020404030301010803" pitchFamily="18" charset="0"/>
              </a:rPr>
              <a:t>francuski</a:t>
            </a:r>
            <a:r>
              <a:rPr lang="sr-Latn-CS" altLang="en-US" sz="1900" dirty="0">
                <a:latin typeface="Garamond" panose="02020404030301010803" pitchFamily="18" charset="0"/>
              </a:rPr>
              <a:t> </a:t>
            </a:r>
            <a:r>
              <a:rPr lang="en-US" altLang="en-US" sz="1900" dirty="0">
                <a:latin typeface="Garamond" panose="02020404030301010803" pitchFamily="18" charset="0"/>
              </a:rPr>
              <a:t>‘French’ </a:t>
            </a:r>
            <a:r>
              <a:rPr lang="sr-Latn-RS" altLang="en-US" sz="1900" dirty="0" err="1" smtClean="0">
                <a:latin typeface="Garamond" panose="02020404030301010803" pitchFamily="18" charset="0"/>
              </a:rPr>
              <a:t>a</a:t>
            </a:r>
            <a:r>
              <a:rPr lang="en-US" altLang="en-US" sz="1900" dirty="0" smtClean="0">
                <a:latin typeface="Garamond" panose="02020404030301010803" pitchFamily="18" charset="0"/>
              </a:rPr>
              <a:t>re</a:t>
            </a:r>
            <a:r>
              <a:rPr lang="sr-Latn-CS" altLang="en-US" sz="1900" dirty="0">
                <a:latin typeface="Garamond" panose="02020404030301010803" pitchFamily="18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francuski </a:t>
            </a:r>
            <a:r>
              <a:rPr lang="sr-Latn-CS" altLang="en-US" sz="19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kl</a:t>
            </a:r>
            <a:r>
              <a:rPr lang="en-US" altLang="en-US" sz="19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j</a:t>
            </a: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u</a:t>
            </a:r>
            <a:r>
              <a:rPr lang="en-US" altLang="en-US" sz="19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č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francuski prozor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francuska sobarica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francuski krevet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francuska salata</a:t>
            </a:r>
          </a:p>
          <a:p>
            <a:pPr lvl="1">
              <a:lnSpc>
                <a:spcPct val="80000"/>
              </a:lnSpc>
            </a:pPr>
            <a:r>
              <a:rPr lang="sr-Latn-C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francuski pol</a:t>
            </a:r>
            <a:r>
              <a:rPr lang="en-US" altLang="en-US" sz="1900" b="1" dirty="0">
                <a:solidFill>
                  <a:schemeClr val="tx2"/>
                </a:solidFill>
                <a:latin typeface="Courier New" panose="02070309020205020404" pitchFamily="49" charset="0"/>
              </a:rPr>
              <a:t>j</a:t>
            </a:r>
            <a:r>
              <a:rPr lang="sr-Latn-CS" altLang="en-US" sz="1900" b="1" dirty="0" smtClean="0">
                <a:solidFill>
                  <a:schemeClr val="tx2"/>
                </a:solidFill>
                <a:latin typeface="Courier New" panose="02070309020205020404" pitchFamily="49" charset="0"/>
              </a:rPr>
              <a:t>ubac</a:t>
            </a:r>
          </a:p>
          <a:p>
            <a:pPr>
              <a:lnSpc>
                <a:spcPct val="80000"/>
              </a:lnSpc>
            </a:pPr>
            <a:r>
              <a:rPr lang="sr-Latn-CS" altLang="en-US" sz="19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More patterns during lectures on local grammars</a:t>
            </a:r>
            <a:endParaRPr lang="sr-Latn-CS" altLang="en-US" sz="1900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0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7788" y="1828800"/>
            <a:ext cx="4629150" cy="43434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About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Collecting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/>
              <a:t>Inflection of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Production of lemmas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More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2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E364-01F3-4795-A0DB-8562F59ADD1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dirty="0"/>
              <a:t>Inflection of compounds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48662" cy="4267200"/>
          </a:xfrm>
        </p:spPr>
        <p:txBody>
          <a:bodyPr/>
          <a:lstStyle/>
          <a:p>
            <a:r>
              <a:rPr lang="en-US" altLang="en-US" sz="2600" dirty="0">
                <a:latin typeface="Garamond" panose="02020404030301010803" pitchFamily="18" charset="0"/>
              </a:rPr>
              <a:t>A very complex task</a:t>
            </a:r>
            <a:r>
              <a:rPr lang="sr-Latn-CS" altLang="en-US" sz="2600" dirty="0">
                <a:latin typeface="Garamond" panose="02020404030301010803" pitchFamily="18" charset="0"/>
              </a:rPr>
              <a:t>. </a:t>
            </a:r>
            <a:r>
              <a:rPr lang="en-US" altLang="en-US" sz="2600" dirty="0">
                <a:latin typeface="Garamond" panose="02020404030301010803" pitchFamily="18" charset="0"/>
              </a:rPr>
              <a:t>Why</a:t>
            </a:r>
            <a:r>
              <a:rPr lang="sr-Latn-CS" altLang="en-US" sz="2600" dirty="0">
                <a:latin typeface="Garamond" panose="02020404030301010803" pitchFamily="18" charset="0"/>
              </a:rPr>
              <a:t>?</a:t>
            </a:r>
          </a:p>
          <a:p>
            <a:pPr lvl="1"/>
            <a:r>
              <a:rPr lang="sr-Latn-RS" altLang="en-US" sz="1800" dirty="0" smtClean="0">
                <a:latin typeface="Garamond" panose="02020404030301010803" pitchFamily="18" charset="0"/>
              </a:rPr>
              <a:t>Compounds </a:t>
            </a:r>
            <a:r>
              <a:rPr lang="en-US" altLang="en-US" sz="1800" dirty="0" smtClean="0">
                <a:latin typeface="Garamond" panose="02020404030301010803" pitchFamily="18" charset="0"/>
              </a:rPr>
              <a:t>have </a:t>
            </a:r>
            <a:r>
              <a:rPr lang="en-US" altLang="en-US" sz="1800" dirty="0">
                <a:latin typeface="Garamond" panose="02020404030301010803" pitchFamily="18" charset="0"/>
              </a:rPr>
              <a:t>several components – some of them inflect, and some of them not.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en-US" altLang="en-US" sz="1800" dirty="0">
                <a:latin typeface="Garamond" panose="02020404030301010803" pitchFamily="18" charset="0"/>
              </a:rPr>
              <a:t>Whether they inflect or not depends on the component itself – a simple word – but also on a role a component has in a compound</a:t>
            </a:r>
            <a:r>
              <a:rPr lang="sr-Latn-CS" altLang="en-US" sz="1800" dirty="0">
                <a:latin typeface="Garamond" panose="02020404030301010803" pitchFamily="18" charset="0"/>
              </a:rPr>
              <a:t> (</a:t>
            </a:r>
            <a:r>
              <a:rPr lang="en-US" altLang="en-US" sz="1800" dirty="0">
                <a:latin typeface="Garamond" panose="02020404030301010803" pitchFamily="18" charset="0"/>
              </a:rPr>
              <a:t>e.g.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sr-Latn-CS" altLang="en-US" sz="1800" b="1" dirty="0">
                <a:solidFill>
                  <a:srgbClr val="CC00CC"/>
                </a:solidFill>
                <a:latin typeface="Garamond" panose="02020404030301010803" pitchFamily="18" charset="0"/>
              </a:rPr>
              <a:t>seks</a:t>
            </a:r>
            <a:r>
              <a:rPr lang="sr-Latn-CS" altLang="en-US" sz="1800" b="1" dirty="0">
                <a:latin typeface="Garamond" panose="02020404030301010803" pitchFamily="18" charset="0"/>
              </a:rPr>
              <a:t> </a:t>
            </a:r>
            <a:r>
              <a:rPr lang="sr-Latn-CS" alt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bomba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en-US" altLang="en-US" sz="1800" dirty="0">
                <a:latin typeface="Garamond" panose="02020404030301010803" pitchFamily="18" charset="0"/>
              </a:rPr>
              <a:t>or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sr-Latn-CS" altLang="en-US" sz="1800" b="1" dirty="0">
                <a:solidFill>
                  <a:srgbClr val="CC00CC"/>
                </a:solidFill>
                <a:latin typeface="Garamond" panose="02020404030301010803" pitchFamily="18" charset="0"/>
              </a:rPr>
              <a:t>kristal</a:t>
            </a:r>
            <a:r>
              <a:rPr lang="sr-Latn-CS" altLang="en-US" sz="1800" b="1" dirty="0">
                <a:latin typeface="Garamond" panose="02020404030301010803" pitchFamily="18" charset="0"/>
              </a:rPr>
              <a:t> </a:t>
            </a:r>
            <a:r>
              <a:rPr lang="sr-Latn-CS" alt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šećer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en-US" altLang="en-US" sz="1800" dirty="0">
                <a:latin typeface="Garamond" panose="02020404030301010803" pitchFamily="18" charset="0"/>
              </a:rPr>
              <a:t>vs.</a:t>
            </a:r>
            <a:r>
              <a:rPr lang="sr-Latn-CS" altLang="en-US" sz="1800" dirty="0">
                <a:latin typeface="Garamond" panose="02020404030301010803" pitchFamily="18" charset="0"/>
              </a:rPr>
              <a:t> </a:t>
            </a:r>
            <a:r>
              <a:rPr lang="sr-Latn-CS" altLang="en-US" sz="1800" b="1" dirty="0">
                <a:solidFill>
                  <a:srgbClr val="FF0000"/>
                </a:solidFill>
                <a:latin typeface="Garamond" panose="02020404030301010803" pitchFamily="18" charset="0"/>
              </a:rPr>
              <a:t>kasica prasica</a:t>
            </a:r>
            <a:r>
              <a:rPr lang="sr-Latn-CS" altLang="en-US" sz="1800" dirty="0">
                <a:latin typeface="Garamond" panose="02020404030301010803" pitchFamily="18" charset="0"/>
              </a:rPr>
              <a:t>).</a:t>
            </a:r>
          </a:p>
          <a:p>
            <a:pPr lvl="1"/>
            <a:r>
              <a:rPr lang="en-US" altLang="en-US" sz="1800" dirty="0">
                <a:latin typeface="Garamond" panose="02020404030301010803" pitchFamily="18" charset="0"/>
              </a:rPr>
              <a:t>if a component inflects, rules for the inflection of a simple word are applied to it, but not necessarily; for instance, a simple word can have plural forms, but when entering into a specific compound it does not have plural forms. </a:t>
            </a:r>
          </a:p>
          <a:p>
            <a:pPr lvl="1"/>
            <a:r>
              <a:rPr lang="en-US" altLang="en-US" sz="1800" dirty="0">
                <a:latin typeface="Garamond" panose="02020404030301010803" pitchFamily="18" charset="0"/>
              </a:rPr>
              <a:t>if more then one component inflects what rules of agreement apply</a:t>
            </a:r>
            <a:r>
              <a:rPr lang="sr-Latn-CS" altLang="en-US" sz="1800" dirty="0">
                <a:latin typeface="Garamond" panose="02020404030301010803" pitchFamily="18" charset="0"/>
              </a:rPr>
              <a:t>?</a:t>
            </a:r>
          </a:p>
          <a:p>
            <a:pPr lvl="1"/>
            <a:r>
              <a:rPr lang="en-US" altLang="en-US" sz="1800" dirty="0">
                <a:latin typeface="Garamond" panose="02020404030301010803" pitchFamily="18" charset="0"/>
              </a:rPr>
              <a:t>are some components optional?</a:t>
            </a:r>
            <a:endParaRPr lang="sr-Latn-CS" altLang="en-US" sz="18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1800" dirty="0">
                <a:latin typeface="Garamond" panose="02020404030301010803" pitchFamily="18" charset="0"/>
              </a:rPr>
              <a:t>can some components change order in a compound</a:t>
            </a:r>
            <a:r>
              <a:rPr lang="en-US" altLang="en-US" sz="1800" dirty="0" smtClean="0">
                <a:latin typeface="Garamond" panose="02020404030301010803" pitchFamily="18" charset="0"/>
              </a:rPr>
              <a:t>?</a:t>
            </a:r>
            <a:endParaRPr lang="sr-Latn-RS" altLang="en-US" sz="1800" dirty="0" smtClean="0">
              <a:latin typeface="Garamond" panose="02020404030301010803" pitchFamily="18" charset="0"/>
            </a:endParaRPr>
          </a:p>
          <a:p>
            <a:pPr lvl="1"/>
            <a:r>
              <a:rPr lang="sr-Latn-RS" altLang="en-US" sz="1800" dirty="0" smtClean="0">
                <a:latin typeface="Garamond" panose="02020404030301010803" pitchFamily="18" charset="0"/>
              </a:rPr>
              <a:t>Can some components change their form (abbreviated, lower/upper case, etc.)</a:t>
            </a:r>
          </a:p>
          <a:p>
            <a:pPr lvl="1"/>
            <a:r>
              <a:rPr lang="sr-Latn-RS" altLang="en-US" sz="1800" b="1" dirty="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How to deal with compounds in a consistant way, similar to simple words?</a:t>
            </a:r>
            <a:endParaRPr lang="en-US" altLang="en-US" sz="1800" b="1" dirty="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115C0-51F5-4D2F-BBAB-34A46C49A15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945313" cy="1143000"/>
          </a:xfrm>
        </p:spPr>
        <p:txBody>
          <a:bodyPr/>
          <a:lstStyle/>
          <a:p>
            <a:r>
              <a:rPr lang="en-US" altLang="en-US" sz="3400" dirty="0"/>
              <a:t>Inflection of compounds</a:t>
            </a:r>
            <a:r>
              <a:rPr lang="sr-Latn-CS" altLang="en-US" sz="3400" dirty="0"/>
              <a:t> –</a:t>
            </a:r>
            <a:br>
              <a:rPr lang="sr-Latn-CS" altLang="en-US" sz="3400" dirty="0"/>
            </a:br>
            <a:r>
              <a:rPr lang="en-US" altLang="en-US" sz="3400" dirty="0"/>
              <a:t>an incorrect solution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638800" y="990600"/>
            <a:ext cx="2254250" cy="476250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sr-Latn-CS" altLang="en-US" sz="2400" b="1">
                <a:solidFill>
                  <a:schemeClr val="tx2"/>
                </a:solidFill>
                <a:latin typeface="Garamond" panose="02020404030301010803" pitchFamily="18" charset="0"/>
              </a:rPr>
              <a:t>torbar mravojed</a:t>
            </a:r>
            <a:endParaRPr lang="en-US" altLang="en-US" sz="240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528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124075" y="1752600"/>
          <a:ext cx="48863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4" name="Bitmap Image" r:id="rId3" imgW="6238095" imgH="5447619" progId="Paint.Picture">
                  <p:embed/>
                </p:oleObj>
              </mc:Choice>
              <mc:Fallback>
                <p:oleObj name="Bitmap Image" r:id="rId3" imgW="6238095" imgH="544761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52600"/>
                        <a:ext cx="4886325" cy="426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17817" y="1981200"/>
            <a:ext cx="2624436" cy="461665"/>
          </a:xfrm>
          <a:prstGeom prst="rect">
            <a:avLst/>
          </a:prstGeom>
          <a:noFill/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sr-Latn-CS" altLang="en-US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marcupial anteater</a:t>
            </a:r>
            <a:endParaRPr lang="en-US" altLang="en-US" sz="24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3737-79E7-4F38-875C-023C675D70A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945313" cy="1143000"/>
          </a:xfrm>
        </p:spPr>
        <p:txBody>
          <a:bodyPr/>
          <a:lstStyle/>
          <a:p>
            <a:r>
              <a:rPr lang="en-US" altLang="en-US" sz="3200"/>
              <a:t>Inflection of compounds</a:t>
            </a:r>
            <a:r>
              <a:rPr lang="sr-Latn-CS" altLang="en-US" sz="3200"/>
              <a:t> –</a:t>
            </a:r>
            <a:br>
              <a:rPr lang="sr-Latn-CS" altLang="en-US" sz="3200"/>
            </a:br>
            <a:r>
              <a:rPr lang="en-US" altLang="en-US" sz="3200"/>
              <a:t>a correct but ineffective solution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6324600" y="1371600"/>
            <a:ext cx="2254250" cy="4762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sr-Latn-CS" altLang="en-US" sz="2400" b="1">
                <a:solidFill>
                  <a:schemeClr val="tx2"/>
                </a:solidFill>
                <a:latin typeface="Garamond" panose="02020404030301010803" pitchFamily="18" charset="0"/>
              </a:rPr>
              <a:t>torbar mravojed</a:t>
            </a:r>
            <a:endParaRPr lang="en-US" altLang="en-US" sz="240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2631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022475" y="1752600"/>
          <a:ext cx="508952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8" name="Bitmap Image" r:id="rId3" imgW="6419048" imgH="5380952" progId="Paint.Picture">
                  <p:embed/>
                </p:oleObj>
              </mc:Choice>
              <mc:Fallback>
                <p:oleObj name="Bitmap Image" r:id="rId3" imgW="6419048" imgH="538095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752600"/>
                        <a:ext cx="5089525" cy="4267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3483-E054-41D1-AC77-EF7D3428D61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A correct and effective solution that uses a special transducers for inflection of compounds</a:t>
            </a:r>
          </a:p>
        </p:txBody>
      </p:sp>
      <p:graphicFrame>
        <p:nvGraphicFramePr>
          <p:cNvPr id="2273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616075" y="2103438"/>
          <a:ext cx="5902325" cy="356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1" name="Bitmap Image" r:id="rId3" imgW="5733333" imgH="3438095" progId="Paint.Picture">
                  <p:embed/>
                </p:oleObj>
              </mc:Choice>
              <mc:Fallback>
                <p:oleObj name="Bitmap Image" r:id="rId3" imgW="5733333" imgH="34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103438"/>
                        <a:ext cx="5902325" cy="356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387350" y="2205038"/>
            <a:ext cx="8351838" cy="422275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altLang="en-US" sz="2000" b="1">
                <a:solidFill>
                  <a:schemeClr val="tx2"/>
                </a:solidFill>
                <a:latin typeface="Times New Roman" panose="02020603050405020304" pitchFamily="18" charset="0"/>
              </a:rPr>
              <a:t>torbar(torbar.N2:ms1v) mravojed(mravojed.N2:ms1v), NC_NXN+C+Zool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62200" y="2971800"/>
            <a:ext cx="1828800" cy="13716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22724" y="2971800"/>
            <a:ext cx="2301875" cy="13716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2" grpId="0" animBg="1"/>
      <p:bldP spid="2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6F73-10C8-458C-A51D-E33EC0DD4FB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762000" indent="-762000"/>
            <a:r>
              <a:rPr lang="en-US" altLang="en-US" sz="2800"/>
              <a:t>Description of orthographic variants – an optional hyphen that can be replaced by a space or an empty string</a:t>
            </a:r>
          </a:p>
        </p:txBody>
      </p:sp>
      <p:graphicFrame>
        <p:nvGraphicFramePr>
          <p:cNvPr id="2283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55700" y="1985963"/>
          <a:ext cx="7116763" cy="396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3" name="Bitmap Image" r:id="rId3" imgW="5733333" imgH="3172268" progId="Paint.Picture">
                  <p:embed/>
                </p:oleObj>
              </mc:Choice>
              <mc:Fallback>
                <p:oleObj name="Bitmap Image" r:id="rId3" imgW="5733333" imgH="317226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985963"/>
                        <a:ext cx="7116763" cy="39671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F898-F1B1-472F-8353-229BF8DCB53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en-US" altLang="en-US" sz="3400"/>
              <a:t>An arbitrary number of components in a compound</a:t>
            </a:r>
          </a:p>
        </p:txBody>
      </p:sp>
      <p:graphicFrame>
        <p:nvGraphicFramePr>
          <p:cNvPr id="2293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66738" y="2019300"/>
          <a:ext cx="800100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7" name="Bitmap Image" r:id="rId3" imgW="6211167" imgH="2876190" progId="Paint.Picture">
                  <p:embed/>
                </p:oleObj>
              </mc:Choice>
              <mc:Fallback>
                <p:oleObj name="Bitmap Image" r:id="rId3" imgW="6211167" imgH="28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019300"/>
                        <a:ext cx="8001000" cy="3732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35A56-FE37-43D6-8C69-33AB5E2F345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Omission of some components</a:t>
            </a:r>
          </a:p>
        </p:txBody>
      </p:sp>
      <p:graphicFrame>
        <p:nvGraphicFramePr>
          <p:cNvPr id="2304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54150" y="1897063"/>
          <a:ext cx="6078538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1" name="Bitmap Image" r:id="rId3" imgW="4476190" imgH="2838846" progId="Paint.Picture">
                  <p:embed/>
                </p:oleObj>
              </mc:Choice>
              <mc:Fallback>
                <p:oleObj name="Bitmap Image" r:id="rId3" imgW="4476190" imgH="283884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897063"/>
                        <a:ext cx="6078538" cy="3881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9684-71A8-45D1-A211-6AE87CA8765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Different order of components</a:t>
            </a:r>
            <a:endParaRPr lang="en-US" altLang="en-US" sz="4200"/>
          </a:p>
        </p:txBody>
      </p:sp>
      <p:graphicFrame>
        <p:nvGraphicFramePr>
          <p:cNvPr id="2314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447800"/>
          <a:ext cx="8229600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5" name="Bitmap Image" r:id="rId3" imgW="7961905" imgH="4200000" progId="Paint.Picture">
                  <p:embed/>
                </p:oleObj>
              </mc:Choice>
              <mc:Fallback>
                <p:oleObj name="Bitmap Image" r:id="rId3" imgW="7961905" imgH="420000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229600" cy="4514850"/>
                      </a:xfrm>
                      <a:prstGeom prst="rect">
                        <a:avLst/>
                      </a:prstGeom>
                      <a:solidFill>
                        <a:srgbClr val="6699FF"/>
                      </a:solidFill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7788" y="1828800"/>
            <a:ext cx="4629150" cy="43434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/>
              <a:t>About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Collecting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Inflection of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Production of lemmas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More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2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7C7C1-DA2F-44BF-93DF-58F2539D582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altLang="en-US"/>
              <a:t>Fixed vs. inflective categories</a:t>
            </a:r>
            <a:endParaRPr lang="en-US" altLang="en-US" sz="4200"/>
          </a:p>
        </p:txBody>
      </p:sp>
      <p:graphicFrame>
        <p:nvGraphicFramePr>
          <p:cNvPr id="23245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816077"/>
              </p:ext>
            </p:extLst>
          </p:nvPr>
        </p:nvGraphicFramePr>
        <p:xfrm>
          <a:off x="887412" y="1959769"/>
          <a:ext cx="7375525" cy="387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0" name="Bitmap Image" r:id="rId3" imgW="5390476" imgH="2924583" progId="Paint.Picture">
                  <p:embed/>
                </p:oleObj>
              </mc:Choice>
              <mc:Fallback>
                <p:oleObj name="Bitmap Image" r:id="rId3" imgW="5390476" imgH="292458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2" y="1959769"/>
                        <a:ext cx="7375525" cy="3875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2" name="Oval 4"/>
          <p:cNvSpPr>
            <a:spLocks noChangeArrowheads="1"/>
          </p:cNvSpPr>
          <p:nvPr/>
        </p:nvSpPr>
        <p:spPr bwMode="auto">
          <a:xfrm>
            <a:off x="3708400" y="4221163"/>
            <a:ext cx="1150938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3708400" y="4221163"/>
            <a:ext cx="1150938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3563938" y="4221163"/>
            <a:ext cx="1295400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5" name="Oval 7"/>
          <p:cNvSpPr>
            <a:spLocks noChangeArrowheads="1"/>
          </p:cNvSpPr>
          <p:nvPr/>
        </p:nvSpPr>
        <p:spPr bwMode="auto">
          <a:xfrm>
            <a:off x="3563938" y="4149725"/>
            <a:ext cx="1223962" cy="7921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3715544" y="4175772"/>
            <a:ext cx="1081088" cy="5762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7" name="Oval 9"/>
          <p:cNvSpPr>
            <a:spLocks noChangeArrowheads="1"/>
          </p:cNvSpPr>
          <p:nvPr/>
        </p:nvSpPr>
        <p:spPr bwMode="auto">
          <a:xfrm>
            <a:off x="6156325" y="3573463"/>
            <a:ext cx="1584325" cy="647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6372225" y="4292600"/>
            <a:ext cx="13684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057400" y="3321050"/>
            <a:ext cx="1081088" cy="5762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3708400" y="3270647"/>
            <a:ext cx="1306868" cy="677068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410200" y="4087813"/>
            <a:ext cx="1349375" cy="677068"/>
          </a:xfrm>
          <a:prstGeom prst="ellipse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6" grpId="0" animBg="1"/>
      <p:bldP spid="16" grpId="0" animBg="1"/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93AF1-6AE0-497D-B061-F1A4C3B616E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Multiple paths in an inflectional graph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r-Latn-R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Examples from the corpus</a:t>
            </a:r>
            <a:r>
              <a:rPr lang="en-US" altLang="en-US" sz="2000" dirty="0" smtClean="0"/>
              <a:t>: </a:t>
            </a:r>
            <a:r>
              <a:rPr lang="en-US" altLang="en-US" sz="2000" b="1" dirty="0">
                <a:solidFill>
                  <a:schemeClr val="hlink"/>
                </a:solidFill>
              </a:rPr>
              <a:t>Trinidad </a:t>
            </a:r>
            <a:r>
              <a:rPr lang="en-US" altLang="en-US" sz="2000" b="1" dirty="0" err="1">
                <a:solidFill>
                  <a:schemeClr val="hlink"/>
                </a:solidFill>
              </a:rPr>
              <a:t>i</a:t>
            </a:r>
            <a:r>
              <a:rPr lang="en-US" altLang="en-US" sz="2000" b="1" dirty="0">
                <a:solidFill>
                  <a:schemeClr val="hlink"/>
                </a:solidFill>
              </a:rPr>
              <a:t> Tobago</a:t>
            </a:r>
            <a:endParaRPr lang="en-US" altLang="en-US" sz="2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r-Latn-C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The number of a compound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dirty="0"/>
              <a:t>…</a:t>
            </a:r>
            <a:r>
              <a:rPr lang="pl-PL" altLang="en-US" sz="2000" dirty="0"/>
              <a:t>do sada </a:t>
            </a:r>
            <a:r>
              <a:rPr lang="pl-PL" altLang="en-US" sz="2000" b="1" u="sng" dirty="0">
                <a:solidFill>
                  <a:schemeClr val="hlink"/>
                </a:solidFill>
              </a:rPr>
              <a:t>je</a:t>
            </a:r>
            <a:r>
              <a:rPr lang="pl-PL" altLang="en-US" sz="2000" dirty="0"/>
              <a:t> i Trinidad i Tobago </a:t>
            </a:r>
            <a:r>
              <a:rPr lang="pl-PL" altLang="en-US" sz="2000" b="1" u="sng" dirty="0">
                <a:solidFill>
                  <a:schemeClr val="hlink"/>
                </a:solidFill>
              </a:rPr>
              <a:t>igrao</a:t>
            </a:r>
            <a:r>
              <a:rPr lang="pl-PL" altLang="en-US" sz="2000" dirty="0"/>
              <a:t> ofanzivnije od nas</a:t>
            </a:r>
            <a:r>
              <a:rPr lang="en-US" altLang="en-US" sz="2000" dirty="0"/>
              <a:t>…</a:t>
            </a:r>
            <a:endParaRPr lang="it-IT" alt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t-IT" altLang="en-US" sz="2000" dirty="0"/>
              <a:t>Trinidad i Tobago </a:t>
            </a:r>
            <a:r>
              <a:rPr lang="it-IT" altLang="en-US" sz="2000" b="1" u="sng" dirty="0">
                <a:solidFill>
                  <a:schemeClr val="hlink"/>
                </a:solidFill>
              </a:rPr>
              <a:t>su</a:t>
            </a:r>
            <a:r>
              <a:rPr lang="it-IT" altLang="en-US" sz="2000" dirty="0">
                <a:solidFill>
                  <a:schemeClr val="hlink"/>
                </a:solidFill>
              </a:rPr>
              <a:t> </a:t>
            </a:r>
            <a:r>
              <a:rPr lang="it-IT" altLang="en-US" sz="2000" b="1" u="sng" dirty="0">
                <a:solidFill>
                  <a:schemeClr val="hlink"/>
                </a:solidFill>
              </a:rPr>
              <a:t>postali</a:t>
            </a:r>
            <a:r>
              <a:rPr lang="it-IT" altLang="en-US" sz="2000" dirty="0"/>
              <a:t> nezavisna država u okviru Britanskog Komonvelta...</a:t>
            </a:r>
            <a:endParaRPr lang="it-IT" altLang="en-US" sz="2000" b="1" dirty="0">
              <a:solidFill>
                <a:schemeClr val="tx2"/>
              </a:solidFill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sr-Latn-C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Inflection, the genitive case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en-US" sz="2000" dirty="0"/>
              <a:t>Selektor </a:t>
            </a:r>
            <a:r>
              <a:rPr lang="pl-PL" altLang="en-US" sz="2000" b="1" dirty="0">
                <a:solidFill>
                  <a:schemeClr val="hlink"/>
                </a:solidFill>
              </a:rPr>
              <a:t>Trinidad</a:t>
            </a:r>
            <a:r>
              <a:rPr lang="pl-PL" altLang="en-US" sz="2000" b="1" u="sng" dirty="0">
                <a:solidFill>
                  <a:schemeClr val="hlink"/>
                </a:solidFill>
              </a:rPr>
              <a:t>a</a:t>
            </a:r>
            <a:r>
              <a:rPr lang="pl-PL" altLang="en-US" sz="2000" b="1" dirty="0">
                <a:solidFill>
                  <a:schemeClr val="hlink"/>
                </a:solidFill>
              </a:rPr>
              <a:t> i Tobaga</a:t>
            </a:r>
            <a:r>
              <a:rPr lang="pl-PL" altLang="en-US" sz="2000" dirty="0"/>
              <a:t> (je) srećan</a:t>
            </a:r>
            <a:r>
              <a:rPr lang="en-US" altLang="en-US" sz="2000" dirty="0"/>
              <a:t>…</a:t>
            </a:r>
            <a:endParaRPr lang="pl-PL" altLang="en-US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en-US" sz="2000" dirty="0"/>
              <a:t>...meč B grupe između Engleske i </a:t>
            </a:r>
            <a:r>
              <a:rPr lang="pl-PL" altLang="en-US" sz="2000" b="1" dirty="0">
                <a:solidFill>
                  <a:schemeClr val="hlink"/>
                </a:solidFill>
              </a:rPr>
              <a:t>Trinidad i Tobaga</a:t>
            </a:r>
            <a:r>
              <a:rPr lang="pl-PL" altLang="en-US" sz="2000" dirty="0"/>
              <a:t>...</a:t>
            </a:r>
            <a:endParaRPr lang="en-US" altLang="en-US" sz="2000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sr-Latn-C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The instrumental case</a:t>
            </a:r>
            <a:r>
              <a:rPr lang="en-US" altLang="en-US" sz="2000" dirty="0" smtClean="0"/>
              <a:t>:</a:t>
            </a:r>
            <a:endParaRPr lang="en-US" altLang="en-US" sz="2000" dirty="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en-US" sz="2000" dirty="0"/>
              <a:t>Bahrein će igrati sa </a:t>
            </a:r>
            <a:r>
              <a:rPr lang="pl-PL" altLang="en-US" sz="2000" b="1" dirty="0">
                <a:solidFill>
                  <a:schemeClr val="hlink"/>
                </a:solidFill>
              </a:rPr>
              <a:t>Trinidad</a:t>
            </a:r>
            <a:r>
              <a:rPr lang="pl-PL" altLang="en-US" sz="2000" b="1" u="sng" dirty="0">
                <a:solidFill>
                  <a:schemeClr val="hlink"/>
                </a:solidFill>
              </a:rPr>
              <a:t>om </a:t>
            </a:r>
            <a:r>
              <a:rPr lang="pl-PL" altLang="en-US" sz="2000" b="1" dirty="0">
                <a:solidFill>
                  <a:schemeClr val="hlink"/>
                </a:solidFill>
              </a:rPr>
              <a:t>i Tobagom</a:t>
            </a:r>
            <a:r>
              <a:rPr lang="pl-PL" altLang="en-US" sz="2000" dirty="0"/>
              <a:t> u plej-ofu...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dirty="0"/>
              <a:t>…</a:t>
            </a:r>
            <a:r>
              <a:rPr lang="pl-PL" altLang="en-US" sz="2000" dirty="0"/>
              <a:t>fudbaler propustio je meč koji je Engleska igrala sa </a:t>
            </a:r>
            <a:r>
              <a:rPr lang="pl-PL" altLang="en-US" sz="2000" b="1" dirty="0">
                <a:solidFill>
                  <a:schemeClr val="hlink"/>
                </a:solidFill>
              </a:rPr>
              <a:t>Trinidad i Tobagom</a:t>
            </a:r>
            <a:r>
              <a:rPr lang="en-US" altLang="en-US" sz="2000" dirty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sr-Latn-R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The </a:t>
            </a:r>
            <a:r>
              <a:rPr lang="sr-Latn-RS" alt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l</a:t>
            </a:r>
            <a:r>
              <a:rPr lang="en-US" altLang="en-US" sz="2000" b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ocative</a:t>
            </a:r>
            <a:r>
              <a:rPr lang="en-US" altLang="en-US" sz="2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Garamond" panose="02020404030301010803" pitchFamily="18" charset="0"/>
              </a:rPr>
              <a:t>case</a:t>
            </a:r>
            <a:r>
              <a:rPr lang="en-US" altLang="en-US" sz="2000" dirty="0"/>
              <a:t>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en-US" sz="2000" dirty="0"/>
              <a:t>... već je poslednji put viđen u </a:t>
            </a:r>
            <a:r>
              <a:rPr lang="pl-PL" altLang="en-US" sz="2000" b="1" dirty="0">
                <a:solidFill>
                  <a:schemeClr val="hlink"/>
                </a:solidFill>
              </a:rPr>
              <a:t>Trinidad</a:t>
            </a:r>
            <a:r>
              <a:rPr lang="pl-PL" altLang="en-US" sz="2000" b="1" u="sng" dirty="0">
                <a:solidFill>
                  <a:schemeClr val="hlink"/>
                </a:solidFill>
              </a:rPr>
              <a:t>u</a:t>
            </a:r>
            <a:r>
              <a:rPr lang="pl-PL" altLang="en-US" sz="2000" b="1" dirty="0">
                <a:solidFill>
                  <a:schemeClr val="hlink"/>
                </a:solidFill>
              </a:rPr>
              <a:t> i Tobagu</a:t>
            </a:r>
            <a:r>
              <a:rPr lang="pl-PL" altLang="en-US" sz="2000" b="1" dirty="0"/>
              <a:t>...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pl-PL" altLang="en-US" sz="2000" dirty="0"/>
              <a:t>    Otkako je grupa kupila železaru u </a:t>
            </a:r>
            <a:r>
              <a:rPr lang="pl-PL" altLang="en-US" sz="2000" b="1" dirty="0">
                <a:solidFill>
                  <a:schemeClr val="hlink"/>
                </a:solidFill>
              </a:rPr>
              <a:t>Trinidad i Tobagu</a:t>
            </a:r>
            <a:r>
              <a:rPr lang="pl-PL" altLang="en-US" sz="2000" b="1" dirty="0"/>
              <a:t>...</a:t>
            </a:r>
            <a:endParaRPr lang="en-US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3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0A-1A48-4A4B-959E-AD477BE69D3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A inflectional transducer with multiple paths</a:t>
            </a:r>
          </a:p>
        </p:txBody>
      </p:sp>
      <p:graphicFrame>
        <p:nvGraphicFramePr>
          <p:cNvPr id="2344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66738" y="1908175"/>
          <a:ext cx="8001000" cy="39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9" name="Bitmap Image" r:id="rId3" imgW="8400000" imgH="4123810" progId="Paint.Picture">
                  <p:embed/>
                </p:oleObj>
              </mc:Choice>
              <mc:Fallback>
                <p:oleObj name="Bitmap Image" r:id="rId3" imgW="8400000" imgH="41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908175"/>
                        <a:ext cx="8001000" cy="3956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2743200" y="2438400"/>
            <a:ext cx="838200" cy="533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77000" y="2438400"/>
            <a:ext cx="838200" cy="533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43200" y="5330825"/>
            <a:ext cx="838200" cy="533400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Modification of components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566738" y="1752599"/>
            <a:ext cx="8001000" cy="1984375"/>
          </a:xfrm>
        </p:spPr>
        <p:txBody>
          <a:bodyPr/>
          <a:lstStyle/>
          <a:p>
            <a:r>
              <a:rPr lang="sr-Latn-RS" sz="2800" dirty="0" smtClean="0">
                <a:latin typeface="Garamond" panose="02020404030301010803" pitchFamily="18" charset="0"/>
              </a:rPr>
              <a:t>Some produced entries (for the instrumental case)</a:t>
            </a:r>
          </a:p>
          <a:p>
            <a:pPr lvl="1"/>
            <a:r>
              <a:rPr lang="en-US" sz="2400" dirty="0" err="1" smtClean="0">
                <a:latin typeface="Garamond" panose="02020404030301010803" pitchFamily="18" charset="0"/>
              </a:rPr>
              <a:t>Ulicom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Kral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smtClean="0">
                <a:latin typeface="Garamond" panose="02020404030301010803" pitchFamily="18" charset="0"/>
              </a:rPr>
              <a:t>a </a:t>
            </a:r>
            <a:r>
              <a:rPr lang="en-US" sz="2400" dirty="0" err="1" smtClean="0">
                <a:latin typeface="Garamond" panose="02020404030301010803" pitchFamily="18" charset="0"/>
              </a:rPr>
              <a:t>Petra,Ulica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Kral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smtClean="0">
                <a:latin typeface="Garamond" panose="02020404030301010803" pitchFamily="18" charset="0"/>
              </a:rPr>
              <a:t>a Petra.N:s6fq</a:t>
            </a:r>
            <a:endParaRPr lang="sr-Latn-RS" sz="2400" dirty="0" smtClean="0">
              <a:latin typeface="Garamond" panose="02020404030301010803" pitchFamily="18" charset="0"/>
            </a:endParaRPr>
          </a:p>
          <a:p>
            <a:pPr lvl="1"/>
            <a:r>
              <a:rPr lang="en-US" sz="2400" dirty="0" err="1" smtClean="0">
                <a:latin typeface="Garamond" panose="02020404030301010803" pitchFamily="18" charset="0"/>
              </a:rPr>
              <a:t>Ul</a:t>
            </a:r>
            <a:r>
              <a:rPr lang="en-US" sz="2400" dirty="0" smtClean="0">
                <a:latin typeface="Garamond" panose="02020404030301010803" pitchFamily="18" charset="0"/>
              </a:rPr>
              <a:t>\. </a:t>
            </a:r>
            <a:r>
              <a:rPr lang="en-US" sz="2400" dirty="0" err="1" smtClean="0">
                <a:latin typeface="Garamond" panose="02020404030301010803" pitchFamily="18" charset="0"/>
              </a:rPr>
              <a:t>Kral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smtClean="0">
                <a:latin typeface="Garamond" panose="02020404030301010803" pitchFamily="18" charset="0"/>
              </a:rPr>
              <a:t>a </a:t>
            </a:r>
            <a:r>
              <a:rPr lang="en-US" sz="2400" dirty="0" err="1" smtClean="0">
                <a:latin typeface="Garamond" panose="02020404030301010803" pitchFamily="18" charset="0"/>
              </a:rPr>
              <a:t>Petra,Ulica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Kral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smtClean="0">
                <a:latin typeface="Garamond" panose="02020404030301010803" pitchFamily="18" charset="0"/>
              </a:rPr>
              <a:t>a Petra.N:s6fq</a:t>
            </a:r>
            <a:endParaRPr lang="sr-Latn-RS" sz="2400" dirty="0" smtClean="0">
              <a:latin typeface="Garamond" panose="02020404030301010803" pitchFamily="18" charset="0"/>
            </a:endParaRPr>
          </a:p>
          <a:p>
            <a:pPr lvl="1"/>
            <a:r>
              <a:rPr lang="sr-Latn-RS" sz="2400" dirty="0" smtClean="0">
                <a:latin typeface="Garamond" panose="02020404030301010803" pitchFamily="18" charset="0"/>
              </a:rPr>
              <a:t>Kralja Petra ulicom,Ulica Kralja Petra.N:s6fq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3991955"/>
            <a:ext cx="8001000" cy="19982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8" name="Oval 7"/>
          <p:cNvSpPr/>
          <p:nvPr/>
        </p:nvSpPr>
        <p:spPr bwMode="auto">
          <a:xfrm>
            <a:off x="1143000" y="4457700"/>
            <a:ext cx="838200" cy="533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729038" y="5378024"/>
            <a:ext cx="1223962" cy="533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1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complex example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Ujedinjenje nacije – </a:t>
            </a:r>
            <a:r>
              <a:rPr lang="sr-Latn-RS" i="1" dirty="0" smtClean="0"/>
              <a:t>United Nations</a:t>
            </a:r>
            <a:endParaRPr lang="sr-Latn-RS" dirty="0" smtClean="0"/>
          </a:p>
          <a:p>
            <a:pPr lvl="1"/>
            <a:r>
              <a:rPr lang="sr-Latn-RS" dirty="0" smtClean="0"/>
              <a:t>Inflects as a compound AXN3 (does not inflect in number)</a:t>
            </a:r>
          </a:p>
          <a:p>
            <a:pPr lvl="1"/>
            <a:r>
              <a:rPr lang="sr-Latn-RS" dirty="0" smtClean="0"/>
              <a:t>Produces an acronym UN</a:t>
            </a:r>
          </a:p>
          <a:p>
            <a:pPr lvl="2"/>
            <a:r>
              <a:rPr lang="sr-Latn-RS" dirty="0" smtClean="0"/>
              <a:t>It can inflect; it is in masculine gender, singular</a:t>
            </a:r>
          </a:p>
          <a:p>
            <a:pPr lvl="2"/>
            <a:r>
              <a:rPr lang="sr-Latn-RS" dirty="0" smtClean="0"/>
              <a:t>It may not inflect; </a:t>
            </a:r>
          </a:p>
          <a:p>
            <a:pPr lvl="3"/>
            <a:r>
              <a:rPr lang="sr-Latn-RS" dirty="0" smtClean="0"/>
              <a:t>masculine singular</a:t>
            </a:r>
          </a:p>
          <a:p>
            <a:pPr lvl="3"/>
            <a:r>
              <a:rPr lang="sr-Latn-RS" dirty="0"/>
              <a:t>f</a:t>
            </a:r>
            <a:r>
              <a:rPr lang="sr-Latn-RS" dirty="0" smtClean="0"/>
              <a:t>eminine singular</a:t>
            </a:r>
          </a:p>
          <a:p>
            <a:pPr lvl="3"/>
            <a:r>
              <a:rPr lang="sr-Latn-RS" dirty="0" smtClean="0"/>
              <a:t>feminine plural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891C-682D-4665-9544-E33A900EF490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7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 complex example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36877"/>
            <a:ext cx="8001000" cy="30922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5891C-682D-4665-9544-E33A900EF490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Oval 8"/>
          <p:cNvSpPr/>
          <p:nvPr/>
        </p:nvSpPr>
        <p:spPr bwMode="auto">
          <a:xfrm>
            <a:off x="2743200" y="3140075"/>
            <a:ext cx="1524000" cy="4953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086100" y="4291731"/>
            <a:ext cx="838200" cy="5334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76300" y="3140075"/>
            <a:ext cx="1524000" cy="49530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Some produced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enim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nacijama,Ujedin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nacije.N:p7fq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enima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nacijama,Ujedin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nacije.N:p7fq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UN,Ujedin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nacije.N:s1mqA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UN,Ujedin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nacije.N:s4mqA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UN,Ujedin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nacije.N:sfqAC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UN,Ujedin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nacije.N:pfqAC</a:t>
            </a:r>
            <a:endParaRPr lang="en-US" sz="24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panose="02020404030301010803" pitchFamily="18" charset="0"/>
              </a:rPr>
              <a:t>UN-</a:t>
            </a:r>
            <a:r>
              <a:rPr lang="en-US" sz="2400" dirty="0" err="1" smtClean="0">
                <a:latin typeface="Garamond" panose="02020404030301010803" pitchFamily="18" charset="0"/>
              </a:rPr>
              <a:t>a,Ujedin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nacije.N:s2mqA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panose="02020404030301010803" pitchFamily="18" charset="0"/>
              </a:rPr>
              <a:t>UN-</a:t>
            </a:r>
            <a:r>
              <a:rPr lang="en-US" sz="2400" dirty="0" err="1" smtClean="0">
                <a:latin typeface="Garamond" panose="02020404030301010803" pitchFamily="18" charset="0"/>
              </a:rPr>
              <a:t>u,Ujedin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nacije.N:s3mqA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panose="02020404030301010803" pitchFamily="18" charset="0"/>
              </a:rPr>
              <a:t>UN-</a:t>
            </a:r>
            <a:r>
              <a:rPr lang="en-US" sz="2400" dirty="0" err="1" smtClean="0">
                <a:latin typeface="Garamond" panose="02020404030301010803" pitchFamily="18" charset="0"/>
              </a:rPr>
              <a:t>u,Ujedin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nacije.N:s7mqA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Garamond" panose="02020404030301010803" pitchFamily="18" charset="0"/>
              </a:rPr>
              <a:t>UN-</a:t>
            </a:r>
            <a:r>
              <a:rPr lang="en-US" sz="2400" dirty="0" err="1" smtClean="0">
                <a:latin typeface="Garamond" panose="02020404030301010803" pitchFamily="18" charset="0"/>
              </a:rPr>
              <a:t>om,Ujedin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nacije.N:s6mqA</a:t>
            </a:r>
          </a:p>
          <a:p>
            <a:pPr>
              <a:spcBef>
                <a:spcPts val="0"/>
              </a:spcBef>
            </a:pPr>
            <a:r>
              <a:rPr lang="en-US" sz="2400" dirty="0" err="1" smtClean="0">
                <a:latin typeface="Garamond" panose="02020404030301010803" pitchFamily="18" charset="0"/>
              </a:rPr>
              <a:t>UN,Ujedin</a:t>
            </a:r>
            <a:r>
              <a:rPr lang="sr-Latn-RS" sz="2400" dirty="0" smtClean="0">
                <a:latin typeface="Garamond" panose="02020404030301010803" pitchFamily="18" charset="0"/>
              </a:rPr>
              <a:t>j</a:t>
            </a:r>
            <a:r>
              <a:rPr lang="en-US" sz="2400" dirty="0" err="1" smtClean="0">
                <a:latin typeface="Garamond" panose="02020404030301010803" pitchFamily="18" charset="0"/>
              </a:rPr>
              <a:t>ene</a:t>
            </a:r>
            <a:r>
              <a:rPr lang="en-US" sz="2400" dirty="0" smtClean="0">
                <a:latin typeface="Garamond" panose="02020404030301010803" pitchFamily="18" charset="0"/>
              </a:rPr>
              <a:t> </a:t>
            </a:r>
            <a:r>
              <a:rPr lang="en-US" sz="2400" dirty="0" err="1" smtClean="0">
                <a:latin typeface="Garamond" panose="02020404030301010803" pitchFamily="18" charset="0"/>
              </a:rPr>
              <a:t>nacije.N:smqAC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7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7788" y="1828800"/>
            <a:ext cx="4629150" cy="43434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About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Collecting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Inflection of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/>
              <a:t>Production of lemmas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More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07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A7316-8273-41A7-ACA5-02C486228A6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lemmas from the Serbian dictionary of compounds DELAC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digitalni(digitalni.A2:adms1g) video disk(disk.N297:ms1q),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NC_A3XN+Conc</a:t>
            </a:r>
            <a:endParaRPr lang="sr-Latn-C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rab(rab.N1002:ms1v) 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Božiji(Božiji.A3:adms1g</a:t>
            </a:r>
            <a:r>
              <a:rPr lang="sr-Latn-CS" altLang="en-US" sz="2000" dirty="0">
                <a:latin typeface="Garamond" panose="02020404030301010803" pitchFamily="18" charset="0"/>
              </a:rPr>
              <a:t>),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NC_NXA3+Hum</a:t>
            </a:r>
            <a:endParaRPr lang="sr-Latn-C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lekar(lekar.N2:ms1v) 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akušer(akušer.N2:ms1v</a:t>
            </a:r>
            <a:r>
              <a:rPr lang="sr-Latn-CS" altLang="en-US" sz="2000" dirty="0">
                <a:latin typeface="Garamond" panose="02020404030301010803" pitchFamily="18" charset="0"/>
              </a:rPr>
              <a:t>),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NC_NXN+Hum</a:t>
            </a:r>
            <a:endParaRPr lang="sr-Latn-C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2000" dirty="0" smtClean="0">
                <a:latin typeface="Garamond" panose="02020404030301010803" pitchFamily="18" charset="0"/>
              </a:rPr>
              <a:t>Banja(Banja.N600:fs1q</a:t>
            </a:r>
            <a:r>
              <a:rPr lang="sr-Latn-CS" altLang="en-US" sz="2000" dirty="0">
                <a:latin typeface="Garamond" panose="02020404030301010803" pitchFamily="18" charset="0"/>
              </a:rPr>
              <a:t>) Vrujica(Vrujica.N623:fs1q),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NC_NXN2+NProp</a:t>
            </a:r>
            <a:endParaRPr lang="sr-Latn-C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Mirosinka(Mirosinka.N1637:fs1v) 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Dinkić(Dinkić.N1028:ms1v</a:t>
            </a:r>
            <a:r>
              <a:rPr lang="sr-Latn-CS" altLang="en-US" sz="2000" dirty="0">
                <a:latin typeface="Garamond" panose="02020404030301010803" pitchFamily="18" charset="0"/>
              </a:rPr>
              <a:t>),</a:t>
            </a:r>
            <a:r>
              <a:rPr lang="sr-Latn-CS" altLang="en-US" sz="2000" dirty="0" smtClean="0">
                <a:latin typeface="Garamond" panose="02020404030301010803" pitchFamily="18" charset="0"/>
              </a:rPr>
              <a:t>NC_NXN3+Hum</a:t>
            </a:r>
            <a:endParaRPr lang="sr-Latn-CS" altLang="en-US" sz="20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gladan(gladan.A18:akms1g) kao vuk(vuk.N128:ms1v),AC_A3XN2</a:t>
            </a:r>
          </a:p>
          <a:p>
            <a:pPr>
              <a:lnSpc>
                <a:spcPct val="150000"/>
              </a:lnSpc>
            </a:pPr>
            <a:r>
              <a:rPr lang="sr-Latn-CS" altLang="en-US" sz="2000" dirty="0">
                <a:latin typeface="Garamond" panose="02020404030301010803" pitchFamily="18" charset="0"/>
              </a:rPr>
              <a:t>glupa(glup.A15:aefs1g) kao guska(guska.N603:fs1v),AC_A3XN1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3F3C-C695-46DD-B3F2-88BC6A4CC642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How to produce such complex lemmas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700">
                <a:latin typeface="Garamond" panose="02020404030301010803" pitchFamily="18" charset="0"/>
              </a:rPr>
              <a:t>For Serbian, we produce them automatically (only the result has to be checked)</a:t>
            </a:r>
            <a:endParaRPr lang="sr-Latn-CS" altLang="en-US" sz="2700">
              <a:latin typeface="Garamond" panose="02020404030301010803" pitchFamily="18" charset="0"/>
            </a:endParaRPr>
          </a:p>
          <a:p>
            <a:r>
              <a:rPr lang="en-US" altLang="en-US" sz="2700">
                <a:latin typeface="Garamond" panose="02020404030301010803" pitchFamily="18" charset="0"/>
              </a:rPr>
              <a:t>We produced a special software tool – LeXimir – that among other tasks automatically produces DELAC lemmas from a list of compounds (with addition of semantic markers) provided by a user</a:t>
            </a:r>
            <a:endParaRPr lang="sr-Latn-CS" altLang="en-US" sz="2700">
              <a:latin typeface="Garamond" panose="02020404030301010803" pitchFamily="18" charset="0"/>
            </a:endParaRPr>
          </a:p>
          <a:p>
            <a:r>
              <a:rPr lang="en-US" altLang="en-US" sz="2700">
                <a:latin typeface="Garamond" panose="02020404030301010803" pitchFamily="18" charset="0"/>
              </a:rPr>
              <a:t>When DELAC lemmas and inflectional transducers for compounds are prepared, Unitex automatically produces DELACF dictionary of compound forms.</a:t>
            </a:r>
            <a:endParaRPr lang="en-US" altLang="en-US" sz="2700" b="1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B6E19-348C-4F37-B898-EA3F99824E7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compounds</a:t>
            </a:r>
            <a:r>
              <a:rPr lang="sr-Latn-CS" altLang="en-US"/>
              <a:t>?</a:t>
            </a:r>
            <a:endParaRPr lang="en-US" altLang="en-US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They are sometimes called</a:t>
            </a:r>
            <a:r>
              <a:rPr lang="sr-Latn-CS" altLang="en-US">
                <a:latin typeface="Garamond" panose="02020404030301010803" pitchFamily="18" charset="0"/>
              </a:rPr>
              <a:t> </a:t>
            </a:r>
            <a:r>
              <a:rPr lang="sr-Latn-CS" altLang="en-US" b="1" i="1">
                <a:solidFill>
                  <a:schemeClr val="tx2"/>
                </a:solidFill>
                <a:latin typeface="Garamond" panose="02020404030301010803" pitchFamily="18" charset="0"/>
              </a:rPr>
              <a:t>multi-word units</a:t>
            </a:r>
            <a:r>
              <a:rPr lang="sr-Latn-CS" altLang="en-US" i="1">
                <a:latin typeface="Garamond" panose="02020404030301010803" pitchFamily="18" charset="0"/>
              </a:rPr>
              <a:t> </a:t>
            </a:r>
            <a:r>
              <a:rPr lang="sr-Latn-CS" altLang="en-US">
                <a:latin typeface="Garamond" panose="02020404030301010803" pitchFamily="18" charset="0"/>
              </a:rPr>
              <a:t>(</a:t>
            </a:r>
            <a:r>
              <a:rPr lang="en-US" altLang="en-US">
                <a:latin typeface="Garamond" panose="02020404030301010803" pitchFamily="18" charset="0"/>
              </a:rPr>
              <a:t>meaning almost the same</a:t>
            </a:r>
            <a:r>
              <a:rPr lang="sr-Latn-CS" altLang="en-US">
                <a:latin typeface="Garamond" panose="02020404030301010803" pitchFamily="18" charset="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Multi-word units are hard to define controversial linguistic objects.</a:t>
            </a:r>
            <a:r>
              <a:rPr lang="en-US" altLang="en-US"/>
              <a:t> </a:t>
            </a:r>
            <a:endParaRPr lang="sr-Latn-CS" altLang="en-US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Many authors agree that multi-word units: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are composed of two or more graphical words;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they show some degree of morphological, syntactic, distributional, or semantic non-compositionality; and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Garamond" panose="02020404030301010803" pitchFamily="18" charset="0"/>
              </a:rPr>
              <a:t>they have unique and constant references.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One list prepared for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r-Latn-RS" sz="2000" dirty="0">
                <a:latin typeface="Garamond" panose="02020404030301010803" pitchFamily="18" charset="0"/>
              </a:rPr>
              <a:t>ž</a:t>
            </a:r>
            <a:r>
              <a:rPr lang="sr-Latn-RS" sz="2000" dirty="0" smtClean="0">
                <a:latin typeface="Garamond" panose="02020404030301010803" pitchFamily="18" charset="0"/>
              </a:rPr>
              <a:t>ut </a:t>
            </a:r>
            <a:r>
              <a:rPr lang="sr-Latn-RS" sz="2000" dirty="0">
                <a:latin typeface="Garamond" panose="02020404030301010803" pitchFamily="18" charset="0"/>
              </a:rPr>
              <a:t>kao </a:t>
            </a:r>
            <a:r>
              <a:rPr lang="sr-Latn-RS" sz="2000" dirty="0" smtClean="0">
                <a:latin typeface="Garamond" panose="02020404030301010803" pitchFamily="18" charset="0"/>
              </a:rPr>
              <a:t>š</a:t>
            </a:r>
            <a:r>
              <a:rPr lang="sr-Latn-RS" sz="2000" dirty="0" smtClean="0">
                <a:latin typeface="Garamond" panose="02020404030301010803" pitchFamily="18" charset="0"/>
              </a:rPr>
              <a:t>afran	+Col</a:t>
            </a:r>
            <a:endParaRPr lang="sr-Latn-R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 smtClean="0">
                <a:latin typeface="Garamond" panose="02020404030301010803" pitchFamily="18" charset="0"/>
              </a:rPr>
              <a:t>usol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err="1" smtClean="0">
                <a:latin typeface="Garamond" panose="02020404030301010803" pitchFamily="18" charset="0"/>
              </a:rPr>
              <a:t>eni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limun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basamati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</a:rPr>
              <a:t>pirina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000" dirty="0">
                <a:latin typeface="Garamond" panose="02020404030301010803" pitchFamily="18" charset="0"/>
              </a:rPr>
              <a:t>đ</a:t>
            </a:r>
            <a:r>
              <a:rPr lang="en-US" sz="2000" dirty="0" err="1" smtClean="0">
                <a:latin typeface="Garamond" panose="02020404030301010803" pitchFamily="18" charset="0"/>
              </a:rPr>
              <a:t>anduja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err="1" smtClean="0">
                <a:latin typeface="Garamond" panose="02020404030301010803" pitchFamily="18" charset="0"/>
              </a:rPr>
              <a:t>okolada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</a:t>
            </a:r>
            <a:r>
              <a:rPr lang="en-US" sz="2000" dirty="0">
                <a:latin typeface="Garamond" panose="02020404030301010803" pitchFamily="18" charset="0"/>
              </a:rPr>
              <a:t> s </a:t>
            </a:r>
            <a:r>
              <a:rPr lang="en-US" sz="2000" dirty="0" err="1">
                <a:latin typeface="Garamond" panose="02020404030301010803" pitchFamily="18" charset="0"/>
              </a:rPr>
              <a:t>krompirom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krompirom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paradajz</a:t>
            </a:r>
            <a:r>
              <a:rPr lang="en-US" sz="2000" dirty="0">
                <a:latin typeface="Garamond" panose="02020404030301010803" pitchFamily="18" charset="0"/>
              </a:rPr>
              <a:t> u </a:t>
            </a:r>
            <a:r>
              <a:rPr lang="en-US" sz="2000" dirty="0" err="1" smtClean="0">
                <a:latin typeface="Garamond" panose="02020404030301010803" pitchFamily="18" charset="0"/>
              </a:rPr>
              <a:t>ul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smtClean="0">
                <a:latin typeface="Garamond" panose="02020404030301010803" pitchFamily="18" charset="0"/>
              </a:rPr>
              <a:t>u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soja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sos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vuster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sos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Conc+Food+Prod+DOM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Garamond" panose="02020404030301010803" pitchFamily="18" charset="0"/>
              </a:rPr>
              <a:t>ben-</a:t>
            </a:r>
            <a:r>
              <a:rPr lang="en-US" sz="2000" dirty="0" err="1">
                <a:latin typeface="Garamond" panose="02020404030301010803" pitchFamily="18" charset="0"/>
              </a:rPr>
              <a:t>mari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WoS+DOM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crni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susam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Conc+Prod+Food+DOM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arborio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</a:rPr>
              <a:t>pirin</a:t>
            </a:r>
            <a:r>
              <a:rPr lang="sr-Latn-RS" sz="2000" dirty="0" smtClean="0">
                <a:latin typeface="Garamond" panose="02020404030301010803" pitchFamily="18" charset="0"/>
              </a:rPr>
              <a:t>ač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Conc+Prod+Food+DOM</a:t>
            </a:r>
            <a:r>
              <a:rPr lang="en-US" sz="2000" dirty="0" smtClean="0">
                <a:latin typeface="Garamond" panose="02020404030301010803" pitchFamily="18" charset="0"/>
              </a:rPr>
              <a:t>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hlebno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testo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Conc+Prod+Food+DOM</a:t>
            </a:r>
            <a:r>
              <a:rPr lang="en-US" sz="2000" dirty="0" smtClean="0">
                <a:latin typeface="Garamond" panose="02020404030301010803" pitchFamily="18" charset="0"/>
              </a:rPr>
              <a:t>=</a:t>
            </a:r>
            <a:r>
              <a:rPr lang="en-US" sz="2000" dirty="0" err="1" smtClean="0">
                <a:latin typeface="Garamond" panose="02020404030301010803" pitchFamily="18" charset="0"/>
              </a:rPr>
              <a:t>Culinary+Ek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Garamond" panose="02020404030301010803" pitchFamily="18" charset="0"/>
              </a:rPr>
              <a:t>h</a:t>
            </a:r>
            <a:r>
              <a:rPr lang="sr-Latn-RS" sz="2000" dirty="0" smtClean="0">
                <a:latin typeface="Garamond" panose="02020404030301010803" pitchFamily="18" charset="0"/>
              </a:rPr>
              <a:t>lj</a:t>
            </a:r>
            <a:r>
              <a:rPr lang="en-US" sz="2000" dirty="0" err="1" smtClean="0">
                <a:latin typeface="Garamond" panose="02020404030301010803" pitchFamily="18" charset="0"/>
              </a:rPr>
              <a:t>ebno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testo</a:t>
            </a:r>
            <a:r>
              <a:rPr lang="en-US" sz="2000" dirty="0">
                <a:latin typeface="Garamond" panose="02020404030301010803" pitchFamily="18" charset="0"/>
              </a:rPr>
              <a:t>	+</a:t>
            </a:r>
            <a:r>
              <a:rPr lang="en-US" sz="2000" dirty="0" err="1" smtClean="0">
                <a:latin typeface="Garamond" panose="02020404030301010803" pitchFamily="18" charset="0"/>
              </a:rPr>
              <a:t>Conc+Prod+Food+DOM</a:t>
            </a:r>
            <a:r>
              <a:rPr lang="en-US" sz="2000" dirty="0" smtClean="0">
                <a:latin typeface="Garamond" panose="02020404030301010803" pitchFamily="18" charset="0"/>
              </a:rPr>
              <a:t>=</a:t>
            </a:r>
            <a:r>
              <a:rPr lang="en-US" sz="2000" dirty="0" err="1" smtClean="0">
                <a:latin typeface="Garamond" panose="02020404030301010803" pitchFamily="18" charset="0"/>
              </a:rPr>
              <a:t>Culinary+Ijk</a:t>
            </a:r>
            <a:endParaRPr lang="en-US" sz="2000" dirty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Check and selection of a correct lemma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54" y="1752600"/>
            <a:ext cx="6889567" cy="4267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Produced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577262" cy="4267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>
                <a:latin typeface="Garamond" panose="02020404030301010803" pitchFamily="18" charset="0"/>
              </a:rPr>
              <a:t>usol</a:t>
            </a:r>
            <a:r>
              <a:rPr lang="sr-Latn-RS" sz="2000" dirty="0">
                <a:latin typeface="Garamond" panose="02020404030301010803" pitchFamily="18" charset="0"/>
              </a:rPr>
              <a:t>j</a:t>
            </a:r>
            <a:r>
              <a:rPr lang="en-US" sz="2000" dirty="0" err="1" smtClean="0">
                <a:latin typeface="Garamond" panose="02020404030301010803" pitchFamily="18" charset="0"/>
              </a:rPr>
              <a:t>eni</a:t>
            </a:r>
            <a:r>
              <a:rPr lang="en-US" sz="2000" dirty="0" smtClean="0">
                <a:latin typeface="Garamond" panose="02020404030301010803" pitchFamily="18" charset="0"/>
              </a:rPr>
              <a:t>(</a:t>
            </a:r>
            <a:r>
              <a:rPr lang="en-US" sz="2000" dirty="0" err="1" smtClean="0">
                <a:latin typeface="Garamond" panose="02020404030301010803" pitchFamily="18" charset="0"/>
              </a:rPr>
              <a:t>usol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smtClean="0">
                <a:latin typeface="Garamond" panose="02020404030301010803" pitchFamily="18" charset="0"/>
              </a:rPr>
              <a:t>en.A6:adms1g</a:t>
            </a:r>
            <a:r>
              <a:rPr lang="en-US" sz="2000" dirty="0">
                <a:latin typeface="Garamond" panose="02020404030301010803" pitchFamily="18" charset="0"/>
              </a:rPr>
              <a:t>) </a:t>
            </a:r>
            <a:r>
              <a:rPr lang="en-US" sz="2000" dirty="0" err="1">
                <a:latin typeface="Garamond" panose="02020404030301010803" pitchFamily="18" charset="0"/>
              </a:rPr>
              <a:t>limun</a:t>
            </a:r>
            <a:r>
              <a:rPr lang="en-US" sz="2000" dirty="0">
                <a:latin typeface="Garamond" panose="02020404030301010803" pitchFamily="18" charset="0"/>
              </a:rPr>
              <a:t>(limun.N1:ms1q),</a:t>
            </a:r>
            <a:r>
              <a:rPr lang="en-US" sz="2000" dirty="0" err="1" smtClean="0">
                <a:latin typeface="Garamond" panose="02020404030301010803" pitchFamily="18" charset="0"/>
              </a:rPr>
              <a:t>NC_AXN+Conc+Food+Pro</a:t>
            </a:r>
            <a:r>
              <a:rPr lang="sr-Latn-RS" sz="2000" dirty="0" smtClean="0">
                <a:latin typeface="Garamond" panose="02020404030301010803" pitchFamily="18" charset="0"/>
              </a:rPr>
              <a:t>d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basamati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</a:rPr>
              <a:t>pirina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smtClean="0">
                <a:latin typeface="Garamond" panose="02020404030301010803" pitchFamily="18" charset="0"/>
              </a:rPr>
              <a:t>(</a:t>
            </a:r>
            <a:r>
              <a:rPr lang="en-US" sz="2000" dirty="0" err="1" smtClean="0">
                <a:latin typeface="Garamond" panose="02020404030301010803" pitchFamily="18" charset="0"/>
              </a:rPr>
              <a:t>pirina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smtClean="0">
                <a:latin typeface="Garamond" panose="02020404030301010803" pitchFamily="18" charset="0"/>
              </a:rPr>
              <a:t>.N7:ms1q</a:t>
            </a:r>
            <a:r>
              <a:rPr lang="en-US" sz="2000" dirty="0">
                <a:latin typeface="Garamond" panose="02020404030301010803" pitchFamily="18" charset="0"/>
              </a:rPr>
              <a:t>),</a:t>
            </a:r>
            <a:r>
              <a:rPr lang="en-US" sz="2000" dirty="0" smtClean="0">
                <a:latin typeface="Garamond" panose="02020404030301010803" pitchFamily="18" charset="0"/>
              </a:rPr>
              <a:t>NC_2XN+Conc+Food+Prod+</a:t>
            </a:r>
            <a:r>
              <a:rPr lang="sr-Latn-RS" sz="2000" dirty="0" smtClean="0">
                <a:latin typeface="Garamond" panose="02020404030301010803" pitchFamily="18" charset="0"/>
              </a:rPr>
              <a:t>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Garamond" panose="02020404030301010803" pitchFamily="18" charset="0"/>
              </a:rPr>
              <a:t>đ</a:t>
            </a:r>
            <a:r>
              <a:rPr lang="en-US" sz="2000" dirty="0" err="1" smtClean="0">
                <a:latin typeface="Garamond" panose="02020404030301010803" pitchFamily="18" charset="0"/>
              </a:rPr>
              <a:t>anduja</a:t>
            </a:r>
            <a:r>
              <a:rPr lang="en-US" sz="2000" dirty="0" smtClean="0">
                <a:latin typeface="Garamond" panose="02020404030301010803" pitchFamily="18" charset="0"/>
              </a:rPr>
              <a:t> 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err="1" smtClean="0">
                <a:latin typeface="Garamond" panose="02020404030301010803" pitchFamily="18" charset="0"/>
              </a:rPr>
              <a:t>okolada</a:t>
            </a:r>
            <a:r>
              <a:rPr lang="en-US" sz="2000" dirty="0" smtClean="0">
                <a:latin typeface="Garamond" panose="02020404030301010803" pitchFamily="18" charset="0"/>
              </a:rPr>
              <a:t>(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smtClean="0">
                <a:latin typeface="Garamond" panose="02020404030301010803" pitchFamily="18" charset="0"/>
              </a:rPr>
              <a:t>okolada.N600:fs1q</a:t>
            </a:r>
            <a:r>
              <a:rPr lang="en-US" sz="2000" dirty="0">
                <a:latin typeface="Garamond" panose="02020404030301010803" pitchFamily="18" charset="0"/>
              </a:rPr>
              <a:t>),</a:t>
            </a:r>
            <a:r>
              <a:rPr lang="en-US" sz="2000" dirty="0" smtClean="0">
                <a:latin typeface="Garamond" panose="02020404030301010803" pitchFamily="18" charset="0"/>
              </a:rPr>
              <a:t>NC_2XN+Conc+Food+Prod+</a:t>
            </a:r>
            <a:r>
              <a:rPr lang="sr-Latn-RS" sz="2000" dirty="0" smtClean="0">
                <a:latin typeface="Garamond" panose="02020404030301010803" pitchFamily="18" charset="0"/>
              </a:rPr>
              <a:t>DOM=Culi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</a:t>
            </a:r>
            <a:r>
              <a:rPr lang="en-US" sz="2000" dirty="0">
                <a:latin typeface="Garamond" panose="02020404030301010803" pitchFamily="18" charset="0"/>
              </a:rPr>
              <a:t>(hleb.N81:ms1q) s </a:t>
            </a:r>
            <a:r>
              <a:rPr lang="en-US" sz="2000" dirty="0" smtClean="0">
                <a:latin typeface="Garamond" panose="02020404030301010803" pitchFamily="18" charset="0"/>
              </a:rPr>
              <a:t>krompirom,NC_N4X+Conc+Food+Prod+</a:t>
            </a:r>
            <a:r>
              <a:rPr lang="sr-Latn-RS" sz="2000" dirty="0" smtClean="0">
                <a:latin typeface="Garamond" panose="02020404030301010803" pitchFamily="18" charset="0"/>
              </a:rPr>
              <a:t>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</a:t>
            </a:r>
            <a:r>
              <a:rPr lang="en-US" sz="2000" dirty="0">
                <a:latin typeface="Garamond" panose="02020404030301010803" pitchFamily="18" charset="0"/>
              </a:rPr>
              <a:t>(hleb.N81:ms1q) </a:t>
            </a:r>
            <a:r>
              <a:rPr lang="en-US" sz="2000" dirty="0" err="1">
                <a:latin typeface="Garamond" panose="02020404030301010803" pitchFamily="18" charset="0"/>
              </a:rPr>
              <a:t>sa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smtClean="0">
                <a:latin typeface="Garamond" panose="02020404030301010803" pitchFamily="18" charset="0"/>
              </a:rPr>
              <a:t>krompirom,NC_N4X+Conc+Food+Prod+</a:t>
            </a:r>
            <a:r>
              <a:rPr lang="sr-Latn-RS" sz="2000" dirty="0" smtClean="0">
                <a:latin typeface="Garamond" panose="02020404030301010803" pitchFamily="18" charset="0"/>
              </a:rPr>
              <a:t>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paradajz</a:t>
            </a:r>
            <a:r>
              <a:rPr lang="en-US" sz="2000" dirty="0">
                <a:latin typeface="Garamond" panose="02020404030301010803" pitchFamily="18" charset="0"/>
              </a:rPr>
              <a:t>(paradajz.N1:ms1q) u </a:t>
            </a:r>
            <a:r>
              <a:rPr lang="en-US" sz="2000" dirty="0" err="1" smtClean="0">
                <a:latin typeface="Garamond" panose="02020404030301010803" pitchFamily="18" charset="0"/>
              </a:rPr>
              <a:t>ul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smtClean="0">
                <a:latin typeface="Garamond" panose="02020404030301010803" pitchFamily="18" charset="0"/>
              </a:rPr>
              <a:t>u,NC_N4X+Conc+Food+Prod+</a:t>
            </a:r>
            <a:r>
              <a:rPr lang="sr-Latn-RS" sz="2000" dirty="0">
                <a:latin typeface="Garamond" panose="02020404030301010803" pitchFamily="18" charset="0"/>
              </a:rPr>
              <a:t> 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soja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sos</a:t>
            </a:r>
            <a:r>
              <a:rPr lang="en-US" sz="2000" dirty="0">
                <a:latin typeface="Garamond" panose="02020404030301010803" pitchFamily="18" charset="0"/>
              </a:rPr>
              <a:t>(sos.N297:ms1q),NC_2XN+Conc+Food+Prod</a:t>
            </a:r>
            <a:r>
              <a:rPr lang="en-US" sz="2000" dirty="0" smtClean="0">
                <a:latin typeface="Garamond" panose="02020404030301010803" pitchFamily="18" charset="0"/>
              </a:rPr>
              <a:t>+</a:t>
            </a:r>
            <a:r>
              <a:rPr lang="sr-Latn-RS" sz="2000" dirty="0">
                <a:latin typeface="Garamond" panose="02020404030301010803" pitchFamily="18" charset="0"/>
              </a:rPr>
              <a:t> 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vuster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sos</a:t>
            </a:r>
            <a:r>
              <a:rPr lang="en-US" sz="2000" dirty="0">
                <a:latin typeface="Garamond" panose="02020404030301010803" pitchFamily="18" charset="0"/>
              </a:rPr>
              <a:t>(sos.N297:ms1q),NC_2XN+Conc+Food+Prod</a:t>
            </a:r>
            <a:r>
              <a:rPr lang="en-US" sz="2000" dirty="0" smtClean="0">
                <a:latin typeface="Garamond" panose="02020404030301010803" pitchFamily="18" charset="0"/>
              </a:rPr>
              <a:t>+</a:t>
            </a:r>
            <a:r>
              <a:rPr lang="sr-Latn-RS" sz="2000" dirty="0">
                <a:latin typeface="Garamond" panose="02020404030301010803" pitchFamily="18" charset="0"/>
              </a:rPr>
              <a:t> 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crni</a:t>
            </a:r>
            <a:r>
              <a:rPr lang="en-US" sz="2000" dirty="0">
                <a:latin typeface="Garamond" panose="02020404030301010803" pitchFamily="18" charset="0"/>
              </a:rPr>
              <a:t>(crn.A10:adms1g) </a:t>
            </a:r>
            <a:r>
              <a:rPr lang="en-US" sz="2000" dirty="0" err="1">
                <a:latin typeface="Garamond" panose="02020404030301010803" pitchFamily="18" charset="0"/>
              </a:rPr>
              <a:t>susam</a:t>
            </a:r>
            <a:r>
              <a:rPr lang="en-US" sz="2000" dirty="0">
                <a:latin typeface="Garamond" panose="02020404030301010803" pitchFamily="18" charset="0"/>
              </a:rPr>
              <a:t>(susam.N1:ms1q),</a:t>
            </a:r>
            <a:r>
              <a:rPr lang="en-US" sz="2000" dirty="0" err="1" smtClean="0">
                <a:latin typeface="Garamond" panose="02020404030301010803" pitchFamily="18" charset="0"/>
              </a:rPr>
              <a:t>NC_AXN+Conc+Prod+Food</a:t>
            </a:r>
            <a:r>
              <a:rPr lang="en-US" sz="2000" dirty="0" smtClean="0">
                <a:latin typeface="Garamond" panose="02020404030301010803" pitchFamily="18" charset="0"/>
              </a:rPr>
              <a:t>+</a:t>
            </a:r>
            <a:r>
              <a:rPr lang="sr-Latn-RS" sz="2000" dirty="0" smtClean="0">
                <a:latin typeface="Garamond" panose="02020404030301010803" pitchFamily="18" charset="0"/>
              </a:rPr>
              <a:t>DO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arborio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 smtClean="0">
                <a:latin typeface="Garamond" panose="02020404030301010803" pitchFamily="18" charset="0"/>
              </a:rPr>
              <a:t>pirina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smtClean="0">
                <a:latin typeface="Garamond" panose="02020404030301010803" pitchFamily="18" charset="0"/>
              </a:rPr>
              <a:t>(</a:t>
            </a:r>
            <a:r>
              <a:rPr lang="en-US" sz="2000" dirty="0" err="1" smtClean="0">
                <a:latin typeface="Garamond" panose="02020404030301010803" pitchFamily="18" charset="0"/>
              </a:rPr>
              <a:t>pirina</a:t>
            </a:r>
            <a:r>
              <a:rPr lang="sr-Latn-RS" sz="2000" dirty="0" smtClean="0">
                <a:latin typeface="Garamond" panose="02020404030301010803" pitchFamily="18" charset="0"/>
              </a:rPr>
              <a:t>č</a:t>
            </a:r>
            <a:r>
              <a:rPr lang="en-US" sz="2000" dirty="0" smtClean="0">
                <a:latin typeface="Garamond" panose="02020404030301010803" pitchFamily="18" charset="0"/>
              </a:rPr>
              <a:t>.N7:ms1q</a:t>
            </a:r>
            <a:r>
              <a:rPr lang="en-US" sz="2000" dirty="0">
                <a:latin typeface="Garamond" panose="02020404030301010803" pitchFamily="18" charset="0"/>
              </a:rPr>
              <a:t>),</a:t>
            </a:r>
            <a:r>
              <a:rPr lang="en-US" sz="2000" dirty="0" smtClean="0">
                <a:latin typeface="Garamond" panose="02020404030301010803" pitchFamily="18" charset="0"/>
              </a:rPr>
              <a:t>NC_2XN+Conc+Prod+Food+</a:t>
            </a:r>
            <a:r>
              <a:rPr lang="sr-Latn-RS" sz="2000" dirty="0">
                <a:latin typeface="Garamond" panose="02020404030301010803" pitchFamily="18" charset="0"/>
              </a:rPr>
              <a:t> DOM=Culinary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Garamond" panose="02020404030301010803" pitchFamily="18" charset="0"/>
              </a:rPr>
              <a:t>hlebno</a:t>
            </a:r>
            <a:r>
              <a:rPr lang="en-US" sz="2000" dirty="0">
                <a:latin typeface="Garamond" panose="02020404030301010803" pitchFamily="18" charset="0"/>
              </a:rPr>
              <a:t>(hlebni.A2:aens1g) </a:t>
            </a:r>
            <a:r>
              <a:rPr lang="en-US" sz="2000" dirty="0" err="1">
                <a:latin typeface="Garamond" panose="02020404030301010803" pitchFamily="18" charset="0"/>
              </a:rPr>
              <a:t>testo</a:t>
            </a:r>
            <a:r>
              <a:rPr lang="en-US" sz="2000" dirty="0">
                <a:latin typeface="Garamond" panose="02020404030301010803" pitchFamily="18" charset="0"/>
              </a:rPr>
              <a:t>(testo.N300:ns1q),</a:t>
            </a:r>
            <a:r>
              <a:rPr lang="en-US" sz="2000" dirty="0" err="1" smtClean="0">
                <a:latin typeface="Garamond" panose="02020404030301010803" pitchFamily="18" charset="0"/>
              </a:rPr>
              <a:t>NC_AXN+Conc+Prod+Food</a:t>
            </a:r>
            <a:r>
              <a:rPr lang="en-US" sz="2000" dirty="0" smtClean="0">
                <a:latin typeface="Garamond" panose="02020404030301010803" pitchFamily="18" charset="0"/>
              </a:rPr>
              <a:t>+</a:t>
            </a:r>
            <a:r>
              <a:rPr lang="sr-Latn-RS" sz="2000" dirty="0" smtClean="0">
                <a:latin typeface="Garamond" panose="02020404030301010803" pitchFamily="18" charset="0"/>
              </a:rPr>
              <a:t>D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Garamond" panose="02020404030301010803" pitchFamily="18" charset="0"/>
              </a:rPr>
              <a:t>hl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err="1" smtClean="0">
                <a:latin typeface="Garamond" panose="02020404030301010803" pitchFamily="18" charset="0"/>
              </a:rPr>
              <a:t>ebno</a:t>
            </a:r>
            <a:r>
              <a:rPr lang="en-US" sz="2000" dirty="0" smtClean="0">
                <a:latin typeface="Garamond" panose="02020404030301010803" pitchFamily="18" charset="0"/>
              </a:rPr>
              <a:t>(hl</a:t>
            </a:r>
            <a:r>
              <a:rPr lang="sr-Latn-RS" sz="2000" dirty="0" smtClean="0">
                <a:latin typeface="Garamond" panose="02020404030301010803" pitchFamily="18" charset="0"/>
              </a:rPr>
              <a:t>j</a:t>
            </a:r>
            <a:r>
              <a:rPr lang="en-US" sz="2000" dirty="0" smtClean="0">
                <a:latin typeface="Garamond" panose="02020404030301010803" pitchFamily="18" charset="0"/>
              </a:rPr>
              <a:t>ebni.A2:aens1g</a:t>
            </a:r>
            <a:r>
              <a:rPr lang="en-US" sz="2000" dirty="0">
                <a:latin typeface="Garamond" panose="02020404030301010803" pitchFamily="18" charset="0"/>
              </a:rPr>
              <a:t>) </a:t>
            </a:r>
            <a:r>
              <a:rPr lang="en-US" sz="2000" dirty="0" err="1">
                <a:latin typeface="Garamond" panose="02020404030301010803" pitchFamily="18" charset="0"/>
              </a:rPr>
              <a:t>testo</a:t>
            </a:r>
            <a:r>
              <a:rPr lang="en-US" sz="2000" dirty="0">
                <a:latin typeface="Garamond" panose="02020404030301010803" pitchFamily="18" charset="0"/>
              </a:rPr>
              <a:t>(testo.N300:ns1q),</a:t>
            </a:r>
            <a:r>
              <a:rPr lang="en-US" sz="2000" dirty="0" err="1" smtClean="0">
                <a:latin typeface="Garamond" panose="02020404030301010803" pitchFamily="18" charset="0"/>
              </a:rPr>
              <a:t>NC_AXN+Conc+Prod+Food</a:t>
            </a:r>
            <a:r>
              <a:rPr lang="sr-Latn-RS" sz="2000" dirty="0" smtClean="0">
                <a:latin typeface="Garamond" panose="02020404030301010803" pitchFamily="18" charset="0"/>
              </a:rPr>
              <a:t>+</a:t>
            </a:r>
            <a:endParaRPr lang="en-US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28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497EB-0C0A-4D67-B980-9A5A8AEA5458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Some entries from DELACF dictionary automatically produced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digitalnim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diskom,digitalni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disk.N:ms6q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diskovi,digitalni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disk.N:mp1q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digitalnih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disk.N:mp2q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digitalnim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diskovima,digitalni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disk.N:mp3q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digitalne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diskove,digitalni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disk.N:mp4q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diskovi,digitalni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disk.N:mp5q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digitalnim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diskovima,digitalni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disk.N:mp6q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digitalnim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diskovima,digitalni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disk.N:mp7q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digitalna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disk.N:mw2q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digitalna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disk.N:mw4q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disk.N:ms1q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digitalnoga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disk.N:ms2q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digitalnog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diska,digitalni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disk.N:ms2q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digitalnomu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disku,digitalni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disk.N:ms3q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 err="1">
                <a:latin typeface="Courier New" panose="02070309020205020404" pitchFamily="49" charset="0"/>
              </a:rPr>
              <a:t>digitalnome</a:t>
            </a:r>
            <a:r>
              <a:rPr lang="en-US" altLang="en-US" sz="1700" b="1" dirty="0">
                <a:latin typeface="Courier New" panose="02070309020205020404" pitchFamily="49" charset="0"/>
              </a:rPr>
              <a:t> video </a:t>
            </a:r>
            <a:r>
              <a:rPr lang="en-US" altLang="en-US" sz="1700" b="1" dirty="0" err="1">
                <a:latin typeface="Courier New" panose="02070309020205020404" pitchFamily="49" charset="0"/>
              </a:rPr>
              <a:t>disku,digitalni</a:t>
            </a:r>
            <a:r>
              <a:rPr lang="en-US" altLang="en-US" sz="1700" b="1" dirty="0">
                <a:latin typeface="Courier New" panose="02070309020205020404" pitchFamily="49" charset="0"/>
              </a:rPr>
              <a:t> video disk.N:ms3q</a:t>
            </a:r>
          </a:p>
          <a:p>
            <a:pPr>
              <a:lnSpc>
                <a:spcPct val="80000"/>
              </a:lnSpc>
            </a:pPr>
            <a:endParaRPr lang="en-US" altLang="en-US" sz="1700" b="1" dirty="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endParaRPr lang="en-US" altLang="en-US" sz="1700" b="1" dirty="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7788" y="1828800"/>
            <a:ext cx="4629150" cy="43434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About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Collecting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Inflection of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Production of lemmas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/>
              <a:t>More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9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Projects, conferences,...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dirty="0" smtClean="0"/>
              <a:t>Parseme - </a:t>
            </a:r>
            <a:r>
              <a:rPr lang="en-US" sz="2800" dirty="0"/>
              <a:t>(</a:t>
            </a:r>
            <a:r>
              <a:rPr lang="en-US" sz="2800" dirty="0" err="1"/>
              <a:t>PARSing</a:t>
            </a:r>
            <a:r>
              <a:rPr lang="en-US" sz="2800" dirty="0"/>
              <a:t> and Multi-word Expressions)</a:t>
            </a:r>
          </a:p>
          <a:p>
            <a:pPr lvl="1"/>
            <a:r>
              <a:rPr lang="en-US" sz="2400" dirty="0"/>
              <a:t>Towards linguistic precision and computational efficiency in natural language </a:t>
            </a:r>
            <a:r>
              <a:rPr lang="en-US" sz="2400" dirty="0" smtClean="0"/>
              <a:t>processing</a:t>
            </a:r>
            <a:endParaRPr lang="sr-Latn-RS" sz="2400" dirty="0" smtClean="0"/>
          </a:p>
          <a:p>
            <a:pPr lvl="1"/>
            <a:r>
              <a:rPr lang="en-US" sz="2400" dirty="0">
                <a:hlinkClick r:id="rId2"/>
              </a:rPr>
              <a:t>http://typo.uni-konstanz.de/parseme</a:t>
            </a:r>
            <a:r>
              <a:rPr lang="en-US" sz="2400" dirty="0" smtClean="0">
                <a:hlinkClick r:id="rId2"/>
              </a:rPr>
              <a:t>/</a:t>
            </a:r>
            <a:endParaRPr lang="sr-Latn-RS" sz="2400" dirty="0" smtClean="0"/>
          </a:p>
          <a:p>
            <a:r>
              <a:rPr lang="sr-Latn-RS" sz="2800" dirty="0" smtClean="0"/>
              <a:t>MWE Workshops at major conferences</a:t>
            </a:r>
          </a:p>
          <a:p>
            <a:r>
              <a:rPr lang="sr-Latn-RS" sz="2800" dirty="0" smtClean="0"/>
              <a:t>SIGLEX-MWE Web site</a:t>
            </a:r>
          </a:p>
          <a:p>
            <a:pPr lvl="1"/>
            <a:r>
              <a:rPr lang="en-US" sz="2400" dirty="0"/>
              <a:t>http://multiword.sourceforge.net/PHITE.php?sitesig=MWE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68AA6-8216-429E-A214-D5B696F0134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7256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Thank you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7600" y="2206625"/>
            <a:ext cx="5010150" cy="3889375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Contact</a:t>
            </a:r>
          </a:p>
          <a:p>
            <a:pPr marL="0" indent="0">
              <a:buNone/>
            </a:pPr>
            <a:r>
              <a:rPr lang="sr-Latn-RS" sz="2400" dirty="0" smtClean="0"/>
              <a:t>Cvetana Krstev</a:t>
            </a:r>
          </a:p>
          <a:p>
            <a:pPr marL="0" indent="0">
              <a:buNone/>
            </a:pPr>
            <a:r>
              <a:rPr lang="sr-Latn-RS" sz="2400" dirty="0" smtClean="0"/>
              <a:t>cvetana@matf.bg.ac.rs</a:t>
            </a:r>
          </a:p>
          <a:p>
            <a:pPr marL="0" indent="0">
              <a:buNone/>
            </a:pPr>
            <a:r>
              <a:rPr lang="sr-Latn-RS" sz="2400" dirty="0"/>
              <a:t>http://poincare.matf.bg.ac.rs/~cvetana/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597255" y="3182653"/>
            <a:ext cx="2949575" cy="29133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09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34C6B-EFBD-42B3-9EA7-1515B3D86EF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Multi-word units in NLP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>
                <a:latin typeface="Garamond" panose="02020404030301010803" pitchFamily="18" charset="0"/>
              </a:rPr>
              <a:t>However, even the notions appearing in the previous definition – e.g. what is non-compositionality, constant references, as well as a degree of non-compositionality are controversial. </a:t>
            </a:r>
          </a:p>
          <a:p>
            <a:pPr>
              <a:lnSpc>
                <a:spcPct val="80000"/>
              </a:lnSpc>
            </a:pPr>
            <a:r>
              <a:rPr lang="en-US" altLang="en-US" sz="2200">
                <a:latin typeface="Garamond" panose="02020404030301010803" pitchFamily="18" charset="0"/>
              </a:rPr>
              <a:t>When dealing with multi-word units we are taking a pragmatic approach and consider as multi-word units contingent sequences of graphical units that for some reason have to be described and processed as a unit. </a:t>
            </a:r>
          </a:p>
          <a:p>
            <a:pPr>
              <a:lnSpc>
                <a:spcPct val="80000"/>
              </a:lnSpc>
            </a:pPr>
            <a:r>
              <a:rPr lang="en-US" altLang="en-US" sz="2200">
                <a:latin typeface="Garamond" panose="02020404030301010803" pitchFamily="18" charset="0"/>
              </a:rPr>
              <a:t>This means that compounds need not be either syntagms or established terms that are usually listed in general or terminological dictionaries (but can be that as well)</a:t>
            </a:r>
            <a:r>
              <a:rPr lang="sr-Latn-CS" altLang="en-US" sz="220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en-US" sz="2200">
                <a:latin typeface="Garamond" panose="02020404030301010803" pitchFamily="18" charset="0"/>
              </a:rPr>
              <a:t>Phrasal verbs are not considered compounds because (among other things) they do not normally satisfy the condition of being “contingent sequences”.</a:t>
            </a:r>
            <a:r>
              <a:rPr lang="en-US" altLang="en-US" sz="2000">
                <a:latin typeface="Garamond" panose="02020404030301010803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Why are compounds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altLang="en-US" sz="3200" dirty="0" smtClean="0"/>
              <a:t>They are useful and crucial for all phases of text processing</a:t>
            </a:r>
          </a:p>
          <a:p>
            <a:r>
              <a:rPr lang="sr-Latn-RS" altLang="en-US" sz="3200" dirty="0" smtClean="0"/>
              <a:t>For instance, </a:t>
            </a:r>
            <a:r>
              <a:rPr lang="en-US" altLang="en-US" sz="3200" dirty="0" smtClean="0"/>
              <a:t>compounds </a:t>
            </a:r>
            <a:r>
              <a:rPr lang="sr-Latn-RS" altLang="en-US" sz="3200" dirty="0" smtClean="0"/>
              <a:t>are </a:t>
            </a:r>
            <a:r>
              <a:rPr lang="en-US" altLang="en-US" sz="3200" dirty="0" smtClean="0"/>
              <a:t>useful </a:t>
            </a:r>
            <a:r>
              <a:rPr lang="sr-Latn-RS" altLang="en-US" sz="3200" dirty="0" smtClean="0"/>
              <a:t>for morhological </a:t>
            </a:r>
            <a:r>
              <a:rPr lang="en-US" altLang="en-US" sz="3200" dirty="0" smtClean="0"/>
              <a:t>disambiguation</a:t>
            </a:r>
            <a:endParaRPr lang="sr-Latn-RS" altLang="en-US" sz="3200" dirty="0" smtClean="0"/>
          </a:p>
          <a:p>
            <a:pPr lvl="1"/>
            <a:r>
              <a:rPr lang="sr-Latn-RS" dirty="0" smtClean="0"/>
              <a:t>Look at a sequence</a:t>
            </a:r>
          </a:p>
          <a:p>
            <a:pPr lvl="1"/>
            <a:r>
              <a:rPr lang="sr-Latn-RS" b="1" dirty="0" smtClean="0">
                <a:solidFill>
                  <a:schemeClr val="accent2">
                    <a:lumMod val="75000"/>
                  </a:schemeClr>
                </a:solidFill>
              </a:rPr>
              <a:t>Put oko sveta za osamdeset dana</a:t>
            </a:r>
          </a:p>
          <a:p>
            <a:pPr lvl="1"/>
            <a:r>
              <a:rPr lang="sr-Latn-RS" i="1" dirty="0" smtClean="0"/>
              <a:t>Around the World in 80 days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7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D1314-3541-4DD7-9773-AEF834EA783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sz="3400" dirty="0" smtClean="0"/>
              <a:t>An example</a:t>
            </a:r>
            <a:endParaRPr lang="en-US" altLang="en-US" sz="3400" dirty="0"/>
          </a:p>
        </p:txBody>
      </p:sp>
      <p:pic>
        <p:nvPicPr>
          <p:cNvPr id="8211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84362"/>
            <a:ext cx="7212013" cy="4267200"/>
          </a:xfrm>
          <a:ln/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523968" y="58816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222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9903C-7F66-4ACF-B2F5-8CE4A293042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A reply</a:t>
            </a:r>
            <a:endParaRPr lang="en-US" altLang="en-US" sz="3400" b="1" dirty="0">
              <a:latin typeface="Courier New" panose="02070309020205020404" pitchFamily="49" charset="0"/>
            </a:endParaRPr>
          </a:p>
        </p:txBody>
      </p:sp>
      <p:pic>
        <p:nvPicPr>
          <p:cNvPr id="17920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8001000" cy="4224338"/>
          </a:xfr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05000" y="5854392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2"/>
          </a:solidFill>
          <a:ln w="2222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0238" y="1676400"/>
            <a:ext cx="2949575" cy="1600200"/>
          </a:xfrm>
        </p:spPr>
        <p:txBody>
          <a:bodyPr/>
          <a:lstStyle/>
          <a:p>
            <a:r>
              <a:rPr lang="sr-Latn-R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7788" y="1828800"/>
            <a:ext cx="4629150" cy="43434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About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/>
              <a:t>Collecting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Inflection of compounds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Production of lemmas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sr-Latn-RS" sz="2400" dirty="0" smtClean="0">
                <a:solidFill>
                  <a:schemeClr val="bg2">
                    <a:lumMod val="50000"/>
                  </a:schemeClr>
                </a:solidFill>
              </a:rPr>
              <a:t>More information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0238" y="3276600"/>
            <a:ext cx="2949575" cy="25923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4EE5A-E245-4698-B20E-5F8BF2F15F7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3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909EF-8D9F-4B4D-9F3F-EEFE86D543F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How can one collect entries for a dictionary of compounds</a:t>
            </a:r>
            <a:r>
              <a:rPr lang="sr-Latn-CS" altLang="en-US" sz="3400"/>
              <a:t>?</a:t>
            </a:r>
            <a:endParaRPr lang="en-US" altLang="en-US" sz="3400"/>
          </a:p>
        </p:txBody>
      </p:sp>
      <p:sp>
        <p:nvSpPr>
          <p:cNvPr id="9250" name="Rectangle 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>
                <a:latin typeface="Garamond" panose="02020404030301010803" pitchFamily="18" charset="0"/>
              </a:rPr>
              <a:t>Consulting traditional general and specialized dictionaries, terminological lists, etc.</a:t>
            </a:r>
            <a:endParaRPr lang="sr-Latn-CS" altLang="en-US" sz="260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>
                <a:latin typeface="Garamond" panose="02020404030301010803" pitchFamily="18" charset="0"/>
              </a:rPr>
              <a:t>Search in a text with useful patterns</a:t>
            </a:r>
            <a:r>
              <a:rPr lang="sr-Latn-CS" altLang="en-US" sz="2600">
                <a:latin typeface="Garamond" panose="02020404030301010803" pitchFamily="18" charset="0"/>
              </a:rPr>
              <a:t>, </a:t>
            </a:r>
            <a:r>
              <a:rPr lang="en-US" altLang="en-US" sz="2600">
                <a:latin typeface="Garamond" panose="02020404030301010803" pitchFamily="18" charset="0"/>
              </a:rPr>
              <a:t>like</a:t>
            </a:r>
            <a:r>
              <a:rPr lang="sr-Latn-CS" altLang="en-US" sz="2600">
                <a:latin typeface="Garamond" panose="02020404030301010803" pitchFamily="18" charset="0"/>
              </a:rPr>
              <a:t> </a:t>
            </a:r>
            <a:endParaRPr lang="en-US" altLang="en-US" sz="2600">
              <a:latin typeface="Garamond" panose="02020404030301010803" pitchFamily="18" charset="0"/>
            </a:endParaRPr>
          </a:p>
          <a:p>
            <a:pPr lvl="1">
              <a:lnSpc>
                <a:spcPct val="90000"/>
              </a:lnSpc>
            </a:pP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&lt;A+Col&gt; &lt;N&gt; </a:t>
            </a:r>
            <a:r>
              <a:rPr lang="sr-Latn-CS" altLang="en-US" sz="2200">
                <a:latin typeface="Garamond" panose="02020404030301010803" pitchFamily="18" charset="0"/>
              </a:rPr>
              <a:t>(</a:t>
            </a:r>
            <a:r>
              <a:rPr lang="en-US" altLang="en-US" sz="2200">
                <a:latin typeface="Garamond" panose="02020404030301010803" pitchFamily="18" charset="0"/>
              </a:rPr>
              <a:t>an adjective representing a color</a:t>
            </a:r>
            <a:r>
              <a:rPr lang="sr-Latn-CS" altLang="en-US" sz="2200">
                <a:latin typeface="Garamond" panose="02020404030301010803" pitchFamily="18" charset="0"/>
              </a:rPr>
              <a:t> + </a:t>
            </a:r>
            <a:r>
              <a:rPr lang="en-US" altLang="en-US" sz="2200">
                <a:latin typeface="Garamond" panose="02020404030301010803" pitchFamily="18" charset="0"/>
              </a:rPr>
              <a:t>a noun</a:t>
            </a:r>
            <a:r>
              <a:rPr lang="sr-Latn-CS" altLang="en-US" sz="2200">
                <a:latin typeface="Garamond" panose="02020404030301010803" pitchFamily="18" charset="0"/>
              </a:rPr>
              <a:t>). </a:t>
            </a:r>
            <a:endParaRPr lang="en-US" altLang="en-US" sz="2200">
              <a:latin typeface="Garamond" panose="020204040303010108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600">
                <a:latin typeface="Garamond" panose="02020404030301010803" pitchFamily="18" charset="0"/>
              </a:rPr>
              <a:t>Some examples of compounds with a color </a:t>
            </a:r>
            <a:r>
              <a:rPr lang="en-US" altLang="en-US" sz="2600" b="1" i="1">
                <a:latin typeface="Garamond" panose="02020404030301010803" pitchFamily="18" charset="0"/>
              </a:rPr>
              <a:t>plav</a:t>
            </a:r>
            <a:r>
              <a:rPr lang="en-US" altLang="en-US" sz="2600">
                <a:latin typeface="Garamond" panose="02020404030301010803" pitchFamily="18" charset="0"/>
              </a:rPr>
              <a:t> ‘blue’ that are already in a Serbian dictionary of compounds:</a:t>
            </a:r>
          </a:p>
          <a:p>
            <a:pPr lvl="1">
              <a:lnSpc>
                <a:spcPct val="90000"/>
              </a:lnSpc>
            </a:pPr>
            <a:r>
              <a:rPr lang="en-US" altLang="en-US" sz="2200">
                <a:latin typeface="Garamond" panose="02020404030301010803" pitchFamily="18" charset="0"/>
              </a:rPr>
              <a:t>	</a:t>
            </a: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plavi patlid</a:t>
            </a:r>
            <a:r>
              <a:rPr lang="en-US" altLang="en-US" sz="2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ž</a:t>
            </a: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an</a:t>
            </a:r>
          </a:p>
          <a:p>
            <a:pPr lvl="1">
              <a:lnSpc>
                <a:spcPct val="90000"/>
              </a:lnSpc>
            </a:pP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plavi voz</a:t>
            </a:r>
          </a:p>
          <a:p>
            <a:pPr lvl="1">
              <a:lnSpc>
                <a:spcPct val="90000"/>
              </a:lnSpc>
            </a:pP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plavi </a:t>
            </a:r>
            <a:r>
              <a:rPr lang="en-US" altLang="en-US" sz="2200" b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</a:t>
            </a: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lemovi</a:t>
            </a:r>
          </a:p>
          <a:p>
            <a:pPr lvl="1">
              <a:lnSpc>
                <a:spcPct val="90000"/>
              </a:lnSpc>
            </a:pP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plava krv</a:t>
            </a:r>
          </a:p>
          <a:p>
            <a:pPr lvl="1">
              <a:lnSpc>
                <a:spcPct val="90000"/>
              </a:lnSpc>
            </a:pPr>
            <a:r>
              <a:rPr lang="sr-Latn-CS" altLang="en-US" sz="2200" b="1">
                <a:solidFill>
                  <a:schemeClr val="tx2"/>
                </a:solidFill>
                <a:latin typeface="Courier New" panose="02070309020205020404" pitchFamily="49" charset="0"/>
              </a:rPr>
              <a:t>plava grobnica</a:t>
            </a:r>
            <a:endParaRPr lang="en-US" altLang="en-US" sz="2200" b="1">
              <a:solidFill>
                <a:schemeClr val="tx2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4822</TotalTime>
  <Words>1381</Words>
  <Application>Microsoft Office PowerPoint</Application>
  <PresentationFormat>On-screen Show (4:3)</PresentationFormat>
  <Paragraphs>248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Courier New</vt:lpstr>
      <vt:lpstr>Garamond</vt:lpstr>
      <vt:lpstr>Times New Roman</vt:lpstr>
      <vt:lpstr>Verdana</vt:lpstr>
      <vt:lpstr>Wingdings</vt:lpstr>
      <vt:lpstr>Profile</vt:lpstr>
      <vt:lpstr>Bitmap Image</vt:lpstr>
      <vt:lpstr>E-dictionaries of MWUs</vt:lpstr>
      <vt:lpstr>Outline</vt:lpstr>
      <vt:lpstr>What are compounds?</vt:lpstr>
      <vt:lpstr>Multi-word units in NLP</vt:lpstr>
      <vt:lpstr>Why are compounds important?</vt:lpstr>
      <vt:lpstr>An example</vt:lpstr>
      <vt:lpstr>A reply</vt:lpstr>
      <vt:lpstr>Outline</vt:lpstr>
      <vt:lpstr>How can one collect entries for a dictionary of compounds?</vt:lpstr>
      <vt:lpstr>Some more useful patterns</vt:lpstr>
      <vt:lpstr>Outline</vt:lpstr>
      <vt:lpstr>Inflection of compounds</vt:lpstr>
      <vt:lpstr>Inflection of compounds – an incorrect solution</vt:lpstr>
      <vt:lpstr>Inflection of compounds – a correct but ineffective solution</vt:lpstr>
      <vt:lpstr>A correct and effective solution that uses a special transducers for inflection of compounds</vt:lpstr>
      <vt:lpstr>Description of orthographic variants – an optional hyphen that can be replaced by a space or an empty string</vt:lpstr>
      <vt:lpstr>An arbitrary number of components in a compound</vt:lpstr>
      <vt:lpstr>Omission of some components</vt:lpstr>
      <vt:lpstr>Different order of components</vt:lpstr>
      <vt:lpstr>Fixed vs. inflective categories</vt:lpstr>
      <vt:lpstr>Multiple paths in an inflectional graph</vt:lpstr>
      <vt:lpstr>A inflectional transducer with multiple paths</vt:lpstr>
      <vt:lpstr>Modification of components</vt:lpstr>
      <vt:lpstr>A complex example</vt:lpstr>
      <vt:lpstr>A complex example</vt:lpstr>
      <vt:lpstr>Some produced entries</vt:lpstr>
      <vt:lpstr>Outline</vt:lpstr>
      <vt:lpstr>Some lemmas from the Serbian dictionary of compounds DELAC</vt:lpstr>
      <vt:lpstr>How to produce such complex lemmas</vt:lpstr>
      <vt:lpstr>One list prepared for processing</vt:lpstr>
      <vt:lpstr>Check and selection of a correct lemma</vt:lpstr>
      <vt:lpstr>Produced dictionary</vt:lpstr>
      <vt:lpstr>Some entries from DELACF dictionary automatically produced</vt:lpstr>
      <vt:lpstr>Outline</vt:lpstr>
      <vt:lpstr>Projects, conferences,...</vt:lpstr>
      <vt:lpstr>Thank you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Elektronski rečnici – čas 4</dc:title>
  <dc:creator>Cvetana</dc:creator>
  <cp:lastModifiedBy>Цветана</cp:lastModifiedBy>
  <cp:revision>209</cp:revision>
  <dcterms:created xsi:type="dcterms:W3CDTF">2010-05-02T19:00:20Z</dcterms:created>
  <dcterms:modified xsi:type="dcterms:W3CDTF">2014-09-01T13:21:10Z</dcterms:modified>
</cp:coreProperties>
</file>