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1"/>
  </p:notesMasterIdLst>
  <p:sldIdLst>
    <p:sldId id="256" r:id="rId2"/>
    <p:sldId id="312" r:id="rId3"/>
    <p:sldId id="294" r:id="rId4"/>
    <p:sldId id="295" r:id="rId5"/>
    <p:sldId id="296" r:id="rId6"/>
    <p:sldId id="319" r:id="rId7"/>
    <p:sldId id="320" r:id="rId8"/>
    <p:sldId id="321" r:id="rId9"/>
    <p:sldId id="322" r:id="rId10"/>
    <p:sldId id="340" r:id="rId11"/>
    <p:sldId id="313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F36A50E-74FC-495C-947C-21DEEB7171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2016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4576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ED7A7B-17D0-467B-915B-85C386C3BAB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45767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sr-Latn-C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1BFCB-0697-4D33-BF13-3A92BCDFF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96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08CDD-364D-4237-A6D8-6FFE3C523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1275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A3D60D24-512B-46DC-BB40-698F42C804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81156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D33182BE-7C25-4DB6-A3E3-8384567F2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86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3438" y="17526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3438" y="3962400"/>
            <a:ext cx="39243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05A6D2A3-4C3B-4681-BD62-60B9E5BFB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305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15110-A058-4CCE-B513-C6D53CD4EA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63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63DC49-2E1E-41BA-826C-D6536F3BB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67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A080-6B73-4AD3-8E31-243283B7B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011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ABB98-7F7E-47E8-B088-46E356F6F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74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A5394-A531-4D12-88CF-901CBC898C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04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02F77E-D6A2-49AD-95CD-B123DDBC7C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559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EB752-1941-4F29-A25B-51D27D7269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496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39F13-5A5A-4A8D-B540-0888B2F28B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58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44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474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sr-Latn-CS" altLang="en-US" sz="2400">
              <a:latin typeface="Times New Roman" panose="02020603050405020304" pitchFamily="18" charset="0"/>
            </a:endParaRPr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74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4474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24474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8A0089F-692B-4F88-96E4-DDFFAB206B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prilozi_08/PrefiksGlagolNoviLema_01.html" TargetMode="Externa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prilozi_08/komponovaniPrilozi.htm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prilozi_08/OutputVar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prilozi_08/TestingVar.html" TargetMode="Externa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prilozi_08/ComparingVar_diff.html" TargetMode="External"/><Relationship Id="rId2" Type="http://schemas.openxmlformats.org/officeDocument/2006/relationships/hyperlink" Target="prilozi_08/ComparingVar.html" TargetMode="Externa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prilozi_08/PrefiksGlagolNovi.htm" TargetMode="External"/><Relationship Id="rId2" Type="http://schemas.openxmlformats.org/officeDocument/2006/relationships/hyperlink" Target="prilozi_08/PrefiksGlagol.htm" TargetMode="Externa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prilozi_08/PrefiksGlagolNoviLema.htm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78BEB60F-8518-4D68-B279-EFA5758151B7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676400"/>
          </a:xfrm>
        </p:spPr>
        <p:txBody>
          <a:bodyPr/>
          <a:lstStyle/>
          <a:p>
            <a:r>
              <a:rPr lang="en-US" altLang="en-US" sz="3600"/>
              <a:t>Dictionary priorities, e-dictionaries of compounds, morphological mode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CS" altLang="en-US"/>
              <a:t>Cvetana Krstev</a:t>
            </a:r>
            <a:r>
              <a:rPr lang="en-US" altLang="en-US"/>
              <a:t> &amp; Du</a:t>
            </a:r>
            <a:r>
              <a:rPr lang="sr-Latn-CS" altLang="en-US"/>
              <a:t>ško Vitas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704A4-0FD2-4B85-98B4-8339CF3BC22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Additional dictionary entry variables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2819400"/>
          </a:xfrm>
        </p:spPr>
        <p:txBody>
          <a:bodyPr/>
          <a:lstStyle/>
          <a:p>
            <a:r>
              <a:rPr lang="en-US" altLang="en-US" sz="2100">
                <a:latin typeface="Garamond" panose="02020404030301010803" pitchFamily="18" charset="0"/>
              </a:rPr>
              <a:t>The </a:t>
            </a:r>
            <a:r>
              <a:rPr lang="sr-Latn-CS" altLang="en-US" sz="2100" b="1">
                <a:solidFill>
                  <a:schemeClr val="tx2"/>
                </a:solidFill>
                <a:latin typeface="Courier New" panose="02070309020205020404" pitchFamily="49" charset="0"/>
              </a:rPr>
              <a:t>CODE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en-US" altLang="en-US" sz="2100">
                <a:latin typeface="Garamond" panose="02020404030301010803" pitchFamily="18" charset="0"/>
              </a:rPr>
              <a:t>variable can be used with three additions:</a:t>
            </a:r>
          </a:p>
          <a:p>
            <a:pPr lvl="1"/>
            <a:r>
              <a:rPr lang="en-US" altLang="en-US" sz="1800" b="1">
                <a:latin typeface="Courier New" panose="02070309020205020404" pitchFamily="49" charset="0"/>
              </a:rPr>
              <a:t>$x.CODE.GRAM$</a:t>
            </a:r>
            <a:r>
              <a:rPr lang="en-US" altLang="en-US" sz="1800">
                <a:latin typeface="Garamond" panose="02020404030301010803" pitchFamily="18" charset="0"/>
              </a:rPr>
              <a:t> returns the first grammatical code, usually that is a PoS code.</a:t>
            </a:r>
          </a:p>
          <a:p>
            <a:pPr lvl="1"/>
            <a:r>
              <a:rPr lang="en-US" altLang="en-US" sz="1800" b="1">
                <a:latin typeface="Courier New" panose="02070309020205020404" pitchFamily="49" charset="0"/>
              </a:rPr>
              <a:t>$x.CODE.SEM$</a:t>
            </a:r>
            <a:r>
              <a:rPr lang="en-US" altLang="en-US" sz="1800">
                <a:latin typeface="Garamond" panose="02020404030301010803" pitchFamily="18" charset="0"/>
              </a:rPr>
              <a:t> returns remaining grammatical codes, separated with plus sign </a:t>
            </a:r>
            <a:r>
              <a:rPr lang="en-US" altLang="en-US" sz="1800" b="1">
                <a:latin typeface="Courier New" panose="02070309020205020404" pitchFamily="49" charset="0"/>
              </a:rPr>
              <a:t>+</a:t>
            </a:r>
            <a:r>
              <a:rPr lang="en-US" altLang="en-US" sz="1800">
                <a:latin typeface="Garamond" panose="02020404030301010803" pitchFamily="18" charset="0"/>
              </a:rPr>
              <a:t>; usually semantic markers.</a:t>
            </a:r>
          </a:p>
          <a:p>
            <a:pPr lvl="1"/>
            <a:r>
              <a:rPr lang="en-US" altLang="en-US" sz="1800" b="1">
                <a:latin typeface="Courier New" panose="02070309020205020404" pitchFamily="49" charset="0"/>
              </a:rPr>
              <a:t>$x.CODE.FLEX$</a:t>
            </a:r>
            <a:r>
              <a:rPr lang="en-US" altLang="en-US" sz="1800">
                <a:latin typeface="Garamond" panose="02020404030301010803" pitchFamily="18" charset="0"/>
              </a:rPr>
              <a:t> returns all inflectional codes separated with a colon </a:t>
            </a:r>
            <a:r>
              <a:rPr lang="en-US" altLang="en-US" sz="1800" b="1">
                <a:latin typeface="Courier New" panose="02070309020205020404" pitchFamily="49" charset="0"/>
              </a:rPr>
              <a:t>:</a:t>
            </a:r>
            <a:r>
              <a:rPr lang="en-US" altLang="en-US" sz="1800">
                <a:latin typeface="Garamond" panose="02020404030301010803" pitchFamily="18" charset="0"/>
              </a:rPr>
              <a:t>.</a:t>
            </a:r>
          </a:p>
          <a:p>
            <a:r>
              <a:rPr lang="en-US" altLang="en-US" sz="2000">
                <a:latin typeface="Garamond" panose="02020404030301010803" pitchFamily="18" charset="0"/>
              </a:rPr>
              <a:t>We get the new </a:t>
            </a:r>
            <a:r>
              <a:rPr lang="en-US" altLang="en-US" sz="2000">
                <a:latin typeface="Garamond" panose="02020404030301010803" pitchFamily="18" charset="0"/>
                <a:hlinkClick r:id="rId2" action="ppaction://hlinkfile"/>
              </a:rPr>
              <a:t>decomposition</a:t>
            </a:r>
            <a:r>
              <a:rPr lang="en-US" altLang="en-US" sz="2000">
                <a:latin typeface="Garamond" panose="02020404030301010803" pitchFamily="18" charset="0"/>
              </a:rPr>
              <a:t> if we use this graph in the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MERGE</a:t>
            </a:r>
            <a:r>
              <a:rPr lang="en-U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000">
                <a:solidFill>
                  <a:schemeClr val="tx2"/>
                </a:solidFill>
                <a:latin typeface="Garamond" panose="02020404030301010803" pitchFamily="18" charset="0"/>
              </a:rPr>
              <a:t>mode</a:t>
            </a:r>
            <a:r>
              <a:rPr lang="en-US" altLang="en-US" sz="2000"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250885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6738" y="4708525"/>
            <a:ext cx="8001000" cy="1020763"/>
          </a:xfrm>
          <a:ln w="158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08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50F78-7687-4FF1-98CC-EADC7434654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Dictionary graphs that use the morphological mode</a:t>
            </a:r>
            <a:endParaRPr lang="en-US" altLang="en-US" sz="3400" b="1">
              <a:latin typeface="Courier New" panose="02070309020205020404" pitchFamily="49" charset="0"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20812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The morphological mode, together with dictionary entry variables can be used in dictionary graphs.</a:t>
            </a:r>
            <a:endParaRPr lang="sr-Latn-CS" altLang="en-US" sz="1800">
              <a:latin typeface="Garamond" panose="02020404030301010803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This is one such graph – it recognizes adverbs that were constructed by prefixation from adverbs already in a dictionary.</a:t>
            </a:r>
            <a:endParaRPr lang="sr-Latn-CS" altLang="en-US" sz="1800">
              <a:latin typeface="Garamond" panose="02020404030301010803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A “p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refi</a:t>
            </a: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x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” </a:t>
            </a: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ca be a “true” prefix (from a morphological dictionary of prefixes) or an adjective form in the neuter singular form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Such a dictionary graph should be applied with the lowest priority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 (</a:t>
            </a:r>
            <a:r>
              <a:rPr lang="sr-Latn-CS" altLang="en-US" sz="1800" b="1">
                <a:solidFill>
                  <a:schemeClr val="tx2"/>
                </a:solidFill>
                <a:latin typeface="Courier New" panose="02070309020205020404" pitchFamily="49" charset="0"/>
                <a:sym typeface="Symbol" panose="05050102010706020507" pitchFamily="18" charset="2"/>
              </a:rPr>
              <a:t>+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In the collection 5-izvora following 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“</a:t>
            </a: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new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” </a:t>
            </a: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adverbs</a:t>
            </a:r>
            <a:r>
              <a:rPr lang="sr-Latn-CS" altLang="en-US" sz="1800">
                <a:latin typeface="Garamond" panose="02020404030301010803" pitchFamily="18" charset="0"/>
                <a:sym typeface="Symbol" panose="05050102010706020507" pitchFamily="18" charset="2"/>
                <a:hlinkClick r:id="rId2" action="ppaction://hlinkfile"/>
              </a:rPr>
              <a:t>.</a:t>
            </a:r>
            <a:r>
              <a:rPr lang="en-US" altLang="en-US" sz="1800">
                <a:latin typeface="Garamond" panose="02020404030301010803" pitchFamily="18" charset="0"/>
                <a:sym typeface="Symbol" panose="05050102010706020507" pitchFamily="18" charset="2"/>
              </a:rPr>
              <a:t> are recognized.</a:t>
            </a:r>
            <a:endParaRPr lang="sr-Latn-CS" altLang="en-US" sz="1800">
              <a:latin typeface="Garamond" panose="02020404030301010803" pitchFamily="18" charset="0"/>
              <a:sym typeface="Symbol" panose="05050102010706020507" pitchFamily="18" charset="2"/>
            </a:endParaRPr>
          </a:p>
          <a:p>
            <a:pPr>
              <a:lnSpc>
                <a:spcPct val="80000"/>
              </a:lnSpc>
            </a:pPr>
            <a:endParaRPr lang="en-US" altLang="en-US" sz="1800">
              <a:latin typeface="Garamond" panose="02020404030301010803" pitchFamily="18" charset="0"/>
              <a:sym typeface="Symbol" panose="05050102010706020507" pitchFamily="18" charset="2"/>
            </a:endParaRPr>
          </a:p>
        </p:txBody>
      </p:sp>
      <p:pic>
        <p:nvPicPr>
          <p:cNvPr id="113676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8838" y="3957638"/>
            <a:ext cx="7415212" cy="2062162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13677" name="Oval 13"/>
          <p:cNvSpPr>
            <a:spLocks noChangeArrowheads="1"/>
          </p:cNvSpPr>
          <p:nvPr/>
        </p:nvSpPr>
        <p:spPr bwMode="auto">
          <a:xfrm>
            <a:off x="2133600" y="4267200"/>
            <a:ext cx="1219200" cy="762000"/>
          </a:xfrm>
          <a:prstGeom prst="ellipse">
            <a:avLst/>
          </a:prstGeom>
          <a:noFill/>
          <a:ln w="22225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80008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8" name="Oval 14"/>
          <p:cNvSpPr>
            <a:spLocks noChangeArrowheads="1"/>
          </p:cNvSpPr>
          <p:nvPr/>
        </p:nvSpPr>
        <p:spPr bwMode="auto">
          <a:xfrm>
            <a:off x="2133600" y="5181600"/>
            <a:ext cx="1295400" cy="762000"/>
          </a:xfrm>
          <a:prstGeom prst="ellipse">
            <a:avLst/>
          </a:prstGeom>
          <a:noFill/>
          <a:ln w="22225" algn="ctr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79" name="Oval 15"/>
          <p:cNvSpPr>
            <a:spLocks noChangeArrowheads="1"/>
          </p:cNvSpPr>
          <p:nvPr/>
        </p:nvSpPr>
        <p:spPr bwMode="auto">
          <a:xfrm>
            <a:off x="3886200" y="4267200"/>
            <a:ext cx="1295400" cy="838200"/>
          </a:xfrm>
          <a:prstGeom prst="ellipse">
            <a:avLst/>
          </a:prstGeom>
          <a:noFill/>
          <a:ln w="222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680" name="Oval 16"/>
          <p:cNvSpPr>
            <a:spLocks noChangeArrowheads="1"/>
          </p:cNvSpPr>
          <p:nvPr/>
        </p:nvSpPr>
        <p:spPr bwMode="auto">
          <a:xfrm>
            <a:off x="3886200" y="5257800"/>
            <a:ext cx="1371600" cy="762000"/>
          </a:xfrm>
          <a:prstGeom prst="ellipse">
            <a:avLst/>
          </a:prstGeom>
          <a:noFill/>
          <a:ln w="222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3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3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13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7" grpId="0" animBg="1"/>
      <p:bldP spid="113678" grpId="0" animBg="1"/>
      <p:bldP spid="113679" grpId="0" animBg="1"/>
      <p:bldP spid="1136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BD68-C3E5-4828-968C-0416489E2EE4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CS" altLang="en-US"/>
              <a:t>Output variables</a:t>
            </a:r>
            <a:endParaRPr lang="en-US" alt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r-Latn-CS" altLang="en-US" sz="2200">
                <a:latin typeface="Garamond" panose="02020404030301010803" pitchFamily="18" charset="0"/>
              </a:rPr>
              <a:t>Normal variables, introduced b</a:t>
            </a:r>
            <a:r>
              <a:rPr lang="en-US" altLang="en-US" sz="2200">
                <a:latin typeface="Garamond" panose="02020404030301010803" pitchFamily="18" charset="0"/>
              </a:rPr>
              <a:t>y</a:t>
            </a:r>
            <a:r>
              <a:rPr lang="sr-Latn-CS" altLang="en-US" sz="2200">
                <a:latin typeface="Garamond" panose="02020404030301010803" pitchFamily="18" charset="0"/>
              </a:rPr>
              <a:t> boxes</a:t>
            </a:r>
            <a:r>
              <a:rPr lang="en-U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 b="1">
                <a:latin typeface="Courier New" panose="02070309020205020404" pitchFamily="49" charset="0"/>
              </a:rPr>
              <a:t>$xxx(</a:t>
            </a:r>
            <a:r>
              <a:rPr lang="en-US" altLang="en-US" sz="2200">
                <a:latin typeface="Garamond" panose="02020404030301010803" pitchFamily="18" charset="0"/>
              </a:rPr>
              <a:t> and </a:t>
            </a:r>
            <a:r>
              <a:rPr lang="en-US" altLang="en-US" sz="2200" b="1">
                <a:latin typeface="Courier New" panose="02070309020205020404" pitchFamily="49" charset="0"/>
              </a:rPr>
              <a:t>$xxx)</a:t>
            </a:r>
            <a:r>
              <a:rPr lang="en-US" altLang="en-US" sz="2200">
                <a:latin typeface="Garamond" panose="02020404030301010803" pitchFamily="18" charset="0"/>
              </a:rPr>
              <a:t> capture a part of a input text – a part that matched a part of a grammar.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Output variables captures a part of an output produced by a grammar.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They are introduced by </a:t>
            </a:r>
            <a:r>
              <a:rPr lang="en-US" altLang="en-US" sz="2200" b="1">
                <a:latin typeface="Courier New" panose="02070309020205020404" pitchFamily="49" charset="0"/>
              </a:rPr>
              <a:t>$|xxx(</a:t>
            </a:r>
            <a:r>
              <a:rPr lang="en-US" altLang="en-US" sz="2200">
                <a:latin typeface="Garamond" panose="02020404030301010803" pitchFamily="18" charset="0"/>
              </a:rPr>
              <a:t> and </a:t>
            </a:r>
            <a:r>
              <a:rPr lang="en-US" altLang="en-US" sz="2200" b="1">
                <a:latin typeface="Courier New" panose="02070309020205020404" pitchFamily="49" charset="0"/>
              </a:rPr>
              <a:t>$|xxx)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They appear as blue parenthesis in a graph.</a:t>
            </a:r>
          </a:p>
          <a:p>
            <a:pPr>
              <a:lnSpc>
                <a:spcPct val="90000"/>
              </a:lnSpc>
            </a:pPr>
            <a:r>
              <a:rPr lang="en-US" altLang="en-US" sz="2200" b="1">
                <a:latin typeface="Garamond" panose="02020404030301010803" pitchFamily="18" charset="0"/>
              </a:rPr>
              <a:t>Important</a:t>
            </a:r>
            <a:r>
              <a:rPr lang="en-US" altLang="en-US" sz="2200">
                <a:latin typeface="Garamond" panose="02020404030301010803" pitchFamily="18" charset="0"/>
              </a:rPr>
              <a:t>! They do not actually produce the output – the output is stored as a value of corresponding output variable.</a:t>
            </a:r>
          </a:p>
          <a:p>
            <a:pPr>
              <a:lnSpc>
                <a:spcPct val="90000"/>
              </a:lnSpc>
            </a:pPr>
            <a:r>
              <a:rPr lang="en-US" altLang="en-US" sz="2200" b="1">
                <a:latin typeface="Garamond" panose="02020404030301010803" pitchFamily="18" charset="0"/>
              </a:rPr>
              <a:t>Important!</a:t>
            </a:r>
            <a:r>
              <a:rPr lang="en-US" altLang="en-US" sz="2200">
                <a:latin typeface="Garamond" panose="02020404030301010803" pitchFamily="18" charset="0"/>
              </a:rPr>
              <a:t> If output is a variable, like </a:t>
            </a:r>
            <a:r>
              <a:rPr lang="en-US" altLang="en-US" sz="2200" b="1">
                <a:latin typeface="Courier New" panose="02070309020205020404" pitchFamily="49" charset="0"/>
              </a:rPr>
              <a:t>$a.LEMMA$</a:t>
            </a:r>
            <a:r>
              <a:rPr lang="en-US" altLang="en-US" sz="2200">
                <a:latin typeface="Garamond" panose="02020404030301010803" pitchFamily="18" charset="0"/>
              </a:rPr>
              <a:t>, then this string will not be the value of corresponding output variable; its value will be a lemma corresponding to the input string stored in </a:t>
            </a:r>
            <a:r>
              <a:rPr lang="en-US" altLang="en-US" sz="2200" b="1">
                <a:latin typeface="Courier New" panose="02070309020205020404" pitchFamily="49" charset="0"/>
              </a:rPr>
              <a:t>$a$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  <a:endParaRPr lang="en-US" altLang="en-US" sz="2200" b="1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2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2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29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29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29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6DD74-B96C-4524-A805-61D5860B0DE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254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An example of the use of output variables</a:t>
            </a:r>
          </a:p>
        </p:txBody>
      </p:sp>
      <p:sp>
        <p:nvSpPr>
          <p:cNvPr id="25498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200">
                <a:latin typeface="Garamond" panose="02020404030301010803" pitchFamily="18" charset="0"/>
              </a:rPr>
              <a:t>The value of the output variable is the type of  recognized input strings.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When applied to the text 5izvora-izvod in MERGE mode, following </a:t>
            </a:r>
            <a:r>
              <a:rPr lang="en-US" altLang="en-US" sz="2200">
                <a:latin typeface="Garamond" panose="02020404030301010803" pitchFamily="18" charset="0"/>
                <a:hlinkClick r:id="rId2" action="ppaction://hlinkfile"/>
              </a:rPr>
              <a:t>concordance</a:t>
            </a:r>
            <a:r>
              <a:rPr lang="en-US" altLang="en-US" sz="2200">
                <a:latin typeface="Garamond" panose="02020404030301010803" pitchFamily="18" charset="0"/>
              </a:rPr>
              <a:t> lines are obtained.</a:t>
            </a:r>
          </a:p>
          <a:p>
            <a:r>
              <a:rPr lang="en-US" altLang="en-US" sz="2200" b="1">
                <a:latin typeface="Garamond" panose="02020404030301010803" pitchFamily="18" charset="0"/>
              </a:rPr>
              <a:t>Note</a:t>
            </a:r>
            <a:r>
              <a:rPr lang="en-US" altLang="en-US" sz="2200">
                <a:latin typeface="Garamond" panose="02020404030301010803" pitchFamily="18" charset="0"/>
              </a:rPr>
              <a:t>! No output is produced around recognized input strings.</a:t>
            </a:r>
          </a:p>
        </p:txBody>
      </p:sp>
      <p:pic>
        <p:nvPicPr>
          <p:cNvPr id="25498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66838" y="4067175"/>
            <a:ext cx="6399212" cy="1847850"/>
          </a:xfrm>
          <a:ln w="158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49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49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B62EB-D0BB-44E2-A6DC-DEE04542ED0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Operations on variables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Garamond" panose="02020404030301010803" pitchFamily="18" charset="0"/>
              </a:rPr>
              <a:t>Two types of operation on variables are possible:</a:t>
            </a:r>
          </a:p>
          <a:p>
            <a:pPr lvl="1"/>
            <a:r>
              <a:rPr lang="en-US" altLang="en-US">
                <a:latin typeface="Garamond" panose="02020404030301010803" pitchFamily="18" charset="0"/>
              </a:rPr>
              <a:t>testing variables</a:t>
            </a:r>
          </a:p>
          <a:p>
            <a:pPr lvl="1"/>
            <a:r>
              <a:rPr lang="en-US" altLang="en-US">
                <a:latin typeface="Garamond" panose="02020404030301010803" pitchFamily="18" charset="0"/>
              </a:rPr>
              <a:t>comparing variables</a:t>
            </a:r>
          </a:p>
          <a:p>
            <a:r>
              <a:rPr lang="en-US" altLang="en-US">
                <a:latin typeface="Garamond" panose="02020404030301010803" pitchFamily="18" charset="0"/>
              </a:rPr>
              <a:t>Both operations on variables apply to all kind of variables: normal, output and dictionary.</a:t>
            </a:r>
          </a:p>
          <a:p>
            <a:pPr lvl="1"/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335DB-C288-4106-BCC7-429846BA929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Testing variables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It is possible to test whether a variable is set or not in order to block a current matching operation if a condition is not satisfied.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In order to test whether a variable is set enter an empty box with the output set to </a:t>
            </a:r>
            <a:r>
              <a:rPr lang="en-US" altLang="en-US" b="1">
                <a:latin typeface="Courier New" panose="02070309020205020404" pitchFamily="49" charset="0"/>
              </a:rPr>
              <a:t>$xxx.SET$</a:t>
            </a:r>
            <a:r>
              <a:rPr lang="en-US" altLang="en-US">
                <a:latin typeface="Garamond" panose="02020404030301010803" pitchFamily="18" charset="0"/>
              </a:rPr>
              <a:t>. This output will be ignored, and if the variable </a:t>
            </a:r>
            <a:r>
              <a:rPr lang="en-US" altLang="en-US" b="1">
                <a:latin typeface="Courier New" panose="02070309020205020404" pitchFamily="49" charset="0"/>
              </a:rPr>
              <a:t>xxx</a:t>
            </a:r>
            <a:r>
              <a:rPr lang="en-US" altLang="en-US">
                <a:latin typeface="Garamond" panose="02020404030301010803" pitchFamily="18" charset="0"/>
              </a:rPr>
              <a:t> has been defined, the matching operation will continue, otherwise it will fail.</a:t>
            </a:r>
          </a:p>
          <a:p>
            <a:pPr>
              <a:lnSpc>
                <a:spcPct val="90000"/>
              </a:lnSpc>
            </a:pPr>
            <a:r>
              <a:rPr lang="en-US" altLang="en-US">
                <a:latin typeface="Garamond" panose="02020404030301010803" pitchFamily="18" charset="0"/>
              </a:rPr>
              <a:t>The reverse test is </a:t>
            </a:r>
            <a:r>
              <a:rPr lang="en-US" altLang="en-US" b="1">
                <a:latin typeface="Courier New" panose="02070309020205020404" pitchFamily="49" charset="0"/>
              </a:rPr>
              <a:t>$xxx.UNSET$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54F86-EC30-4CDA-9D83-BD32E746AB4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An example with testing variables</a:t>
            </a: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8001000" cy="129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Between a noun phrase and a verb there can be an adverb. This graph produces different output consequently.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When applied to the text 5izvora-izvod in MERGE mode, following </a:t>
            </a:r>
            <a:r>
              <a:rPr lang="en-US" altLang="en-US" sz="2200">
                <a:latin typeface="Garamond" panose="02020404030301010803" pitchFamily="18" charset="0"/>
                <a:hlinkClick r:id="rId2" action="ppaction://hlinkfile"/>
              </a:rPr>
              <a:t>concordance</a:t>
            </a:r>
            <a:r>
              <a:rPr lang="en-US" altLang="en-US" sz="2200">
                <a:latin typeface="Garamond" panose="02020404030301010803" pitchFamily="18" charset="0"/>
              </a:rPr>
              <a:t> lines are obtained.</a:t>
            </a:r>
          </a:p>
        </p:txBody>
      </p:sp>
      <p:pic>
        <p:nvPicPr>
          <p:cNvPr id="25907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44738" y="3276600"/>
            <a:ext cx="4443412" cy="2743200"/>
          </a:xfrm>
          <a:ln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9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9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139E-8D06-4635-A712-A73BBA0C671A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Comparing variables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This is another kind of a test. 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User can compare a value of a variable against another variable or a constant value.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Use </a:t>
            </a:r>
            <a:r>
              <a:rPr lang="en-US" altLang="en-US" sz="2600" b="1">
                <a:latin typeface="Courier New" panose="02070309020205020404" pitchFamily="49" charset="0"/>
              </a:rPr>
              <a:t>$xxx.EQUAL=yyy$</a:t>
            </a:r>
            <a:r>
              <a:rPr lang="en-US" altLang="en-US" sz="2600">
                <a:latin typeface="Garamond" panose="02020404030301010803" pitchFamily="18" charset="0"/>
              </a:rPr>
              <a:t> as the output of an empty box to test whether variables </a:t>
            </a:r>
            <a:r>
              <a:rPr lang="en-US" altLang="en-US" sz="2600" b="1">
                <a:latin typeface="Courier New" panose="02070309020205020404" pitchFamily="49" charset="0"/>
              </a:rPr>
              <a:t>xxx</a:t>
            </a:r>
            <a:r>
              <a:rPr lang="en-US" altLang="en-US" sz="2600">
                <a:latin typeface="Garamond" panose="02020404030301010803" pitchFamily="18" charset="0"/>
              </a:rPr>
              <a:t> and </a:t>
            </a:r>
            <a:r>
              <a:rPr lang="en-US" altLang="en-US" sz="2600" b="1">
                <a:latin typeface="Courier New" panose="02070309020205020404" pitchFamily="49" charset="0"/>
              </a:rPr>
              <a:t>yyy</a:t>
            </a:r>
            <a:r>
              <a:rPr lang="en-US" altLang="en-US" sz="2600">
                <a:latin typeface="Garamond" panose="02020404030301010803" pitchFamily="18" charset="0"/>
              </a:rPr>
              <a:t> have the same value. If the test fails, the grammar will block.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Use </a:t>
            </a:r>
            <a:r>
              <a:rPr lang="en-US" altLang="en-US" sz="2600" b="1">
                <a:latin typeface="Courier New" panose="02070309020205020404" pitchFamily="49" charset="0"/>
              </a:rPr>
              <a:t>$xxx.EQUAL=#yyy$</a:t>
            </a:r>
            <a:r>
              <a:rPr lang="en-US" altLang="en-US" sz="2600">
                <a:latin typeface="Garamond" panose="02020404030301010803" pitchFamily="18" charset="0"/>
              </a:rPr>
              <a:t> as the output of an empty box to test whether variables </a:t>
            </a:r>
            <a:r>
              <a:rPr lang="en-US" altLang="en-US" sz="2600" b="1">
                <a:latin typeface="Courier New" panose="02070309020205020404" pitchFamily="49" charset="0"/>
              </a:rPr>
              <a:t>xxx</a:t>
            </a:r>
            <a:r>
              <a:rPr lang="en-US" altLang="en-US" sz="2600">
                <a:latin typeface="Garamond" panose="02020404030301010803" pitchFamily="18" charset="0"/>
              </a:rPr>
              <a:t> has the value </a:t>
            </a:r>
            <a:r>
              <a:rPr lang="en-US" altLang="en-US" sz="2600" b="1">
                <a:latin typeface="Courier New" panose="02070309020205020404" pitchFamily="49" charset="0"/>
              </a:rPr>
              <a:t>yyy</a:t>
            </a:r>
            <a:r>
              <a:rPr lang="en-US" altLang="en-US" sz="2600">
                <a:latin typeface="Garamond" panose="02020404030301010803" pitchFamily="18" charset="0"/>
              </a:rPr>
              <a:t>. If the test fails, the grammar will block.</a:t>
            </a:r>
          </a:p>
          <a:p>
            <a:pPr>
              <a:lnSpc>
                <a:spcPct val="90000"/>
              </a:lnSpc>
            </a:pPr>
            <a:r>
              <a:rPr lang="en-US" altLang="en-US" sz="2600">
                <a:latin typeface="Garamond" panose="02020404030301010803" pitchFamily="18" charset="0"/>
              </a:rPr>
              <a:t>The reverse test is </a:t>
            </a:r>
            <a:r>
              <a:rPr lang="en-US" altLang="en-US" sz="2600" b="1">
                <a:latin typeface="Courier New" panose="02070309020205020404" pitchFamily="49" charset="0"/>
              </a:rPr>
              <a:t>$xxx.UNEQUAL=yyy$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7210D-6B94-43B2-89F5-645336639E0F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An example with comparing variables (1)</a:t>
            </a:r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 first graph recognizes an adjective/noun construction and produces an output important for agreement.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More such graphs exist: demonstrative pronoun/noun, possessive pronoun/noun, etc.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 second graph recognizes a simple verb phrase: Aux/Adjective, past perfect, present passive. This verb phrase agrees with gender and number.</a:t>
            </a:r>
          </a:p>
        </p:txBody>
      </p:sp>
      <p:pic>
        <p:nvPicPr>
          <p:cNvPr id="262153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785938"/>
            <a:ext cx="3924300" cy="1989137"/>
          </a:xfrm>
          <a:ln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154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9525" y="3962400"/>
            <a:ext cx="3030538" cy="2057400"/>
          </a:xfrm>
          <a:ln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2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2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2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CE394-8534-4073-AE62-BA31C115D08E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An example with comparing variables (2)</a:t>
            </a:r>
          </a:p>
        </p:txBody>
      </p:sp>
      <p:sp>
        <p:nvSpPr>
          <p:cNvPr id="265221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This graph recognizes a simple phrases: NP [ADV] VP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When applied to the text 5izvora-izvod in MERGE mode, following </a:t>
            </a:r>
            <a:r>
              <a:rPr lang="en-US" altLang="en-US" sz="2200">
                <a:latin typeface="Garamond" panose="02020404030301010803" pitchFamily="18" charset="0"/>
                <a:hlinkClick r:id="rId2" action="ppaction://hlinkfile"/>
              </a:rPr>
              <a:t>concordance</a:t>
            </a:r>
            <a:r>
              <a:rPr lang="en-US" altLang="en-US" sz="2200">
                <a:latin typeface="Garamond" panose="02020404030301010803" pitchFamily="18" charset="0"/>
              </a:rPr>
              <a:t> lines are obtained if output agreement variables of noun and verb phrases are NOT tested.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If output agreement variables of noun and verb phrases ARE  tested, then retrieval produces </a:t>
            </a:r>
            <a:r>
              <a:rPr lang="en-US" altLang="en-US" sz="2200">
                <a:latin typeface="Garamond" panose="02020404030301010803" pitchFamily="18" charset="0"/>
                <a:hlinkClick r:id="rId3" action="ppaction://hlinkfile"/>
              </a:rPr>
              <a:t>different results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265223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68525" y="3962400"/>
            <a:ext cx="4795838" cy="2057400"/>
          </a:xfrm>
          <a:ln w="1587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5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5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52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1B5BE-676E-4422-B982-7B04E731E43C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morphological mode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When working with a text that Unitex has already tokenized, then the only way to pose a query that searches inside a token is to use morphological filters (from what we learned by now). 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But morphological filters have their limits because they cannot refer to dictionaries. 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They cannot be used to pose a following query</a:t>
            </a:r>
            <a:r>
              <a:rPr lang="sr-Latn-CS" altLang="en-US" sz="2200">
                <a:latin typeface="Garamond" panose="02020404030301010803" pitchFamily="18" charset="0"/>
              </a:rPr>
              <a:t>: </a:t>
            </a:r>
            <a:r>
              <a:rPr lang="en-US" altLang="en-US" sz="2200">
                <a:latin typeface="Garamond" panose="02020404030301010803" pitchFamily="18" charset="0"/>
              </a:rPr>
              <a:t>a </a:t>
            </a:r>
            <a:r>
              <a:rPr lang="en-US" altLang="en-US" sz="2200" b="1">
                <a:latin typeface="Garamond" panose="02020404030301010803" pitchFamily="18" charset="0"/>
              </a:rPr>
              <a:t>token</a:t>
            </a:r>
            <a:r>
              <a:rPr lang="en-US" altLang="en-US" sz="2200">
                <a:latin typeface="Garamond" panose="02020404030301010803" pitchFamily="18" charset="0"/>
              </a:rPr>
              <a:t> formed by a string which is a </a:t>
            </a:r>
            <a:r>
              <a:rPr lang="en-US" altLang="en-US" sz="2200" b="1">
                <a:latin typeface="Garamond" panose="02020404030301010803" pitchFamily="18" charset="0"/>
              </a:rPr>
              <a:t>legal prefix</a:t>
            </a:r>
            <a:r>
              <a:rPr lang="en-US" altLang="en-US" sz="2200">
                <a:latin typeface="Garamond" panose="02020404030301010803" pitchFamily="18" charset="0"/>
              </a:rPr>
              <a:t> and a string which is a </a:t>
            </a:r>
            <a:r>
              <a:rPr lang="en-US" altLang="en-US" sz="2200" b="1">
                <a:latin typeface="Garamond" panose="02020404030301010803" pitchFamily="18" charset="0"/>
              </a:rPr>
              <a:t>legal verb form</a:t>
            </a:r>
            <a:r>
              <a:rPr lang="en-US" altLang="en-US" sz="2200">
                <a:latin typeface="Garamond" panose="02020404030301010803" pitchFamily="18" charset="0"/>
              </a:rPr>
              <a:t>.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What would be a result of a search with this graph?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Nothing! Because it looks for a prefix which is a token and a token that is a verb form – that is two separate tokens.</a:t>
            </a:r>
            <a:endParaRPr lang="sr-Latn-CS" altLang="en-US" sz="2200">
              <a:latin typeface="Garamond" panose="02020404030301010803" pitchFamily="18" charset="0"/>
            </a:endParaRPr>
          </a:p>
        </p:txBody>
      </p:sp>
      <p:pic>
        <p:nvPicPr>
          <p:cNvPr id="111627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5410200"/>
            <a:ext cx="2852738" cy="609600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7C26E-30A5-4065-A7C5-4A0A55B79D26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How to use the morphological mode</a:t>
            </a:r>
            <a:r>
              <a:rPr lang="sr-Latn-CS" altLang="en-US" sz="3400"/>
              <a:t>?</a:t>
            </a:r>
            <a:endParaRPr lang="en-US" altLang="en-US" sz="3400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8229600" cy="3200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A part of a grammar that we intend to apply in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Locate pattern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which should be used in the morphological mode should be enclosed with special boxes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$&lt;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and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$&gt;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These boxes will appear in a graph like violet angular brackets.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In this mode matching is performed letter by letter, and not token by token.</a:t>
            </a:r>
            <a:endParaRPr lang="sr-Latn-CS" altLang="en-US" sz="22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What would be result of a search with this graph?</a:t>
            </a:r>
          </a:p>
          <a:p>
            <a:pPr>
              <a:lnSpc>
                <a:spcPct val="9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Again nothing</a:t>
            </a:r>
            <a:r>
              <a:rPr lang="sr-Latn-CS" altLang="en-US" sz="2200">
                <a:latin typeface="Garamond" panose="02020404030301010803" pitchFamily="18" charset="0"/>
              </a:rPr>
              <a:t>! </a:t>
            </a:r>
            <a:r>
              <a:rPr lang="en-US" altLang="en-US" sz="2200">
                <a:latin typeface="Garamond" panose="02020404030301010803" pitchFamily="18" charset="0"/>
              </a:rPr>
              <a:t>Because graphs should abide to special rules when they enter the morphological mode.</a:t>
            </a:r>
            <a:endParaRPr lang="sr-Latn-CS" altLang="en-US" sz="2200">
              <a:latin typeface="Garamond" panose="02020404030301010803" pitchFamily="18" charset="0"/>
            </a:endParaRPr>
          </a:p>
        </p:txBody>
      </p:sp>
      <p:pic>
        <p:nvPicPr>
          <p:cNvPr id="71690" name="Picture 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5334000"/>
            <a:ext cx="3676650" cy="600075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6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6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6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1A646-014B-4EAC-9321-F1613C983C1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Rules of the morphological mode(1)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The implicit space does not exist between boxes (as outside the morphological mode)</a:t>
            </a:r>
            <a:r>
              <a:rPr lang="sr-Latn-CS" altLang="en-US" sz="2000">
                <a:latin typeface="Garamond" panose="02020404030301010803" pitchFamily="18" charset="0"/>
              </a:rPr>
              <a:t>. </a:t>
            </a:r>
            <a:r>
              <a:rPr lang="en-US" altLang="en-US" sz="2000">
                <a:latin typeface="Garamond" panose="02020404030301010803" pitchFamily="18" charset="0"/>
              </a:rPr>
              <a:t>If a space should be matched in the morphological mode, then it should be explicitly written </a:t>
            </a:r>
            <a:r>
              <a:rPr lang="en-US" altLang="en-US" sz="2000">
                <a:latin typeface="Courier New" panose="02070309020205020404" pitchFamily="49" charset="0"/>
                <a:sym typeface="Symbol" panose="05050102010706020507" pitchFamily="18" charset="2"/>
              </a:rPr>
              <a:t> 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Sub-graphs can be used, but the beginning and the end of the morphological mode have to be in the same graph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Variables cannot be introduced in the morphological mode with 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$x(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and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$x)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Lexical patterns that refer to dictionaries can be used</a:t>
            </a:r>
            <a:r>
              <a:rPr lang="sr-Latn-CS" altLang="en-US" sz="2000">
                <a:latin typeface="Garamond" panose="02020404030301010803" pitchFamily="18" charset="0"/>
              </a:rPr>
              <a:t> (</a:t>
            </a:r>
            <a:r>
              <a:rPr lang="en-US" altLang="en-US" sz="2000">
                <a:latin typeface="Garamond" panose="02020404030301010803" pitchFamily="18" charset="0"/>
              </a:rPr>
              <a:t>like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&lt;V:G:T&gt;</a:t>
            </a:r>
            <a:r>
              <a:rPr lang="sr-Latn-CS" altLang="en-US" sz="2000">
                <a:latin typeface="Garamond" panose="02020404030301010803" pitchFamily="18" charset="0"/>
              </a:rPr>
              <a:t>)</a:t>
            </a:r>
            <a:r>
              <a:rPr lang="en-US" altLang="en-US" sz="2000">
                <a:latin typeface="Garamond" panose="02020404030301010803" pitchFamily="18" charset="0"/>
              </a:rPr>
              <a:t>, as well as morphological filters on </a:t>
            </a:r>
            <a:r>
              <a:rPr lang="en-US" altLang="en-US" sz="2000" b="1">
                <a:latin typeface="Courier New" panose="02070309020205020404" pitchFamily="49" charset="0"/>
              </a:rPr>
              <a:t>&lt;DIC&gt;</a:t>
            </a:r>
            <a:r>
              <a:rPr lang="en-US" altLang="en-US" sz="2000">
                <a:latin typeface="Garamond" panose="02020404030301010803" pitchFamily="18" charset="0"/>
              </a:rPr>
              <a:t>.</a:t>
            </a:r>
            <a:endParaRPr lang="sr-Latn-CS" altLang="en-US" sz="2000">
              <a:latin typeface="Garamond" panose="02020404030301010803" pitchFamily="18" charset="0"/>
            </a:endParaRP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Left and right contexts are prohibited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Transducer outputs can be used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  <a:endParaRPr lang="en-US" altLang="en-US" sz="2000">
              <a:latin typeface="Garamond" panose="02020404030301010803" pitchFamily="18" charset="0"/>
            </a:endParaRPr>
          </a:p>
          <a:p>
            <a:pPr marL="571500" indent="-571500"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Morphological filters can apply to </a:t>
            </a:r>
            <a:r>
              <a:rPr lang="en-US" altLang="en-US" sz="2000" b="1">
                <a:latin typeface="Courier New" panose="02070309020205020404" pitchFamily="49" charset="0"/>
              </a:rPr>
              <a:t>&lt;TOKEN&gt;</a:t>
            </a:r>
            <a:r>
              <a:rPr lang="en-US" altLang="en-US" sz="2000">
                <a:latin typeface="Garamond" panose="02020404030301010803" pitchFamily="18" charset="0"/>
              </a:rPr>
              <a:t> but they will actually apply only to one character (which is “token” in this case), like in </a:t>
            </a:r>
            <a:r>
              <a:rPr lang="en-US" altLang="en-US" sz="2000" b="1">
                <a:latin typeface="Courier New" panose="02070309020205020404" pitchFamily="49" charset="0"/>
              </a:rPr>
              <a:t>&lt;TOKEN&gt;&lt;&lt;[^aeiou]&gt;&gt;</a:t>
            </a:r>
            <a:r>
              <a:rPr lang="en-US" altLang="en-US" sz="2000">
                <a:latin typeface="Garamond" panose="02020404030301010803" pitchFamily="18" charset="0"/>
              </a:rPr>
              <a:t>.</a:t>
            </a:r>
            <a:endParaRPr lang="sr-Latn-CS" altLang="en-US" sz="200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A79BD-4EEF-4A74-BC76-9A540B2D2E9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Rules of the morphological mode(2)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&lt;MOT&gt;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letter (as defined in </a:t>
            </a:r>
            <a:r>
              <a:rPr lang="sr-Latn-CS" altLang="en-US" sz="2200">
                <a:latin typeface="Garamond" panose="02020404030301010803" pitchFamily="18" charset="0"/>
              </a:rPr>
              <a:t>Alphabet</a:t>
            </a:r>
            <a:r>
              <a:rPr lang="en-US" altLang="en-US" sz="2200">
                <a:latin typeface="Garamond" panose="02020404030301010803" pitchFamily="18" charset="0"/>
              </a:rPr>
              <a:t>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&lt;MIN&gt;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lower-case letter (as defined in </a:t>
            </a:r>
            <a:r>
              <a:rPr lang="sr-Latn-CS" altLang="en-US" sz="2200">
                <a:latin typeface="Garamond" panose="02020404030301010803" pitchFamily="18" charset="0"/>
              </a:rPr>
              <a:t>Alphabet</a:t>
            </a:r>
            <a:r>
              <a:rPr lang="en-US" altLang="en-US" sz="2200">
                <a:latin typeface="Garamond" panose="02020404030301010803" pitchFamily="18" charset="0"/>
              </a:rPr>
              <a:t>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&lt;MAJ&gt;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upper-case letter (as defined in </a:t>
            </a:r>
            <a:r>
              <a:rPr lang="sr-Latn-CS" altLang="en-US" sz="2200">
                <a:latin typeface="Garamond" panose="02020404030301010803" pitchFamily="18" charset="0"/>
              </a:rPr>
              <a:t>Alphabet</a:t>
            </a:r>
            <a:r>
              <a:rPr lang="en-US" altLang="en-US" sz="2200">
                <a:latin typeface="Garamond" panose="02020404030301010803" pitchFamily="18" charset="0"/>
              </a:rPr>
              <a:t>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  <a:endParaRPr lang="en-US" altLang="en-US" sz="22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&lt;DIC&gt;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matches any word present in a </a:t>
            </a:r>
            <a:r>
              <a:rPr lang="en-US" altLang="en-US" sz="2200" b="1">
                <a:latin typeface="Garamond" panose="02020404030301010803" pitchFamily="18" charset="0"/>
              </a:rPr>
              <a:t>morphological dictionary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Lexical patterns referring to </a:t>
            </a:r>
            <a:r>
              <a:rPr lang="en-US" altLang="en-US" sz="2200" b="1">
                <a:latin typeface="Garamond" panose="02020404030301010803" pitchFamily="18" charset="0"/>
              </a:rPr>
              <a:t>morphological dictionaries</a:t>
            </a:r>
            <a:r>
              <a:rPr lang="en-US" altLang="en-US" sz="2200">
                <a:latin typeface="Garamond" panose="02020404030301010803" pitchFamily="18" charset="0"/>
              </a:rPr>
              <a:t> can be used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Patterns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#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&lt;PRE&gt;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&lt;NB&gt;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&lt;TOKEN&gt;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&lt;SDIC&gt;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and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&lt;CDIC&gt;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are forbidden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200">
                <a:latin typeface="Garamond" panose="02020404030301010803" pitchFamily="18" charset="0"/>
              </a:rPr>
              <a:t>If a program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Locate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reaches the end of the morphological zone </a:t>
            </a:r>
            <a:r>
              <a:rPr lang="sr-Latn-CS" altLang="en-US" sz="2200">
                <a:latin typeface="Garamond" panose="02020404030301010803" pitchFamily="18" charset="0"/>
              </a:rPr>
              <a:t>(</a:t>
            </a:r>
            <a:r>
              <a:rPr lang="en-US" altLang="en-US" sz="2200">
                <a:latin typeface="Garamond" panose="02020404030301010803" pitchFamily="18" charset="0"/>
              </a:rPr>
              <a:t>a box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$&gt;</a:t>
            </a:r>
            <a:r>
              <a:rPr lang="sr-Latn-CS" altLang="en-US" sz="2200">
                <a:latin typeface="Garamond" panose="02020404030301010803" pitchFamily="18" charset="0"/>
              </a:rPr>
              <a:t>)</a:t>
            </a:r>
            <a:r>
              <a:rPr lang="en-US" altLang="en-US" sz="2200">
                <a:latin typeface="Garamond" panose="02020404030301010803" pitchFamily="18" charset="0"/>
              </a:rPr>
              <a:t> before reaching the end of a token</a:t>
            </a:r>
            <a:r>
              <a:rPr lang="sr-Latn-CS" altLang="en-US" sz="2200">
                <a:latin typeface="Garamond" panose="02020404030301010803" pitchFamily="18" charset="0"/>
              </a:rPr>
              <a:t>, </a:t>
            </a:r>
            <a:r>
              <a:rPr lang="en-US" altLang="en-US" sz="2200">
                <a:latin typeface="Garamond" panose="02020404030301010803" pitchFamily="18" charset="0"/>
              </a:rPr>
              <a:t>the match will fail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  <a:r>
              <a:rPr lang="en-US" altLang="en-US" sz="2200">
                <a:latin typeface="Garamond" panose="02020404030301010803" pitchFamily="18" charset="0"/>
              </a:rPr>
              <a:t> For instance, the previous graph can not match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(pre)(vodi)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in</a:t>
            </a:r>
            <a:r>
              <a:rPr lang="sr-Latn-CS" altLang="en-US" sz="2200">
                <a:latin typeface="Garamond" panose="02020404030301010803" pitchFamily="18" charset="0"/>
              </a:rPr>
              <a:t>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prevodilac</a:t>
            </a:r>
            <a:r>
              <a:rPr lang="en-US" altLang="en-US" sz="2200">
                <a:latin typeface="Garamond" panose="02020404030301010803" pitchFamily="18" charset="0"/>
              </a:rPr>
              <a:t> although it matches a prefix followed by a verb form.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68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68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68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68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8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2F39B-9E48-47A0-9AB8-CF1BF22E7DF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What are morphological dictionaries and how to use them</a:t>
            </a:r>
            <a:r>
              <a:rPr lang="sr-Latn-CS" altLang="en-US" sz="3400"/>
              <a:t>?</a:t>
            </a:r>
            <a:endParaRPr lang="en-US" altLang="en-US" sz="340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3505200"/>
          </a:xfrm>
        </p:spPr>
        <p:txBody>
          <a:bodyPr/>
          <a:lstStyle/>
          <a:p>
            <a:r>
              <a:rPr lang="en-US" altLang="en-US" sz="2200">
                <a:latin typeface="Garamond" panose="02020404030301010803" pitchFamily="18" charset="0"/>
              </a:rPr>
              <a:t>In the morphological mode it is possible to use queries that refer to dictionaries, in order to recognize, for instance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(pot)(krpili)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The verb form </a:t>
            </a:r>
            <a:r>
              <a:rPr lang="sr-Latn-CS" altLang="en-US" sz="2200" b="1" i="1">
                <a:solidFill>
                  <a:schemeClr val="tx2"/>
                </a:solidFill>
                <a:latin typeface="Garamond" panose="02020404030301010803" pitchFamily="18" charset="0"/>
              </a:rPr>
              <a:t>krpiti</a:t>
            </a:r>
            <a:r>
              <a:rPr lang="sr-Latn-CS" altLang="en-US" sz="2200">
                <a:latin typeface="Garamond" panose="02020404030301010803" pitchFamily="18" charset="0"/>
              </a:rPr>
              <a:t> – </a:t>
            </a:r>
            <a:r>
              <a:rPr lang="sr-Latn-CS" altLang="en-US" sz="2200" b="1">
                <a:solidFill>
                  <a:schemeClr val="tx2"/>
                </a:solidFill>
                <a:latin typeface="Courier New" panose="02070309020205020404" pitchFamily="49" charset="0"/>
              </a:rPr>
              <a:t>krpili</a:t>
            </a:r>
            <a:r>
              <a:rPr lang="sr-Latn-CS" altLang="en-US" sz="2200">
                <a:latin typeface="Garamond" panose="02020404030301010803" pitchFamily="18" charset="0"/>
              </a:rPr>
              <a:t> – </a:t>
            </a:r>
            <a:r>
              <a:rPr lang="en-US" altLang="en-US" sz="2200">
                <a:latin typeface="Garamond" panose="02020404030301010803" pitchFamily="18" charset="0"/>
              </a:rPr>
              <a:t>(from </a:t>
            </a:r>
            <a:r>
              <a:rPr lang="sr-Latn-CS" altLang="en-US" sz="2200" b="1" i="1">
                <a:solidFill>
                  <a:schemeClr val="tx2"/>
                </a:solidFill>
                <a:latin typeface="Garamond" panose="02020404030301010803" pitchFamily="18" charset="0"/>
              </a:rPr>
              <a:t>krpiti</a:t>
            </a:r>
            <a:r>
              <a:rPr lang="en-US" altLang="en-US" sz="2200">
                <a:latin typeface="Garamond" panose="02020404030301010803" pitchFamily="18" charset="0"/>
              </a:rPr>
              <a:t> )</a:t>
            </a:r>
            <a:r>
              <a:rPr lang="en-US" altLang="en-US" sz="2200" i="1">
                <a:latin typeface="Garamond" panose="02020404030301010803" pitchFamily="18" charset="0"/>
              </a:rPr>
              <a:t> </a:t>
            </a:r>
            <a:r>
              <a:rPr lang="en-US" altLang="en-US" sz="2200">
                <a:latin typeface="Garamond" panose="02020404030301010803" pitchFamily="18" charset="0"/>
              </a:rPr>
              <a:t>need not be in a text itself, and so the dictionary of a text cannot be used.</a:t>
            </a:r>
            <a:endParaRPr lang="sr-Latn-CS" altLang="en-US" sz="2200">
              <a:latin typeface="Garamond" panose="02020404030301010803" pitchFamily="18" charset="0"/>
            </a:endParaRPr>
          </a:p>
          <a:p>
            <a:r>
              <a:rPr lang="en-US" altLang="en-US" sz="2200">
                <a:latin typeface="Garamond" panose="02020404030301010803" pitchFamily="18" charset="0"/>
              </a:rPr>
              <a:t>Because of that a user should prepare a list of dictionaries that he/she wishes to use in the morphological mode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</a:p>
          <a:p>
            <a:r>
              <a:rPr lang="en-US" altLang="en-US" sz="2200">
                <a:latin typeface="Garamond" panose="02020404030301010803" pitchFamily="18" charset="0"/>
              </a:rPr>
              <a:t>These dictionaries may be chosen from those normally used but can also be specific for recognitions inside tokens (like dictionaries of affixes)</a:t>
            </a:r>
            <a:r>
              <a:rPr lang="sr-Latn-CS" altLang="en-US" sz="2200">
                <a:latin typeface="Garamond" panose="02020404030301010803" pitchFamily="18" charset="0"/>
              </a:rPr>
              <a:t>.</a:t>
            </a:r>
            <a:endParaRPr lang="en-US" altLang="en-US" sz="2200">
              <a:latin typeface="Garamond" panose="02020404030301010803" pitchFamily="18" charset="0"/>
            </a:endParaRPr>
          </a:p>
        </p:txBody>
      </p:sp>
      <p:pic>
        <p:nvPicPr>
          <p:cNvPr id="154635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67000" y="5486400"/>
            <a:ext cx="3676650" cy="600075"/>
          </a:xfrm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9C8B5-109F-49A7-A162-EAC8349C992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Defining a list of morphological dicitonaries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3925887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100">
                <a:latin typeface="Garamond" panose="02020404030301010803" pitchFamily="18" charset="0"/>
              </a:rPr>
              <a:t>Use the option</a:t>
            </a:r>
            <a:r>
              <a:rPr lang="sr-Latn-CS" altLang="en-US" sz="2100" b="1">
                <a:solidFill>
                  <a:schemeClr val="tx2"/>
                </a:solidFill>
                <a:latin typeface="Garamond" panose="02020404030301010803" pitchFamily="18" charset="0"/>
              </a:rPr>
              <a:t> Preferences</a:t>
            </a:r>
            <a:r>
              <a:rPr lang="sr-Latn-CS" altLang="en-US" sz="2100">
                <a:latin typeface="Garamond" panose="02020404030301010803" pitchFamily="18" charset="0"/>
              </a:rPr>
              <a:t> men</a:t>
            </a:r>
            <a:r>
              <a:rPr lang="en-US" altLang="en-US" sz="2100">
                <a:latin typeface="Garamond" panose="02020404030301010803" pitchFamily="18" charset="0"/>
              </a:rPr>
              <a:t>u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sr-Latn-CS" altLang="en-US" sz="2100" b="1">
                <a:solidFill>
                  <a:schemeClr val="tx2"/>
                </a:solidFill>
                <a:latin typeface="Garamond" panose="02020404030301010803" pitchFamily="18" charset="0"/>
              </a:rPr>
              <a:t>Info</a:t>
            </a:r>
            <a:r>
              <a:rPr lang="sr-Latn-CS" altLang="en-US" sz="2100">
                <a:latin typeface="Garamond" panose="02020404030301010803" pitchFamily="18" charset="0"/>
              </a:rPr>
              <a:t>, </a:t>
            </a:r>
            <a:r>
              <a:rPr lang="en-US" altLang="en-US" sz="2100">
                <a:latin typeface="Garamond" panose="02020404030301010803" pitchFamily="18" charset="0"/>
              </a:rPr>
              <a:t>a card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sr-Latn-CS" altLang="en-US" sz="2100" b="1">
                <a:solidFill>
                  <a:schemeClr val="tx2"/>
                </a:solidFill>
                <a:latin typeface="Garamond" panose="02020404030301010803" pitchFamily="18" charset="0"/>
              </a:rPr>
              <a:t>Morphological dictionaries</a:t>
            </a:r>
            <a:r>
              <a:rPr lang="sr-Latn-CS" altLang="en-US" sz="21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Garamond" panose="02020404030301010803" pitchFamily="18" charset="0"/>
              </a:rPr>
              <a:t>Dictionaries – only in </a:t>
            </a:r>
            <a:r>
              <a:rPr lang="sr-Latn-CS" altLang="en-US" sz="2100" b="1">
                <a:solidFill>
                  <a:schemeClr val="tx2"/>
                </a:solidFill>
                <a:latin typeface="Courier New" panose="02070309020205020404" pitchFamily="49" charset="0"/>
              </a:rPr>
              <a:t>.bin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en-US" altLang="en-US" sz="2100">
                <a:latin typeface="Garamond" panose="02020404030301010803" pitchFamily="18" charset="0"/>
              </a:rPr>
              <a:t>format are added by pressing </a:t>
            </a:r>
            <a:r>
              <a:rPr lang="sr-Latn-CS" altLang="en-US" sz="2100" b="1">
                <a:solidFill>
                  <a:schemeClr val="tx2"/>
                </a:solidFill>
                <a:latin typeface="Garamond" panose="02020404030301010803" pitchFamily="18" charset="0"/>
              </a:rPr>
              <a:t>Add</a:t>
            </a:r>
            <a:r>
              <a:rPr lang="sr-Latn-CS" altLang="en-US" sz="2100">
                <a:latin typeface="Garamond" panose="02020404030301010803" pitchFamily="18" charset="0"/>
              </a:rPr>
              <a:t>, </a:t>
            </a:r>
            <a:r>
              <a:rPr lang="en-US" altLang="en-US" sz="2100">
                <a:latin typeface="Garamond" panose="02020404030301010803" pitchFamily="18" charset="0"/>
              </a:rPr>
              <a:t>and removing from a list by pressing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sr-Latn-CS" altLang="en-US" sz="2100" b="1">
                <a:solidFill>
                  <a:schemeClr val="tx2"/>
                </a:solidFill>
                <a:latin typeface="Garamond" panose="02020404030301010803" pitchFamily="18" charset="0"/>
              </a:rPr>
              <a:t>Remove</a:t>
            </a:r>
            <a:r>
              <a:rPr lang="sr-Latn-CS" altLang="en-US" sz="21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Garamond" panose="02020404030301010803" pitchFamily="18" charset="0"/>
              </a:rPr>
              <a:t>For Serbian a dictionary of prefixes is selected </a:t>
            </a:r>
            <a:r>
              <a:rPr lang="sr-Latn-CS" altLang="en-US" sz="2100" b="1">
                <a:solidFill>
                  <a:schemeClr val="tx2"/>
                </a:solidFill>
                <a:latin typeface="Courier New" panose="02070309020205020404" pitchFamily="49" charset="0"/>
              </a:rPr>
              <a:t>delaf-aprefix.bin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en-US" altLang="en-US" sz="2100">
                <a:latin typeface="Garamond" panose="02020404030301010803" pitchFamily="18" charset="0"/>
              </a:rPr>
              <a:t>that is not used for normal processing</a:t>
            </a:r>
            <a:r>
              <a:rPr lang="sr-Latn-CS" altLang="en-US" sz="2100">
                <a:latin typeface="Garamond" panose="02020404030301010803" pitchFamily="18" charset="0"/>
              </a:rPr>
              <a:t>, </a:t>
            </a:r>
            <a:r>
              <a:rPr lang="en-US" altLang="en-US" sz="2100">
                <a:latin typeface="Garamond" panose="02020404030301010803" pitchFamily="18" charset="0"/>
              </a:rPr>
              <a:t>and</a:t>
            </a:r>
            <a:endParaRPr lang="sr-Latn-CS" altLang="en-US" sz="2100">
              <a:latin typeface="Garamond" panose="02020404030301010803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100">
                <a:latin typeface="Garamond" panose="02020404030301010803" pitchFamily="18" charset="0"/>
              </a:rPr>
              <a:t>a general dictionary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sr-Latn-CS" altLang="en-US" sz="2100" b="1">
                <a:solidFill>
                  <a:schemeClr val="tx2"/>
                </a:solidFill>
                <a:latin typeface="Courier New" panose="02070309020205020404" pitchFamily="49" charset="0"/>
              </a:rPr>
              <a:t>delaf-Srpki.bin</a:t>
            </a:r>
            <a:r>
              <a:rPr lang="sr-Latn-CS" altLang="en-US" sz="2100">
                <a:latin typeface="Garamond" panose="02020404030301010803" pitchFamily="18" charset="0"/>
              </a:rPr>
              <a:t> </a:t>
            </a:r>
            <a:r>
              <a:rPr lang="en-US" altLang="en-US" sz="2100">
                <a:latin typeface="Garamond" panose="02020404030301010803" pitchFamily="18" charset="0"/>
              </a:rPr>
              <a:t>used for normal processing</a:t>
            </a:r>
            <a:r>
              <a:rPr lang="sr-Latn-CS" altLang="en-US" sz="2100">
                <a:latin typeface="Garamond" panose="02020404030301010803" pitchFamily="18" charset="0"/>
              </a:rPr>
              <a:t>.</a:t>
            </a:r>
            <a:endParaRPr lang="en-US" altLang="en-US" sz="2100">
              <a:latin typeface="Garamond" panose="02020404030301010803" pitchFamily="18" charset="0"/>
            </a:endParaRPr>
          </a:p>
        </p:txBody>
      </p:sp>
      <p:pic>
        <p:nvPicPr>
          <p:cNvPr id="157705" name="Picture 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1850" y="1906588"/>
            <a:ext cx="3925888" cy="3957637"/>
          </a:xfrm>
        </p:spPr>
      </p:pic>
      <p:sp>
        <p:nvSpPr>
          <p:cNvPr id="157706" name="Oval 10"/>
          <p:cNvSpPr>
            <a:spLocks noChangeArrowheads="1"/>
          </p:cNvSpPr>
          <p:nvPr/>
        </p:nvSpPr>
        <p:spPr bwMode="auto">
          <a:xfrm>
            <a:off x="7772400" y="1524000"/>
            <a:ext cx="1143000" cy="1143000"/>
          </a:xfrm>
          <a:prstGeom prst="ellipse">
            <a:avLst/>
          </a:prstGeom>
          <a:noFill/>
          <a:ln w="222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7" name="Oval 11"/>
          <p:cNvSpPr>
            <a:spLocks noChangeArrowheads="1"/>
          </p:cNvSpPr>
          <p:nvPr/>
        </p:nvSpPr>
        <p:spPr bwMode="auto">
          <a:xfrm>
            <a:off x="5715000" y="5105400"/>
            <a:ext cx="2209800" cy="609600"/>
          </a:xfrm>
          <a:prstGeom prst="ellipse">
            <a:avLst/>
          </a:prstGeom>
          <a:noFill/>
          <a:ln w="22225" algn="ctr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8" name="AutoShape 12"/>
          <p:cNvSpPr>
            <a:spLocks noChangeArrowheads="1"/>
          </p:cNvSpPr>
          <p:nvPr/>
        </p:nvSpPr>
        <p:spPr bwMode="auto">
          <a:xfrm>
            <a:off x="7239000" y="2971800"/>
            <a:ext cx="762000" cy="257175"/>
          </a:xfrm>
          <a:prstGeom prst="leftArrow">
            <a:avLst>
              <a:gd name="adj1" fmla="val 50000"/>
              <a:gd name="adj2" fmla="val 74074"/>
            </a:avLst>
          </a:prstGeom>
          <a:solidFill>
            <a:schemeClr val="folHlink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9" name="AutoShape 13"/>
          <p:cNvSpPr>
            <a:spLocks noChangeArrowheads="1"/>
          </p:cNvSpPr>
          <p:nvPr/>
        </p:nvSpPr>
        <p:spPr bwMode="auto">
          <a:xfrm>
            <a:off x="7239000" y="3124200"/>
            <a:ext cx="762000" cy="257175"/>
          </a:xfrm>
          <a:prstGeom prst="leftArrow">
            <a:avLst>
              <a:gd name="adj1" fmla="val 50000"/>
              <a:gd name="adj2" fmla="val 74074"/>
            </a:avLst>
          </a:prstGeom>
          <a:solidFill>
            <a:schemeClr val="accent1"/>
          </a:solidFill>
          <a:ln w="9525" algn="ctr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7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7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7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7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6" grpId="0" animBg="1"/>
      <p:bldP spid="157707" grpId="0" animBg="1"/>
      <p:bldP spid="157708" grpId="0" animBg="1"/>
      <p:bldP spid="1577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9EEBC-E858-4299-969C-8C9671CB591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400"/>
              <a:t>Results of searching with a graph in the morphological mode</a:t>
            </a:r>
          </a:p>
        </p:txBody>
      </p:sp>
      <p:sp>
        <p:nvSpPr>
          <p:cNvPr id="158733" name="Rectangle 13"/>
          <p:cNvSpPr>
            <a:spLocks noGrp="1" noChangeArrowheads="1"/>
          </p:cNvSpPr>
          <p:nvPr>
            <p:ph type="body" sz="half" idx="1"/>
          </p:nvPr>
        </p:nvSpPr>
        <p:spPr>
          <a:xfrm>
            <a:off x="566738" y="1752600"/>
            <a:ext cx="4157662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When applied to a collection</a:t>
            </a:r>
            <a:r>
              <a:rPr lang="sr-Latn-CS" altLang="en-US" sz="2000"/>
              <a:t> </a:t>
            </a:r>
            <a:r>
              <a:rPr lang="sr-Latn-CS" altLang="en-US" sz="2000" b="1">
                <a:solidFill>
                  <a:schemeClr val="tx2"/>
                </a:solidFill>
                <a:latin typeface="Courier New" panose="02070309020205020404" pitchFamily="49" charset="0"/>
              </a:rPr>
              <a:t>5izvora</a:t>
            </a:r>
            <a:r>
              <a:rPr lang="sr-Latn-CS" altLang="en-US" sz="2000"/>
              <a:t> </a:t>
            </a:r>
            <a:r>
              <a:rPr lang="en-US" altLang="en-US" sz="2000">
                <a:latin typeface="Garamond" panose="02020404030301010803" pitchFamily="18" charset="0"/>
              </a:rPr>
              <a:t>following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  <a:hlinkClick r:id="rId2" action="ppaction://hlinkfile"/>
              </a:rPr>
              <a:t>verb forms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obtained by prefixation from existing verbs </a:t>
            </a:r>
            <a:r>
              <a:rPr lang="sr-Latn-CS" altLang="en-US" sz="2000">
                <a:latin typeface="Garamond" panose="02020404030301010803" pitchFamily="18" charset="0"/>
              </a:rPr>
              <a:t>(</a:t>
            </a:r>
            <a:r>
              <a:rPr lang="en-US" altLang="en-US" sz="2000">
                <a:latin typeface="Garamond" panose="02020404030301010803" pitchFamily="18" charset="0"/>
              </a:rPr>
              <a:t>with a LOT of noise</a:t>
            </a:r>
            <a:r>
              <a:rPr lang="sr-Latn-CS" altLang="en-US" sz="2000">
                <a:latin typeface="Garamond" panose="02020404030301010803" pitchFamily="18" charset="0"/>
              </a:rPr>
              <a:t>).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What does a form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pobede</a:t>
            </a:r>
            <a:r>
              <a:rPr lang="en-US" altLang="en-US" sz="2000">
                <a:latin typeface="Garamond" panose="02020404030301010803" pitchFamily="18" charset="0"/>
              </a:rPr>
              <a:t> do here?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A prefix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po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and a form of verb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bediti</a:t>
            </a:r>
            <a:r>
              <a:rPr lang="sr-Latn-CS" altLang="en-US" sz="2000">
                <a:latin typeface="Garamond" panose="02020404030301010803" pitchFamily="18" charset="0"/>
              </a:rPr>
              <a:t>,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bede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If we add the following negative context </a:t>
            </a:r>
            <a:r>
              <a:rPr lang="sr-Latn-CS" altLang="en-US" sz="2000">
                <a:latin typeface="Garamond" panose="02020404030301010803" pitchFamily="18" charset="0"/>
              </a:rPr>
              <a:t>– </a:t>
            </a:r>
            <a:r>
              <a:rPr lang="en-US" altLang="en-US" sz="2000" b="1">
                <a:solidFill>
                  <a:schemeClr val="hlink"/>
                </a:solidFill>
                <a:latin typeface="Garamond" panose="02020404030301010803" pitchFamily="18" charset="0"/>
              </a:rPr>
              <a:t>outside </a:t>
            </a:r>
            <a:r>
              <a:rPr lang="en-US" altLang="en-US" sz="2000">
                <a:latin typeface="Garamond" panose="02020404030301010803" pitchFamily="18" charset="0"/>
              </a:rPr>
              <a:t>the morphological mode</a:t>
            </a:r>
            <a:r>
              <a:rPr lang="sr-Latn-CS" altLang="en-US" sz="2000">
                <a:latin typeface="Garamond" panose="02020404030301010803" pitchFamily="18" charset="0"/>
              </a:rPr>
              <a:t> – </a:t>
            </a:r>
            <a:r>
              <a:rPr lang="en-US" altLang="en-US" sz="2000">
                <a:latin typeface="Garamond" panose="02020404030301010803" pitchFamily="18" charset="0"/>
              </a:rPr>
              <a:t>graph will extract forms that are </a:t>
            </a:r>
            <a:r>
              <a:rPr lang="en-US" altLang="en-US" sz="2000" b="1">
                <a:solidFill>
                  <a:schemeClr val="hlink"/>
                </a:solidFill>
                <a:latin typeface="Garamond" panose="02020404030301010803" pitchFamily="18" charset="0"/>
              </a:rPr>
              <a:t>maybe</a:t>
            </a:r>
            <a:r>
              <a:rPr lang="sr-Latn-CS" altLang="en-US" sz="2000" b="1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  <a:hlinkClick r:id="rId3" action="ppaction://hlinkfile"/>
              </a:rPr>
              <a:t>verbs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obtained by prefixation</a:t>
            </a:r>
            <a:r>
              <a:rPr lang="sr-Latn-CS" altLang="en-US" sz="2000">
                <a:latin typeface="Garamond" panose="02020404030301010803" pitchFamily="18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sz="2000">
                <a:latin typeface="Garamond" panose="02020404030301010803" pitchFamily="18" charset="0"/>
              </a:rPr>
              <a:t>What does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protivnica</a:t>
            </a:r>
            <a:r>
              <a:rPr lang="en-US" altLang="en-US" sz="2000">
                <a:latin typeface="Garamond" panose="02020404030301010803" pitchFamily="18" charset="0"/>
              </a:rPr>
              <a:t> do here?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A prefix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protiv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en-US" altLang="en-US" sz="2000">
                <a:latin typeface="Garamond" panose="02020404030301010803" pitchFamily="18" charset="0"/>
              </a:rPr>
              <a:t>and a verb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nicati</a:t>
            </a:r>
            <a:r>
              <a:rPr lang="sr-Latn-CS" altLang="en-US" sz="2000">
                <a:latin typeface="Garamond" panose="02020404030301010803" pitchFamily="18" charset="0"/>
              </a:rPr>
              <a:t>, </a:t>
            </a:r>
            <a:r>
              <a:rPr lang="en-US" altLang="en-US" sz="2000">
                <a:latin typeface="Garamond" panose="02020404030301010803" pitchFamily="18" charset="0"/>
              </a:rPr>
              <a:t>a form</a:t>
            </a:r>
            <a:r>
              <a:rPr lang="sr-Latn-CS" altLang="en-US" sz="2000">
                <a:latin typeface="Garamond" panose="02020404030301010803" pitchFamily="18" charset="0"/>
              </a:rPr>
              <a:t> </a:t>
            </a:r>
            <a:r>
              <a:rPr lang="sr-Latn-CS" altLang="en-US" sz="2000" b="1">
                <a:solidFill>
                  <a:schemeClr val="tx2"/>
                </a:solidFill>
                <a:latin typeface="Garamond" panose="02020404030301010803" pitchFamily="18" charset="0"/>
              </a:rPr>
              <a:t>nica</a:t>
            </a:r>
            <a:r>
              <a:rPr lang="sr-Latn-CS" altLang="en-US" sz="2000">
                <a:latin typeface="Garamond" panose="02020404030301010803" pitchFamily="18" charset="0"/>
              </a:rPr>
              <a:t> (aorist </a:t>
            </a:r>
            <a:r>
              <a:rPr lang="en-US" altLang="en-US" sz="2000">
                <a:latin typeface="Garamond" panose="02020404030301010803" pitchFamily="18" charset="0"/>
              </a:rPr>
              <a:t>3</a:t>
            </a:r>
            <a:r>
              <a:rPr lang="en-US" altLang="en-US" sz="2000" baseline="30000">
                <a:latin typeface="Garamond" panose="02020404030301010803" pitchFamily="18" charset="0"/>
              </a:rPr>
              <a:t>rd</a:t>
            </a:r>
            <a:r>
              <a:rPr lang="en-US" altLang="en-US" sz="2000">
                <a:latin typeface="Garamond" panose="02020404030301010803" pitchFamily="18" charset="0"/>
              </a:rPr>
              <a:t> person singualar</a:t>
            </a:r>
            <a:r>
              <a:rPr lang="sr-Latn-CS" altLang="en-US" sz="2000">
                <a:latin typeface="Garamond" panose="02020404030301010803" pitchFamily="18" charset="0"/>
              </a:rPr>
              <a:t>).</a:t>
            </a:r>
            <a:endParaRPr lang="en-US" altLang="en-US" sz="2000">
              <a:latin typeface="Garamond" panose="02020404030301010803" pitchFamily="18" charset="0"/>
            </a:endParaRPr>
          </a:p>
        </p:txBody>
      </p:sp>
      <p:pic>
        <p:nvPicPr>
          <p:cNvPr id="158736" name="Picture 1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2438400"/>
            <a:ext cx="3676650" cy="600075"/>
          </a:xfrm>
          <a:ln w="222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8737" name="Picture 1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4419600"/>
            <a:ext cx="3925888" cy="1057275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87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87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87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8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87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8ACCD-FDC4-4AE3-93D5-F40E03A23174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Dictionary entry variables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229600" cy="220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User can associate variables with patterns that refer to morphological dictionaries</a:t>
            </a:r>
            <a:r>
              <a:rPr lang="sr-Latn-CS" altLang="en-US" sz="2400">
                <a:latin typeface="Garamond" panose="02020404030301010803" pitchFamily="18" charset="0"/>
              </a:rPr>
              <a:t> (</a:t>
            </a:r>
            <a:r>
              <a:rPr lang="en-US" altLang="en-US" sz="2400">
                <a:latin typeface="Garamond" panose="02020404030301010803" pitchFamily="18" charset="0"/>
              </a:rPr>
              <a:t>except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&lt;DIC&gt;</a:t>
            </a:r>
            <a:r>
              <a:rPr lang="sr-Latn-CS" altLang="en-US" sz="2400">
                <a:latin typeface="Garamond" panose="02020404030301010803" pitchFamily="18" charset="0"/>
              </a:rPr>
              <a:t>).</a:t>
            </a: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The output of such a box is the associated variable</a:t>
            </a:r>
            <a:r>
              <a:rPr lang="sr-Latn-CS" altLang="en-US" sz="2400">
                <a:latin typeface="Garamond" panose="02020404030301010803" pitchFamily="18" charset="0"/>
              </a:rPr>
              <a:t> </a:t>
            </a:r>
            <a:r>
              <a:rPr lang="sr-Latn-CS" altLang="en-US" sz="2400" b="1">
                <a:solidFill>
                  <a:schemeClr val="tx2"/>
                </a:solidFill>
                <a:latin typeface="Courier New" panose="02070309020205020404" pitchFamily="49" charset="0"/>
              </a:rPr>
              <a:t>$x$</a:t>
            </a:r>
            <a:r>
              <a:rPr lang="sr-Latn-CS" altLang="en-US" sz="2400">
                <a:latin typeface="Garamond" panose="02020404030301010803" pitchFamily="18" charset="0"/>
              </a:rPr>
              <a:t>.</a:t>
            </a:r>
            <a:endParaRPr lang="en-US" altLang="en-US" sz="2400">
              <a:latin typeface="Garamond" panose="020204040303010108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$x.LEMMA$</a:t>
            </a:r>
            <a:r>
              <a:rPr lang="en-US" altLang="en-US" sz="2000">
                <a:latin typeface="Garamond" panose="02020404030301010803" pitchFamily="18" charset="0"/>
              </a:rPr>
              <a:t> - a lemma of a recognized form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$x.INFLECTED$</a:t>
            </a:r>
            <a:r>
              <a:rPr lang="en-US" altLang="en-US" sz="2000">
                <a:latin typeface="Garamond" panose="02020404030301010803" pitchFamily="18" charset="0"/>
              </a:rPr>
              <a:t> - a recognized form</a:t>
            </a:r>
          </a:p>
          <a:p>
            <a:pPr lvl="1">
              <a:lnSpc>
                <a:spcPct val="90000"/>
              </a:lnSpc>
            </a:pPr>
            <a:r>
              <a:rPr lang="en-US" altLang="en-US" sz="2000" b="1">
                <a:latin typeface="Courier New" panose="02070309020205020404" pitchFamily="49" charset="0"/>
              </a:rPr>
              <a:t>$x.CODE$</a:t>
            </a:r>
            <a:r>
              <a:rPr lang="en-US" altLang="en-US" sz="2000">
                <a:latin typeface="Garamond" panose="02020404030301010803" pitchFamily="18" charset="0"/>
              </a:rPr>
              <a:t> - codes associated to a lema</a:t>
            </a:r>
            <a:endParaRPr lang="sr-Latn-CS" altLang="en-US" sz="2000"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400">
                <a:latin typeface="Garamond" panose="02020404030301010803" pitchFamily="18" charset="0"/>
              </a:rPr>
              <a:t>We get the following </a:t>
            </a:r>
            <a:r>
              <a:rPr lang="en-US" altLang="en-US" sz="2400">
                <a:latin typeface="Garamond" panose="02020404030301010803" pitchFamily="18" charset="0"/>
                <a:hlinkClick r:id="rId2" action="ppaction://hlinkfile"/>
              </a:rPr>
              <a:t>decomposition</a:t>
            </a:r>
            <a:r>
              <a:rPr lang="en-US" altLang="en-US" sz="2400">
                <a:latin typeface="Garamond" panose="02020404030301010803" pitchFamily="18" charset="0"/>
              </a:rPr>
              <a:t> if we use this graph in the </a:t>
            </a:r>
            <a:r>
              <a:rPr lang="sr-Latn-CS" altLang="en-US" sz="2400" b="1">
                <a:solidFill>
                  <a:schemeClr val="tx2"/>
                </a:solidFill>
                <a:latin typeface="Garamond" panose="02020404030301010803" pitchFamily="18" charset="0"/>
              </a:rPr>
              <a:t>MERGE</a:t>
            </a:r>
            <a:r>
              <a:rPr lang="en-US" altLang="en-US" sz="2400" b="1">
                <a:solidFill>
                  <a:schemeClr val="tx2"/>
                </a:solidFill>
                <a:latin typeface="Garamond" panose="02020404030301010803" pitchFamily="18" charset="0"/>
              </a:rPr>
              <a:t> </a:t>
            </a:r>
            <a:r>
              <a:rPr lang="en-US" altLang="en-US" sz="2400">
                <a:solidFill>
                  <a:schemeClr val="tx2"/>
                </a:solidFill>
                <a:latin typeface="Garamond" panose="02020404030301010803" pitchFamily="18" charset="0"/>
              </a:rPr>
              <a:t>mode</a:t>
            </a:r>
            <a:r>
              <a:rPr lang="en-US" altLang="en-US" sz="2400">
                <a:latin typeface="Garamond" panose="02020404030301010803" pitchFamily="18" charset="0"/>
              </a:rPr>
              <a:t>.</a:t>
            </a:r>
          </a:p>
        </p:txBody>
      </p:sp>
      <p:pic>
        <p:nvPicPr>
          <p:cNvPr id="160779" name="Picture 1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95400" y="4800600"/>
            <a:ext cx="6581775" cy="1220788"/>
          </a:xfrm>
          <a:ln w="222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4824</TotalTime>
  <Words>1637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Verdana</vt:lpstr>
      <vt:lpstr>Times New Roman</vt:lpstr>
      <vt:lpstr>Wingdings</vt:lpstr>
      <vt:lpstr>Garamond</vt:lpstr>
      <vt:lpstr>Courier New</vt:lpstr>
      <vt:lpstr>Symbol</vt:lpstr>
      <vt:lpstr>Profile</vt:lpstr>
      <vt:lpstr>Dictionary priorities, e-dictionaries of compounds, morphological mode</vt:lpstr>
      <vt:lpstr>The morphological mode</vt:lpstr>
      <vt:lpstr>How to use the morphological mode?</vt:lpstr>
      <vt:lpstr>Rules of the morphological mode(1)</vt:lpstr>
      <vt:lpstr>Rules of the morphological mode(2)</vt:lpstr>
      <vt:lpstr>What are morphological dictionaries and how to use them?</vt:lpstr>
      <vt:lpstr>Defining a list of morphological dicitonaries</vt:lpstr>
      <vt:lpstr>Results of searching with a graph in the morphological mode</vt:lpstr>
      <vt:lpstr>Dictionary entry variables</vt:lpstr>
      <vt:lpstr>Additional dictionary entry variables</vt:lpstr>
      <vt:lpstr>Dictionary graphs that use the morphological mode</vt:lpstr>
      <vt:lpstr>Output variables</vt:lpstr>
      <vt:lpstr>An example of the use of output variables</vt:lpstr>
      <vt:lpstr>Operations on variables</vt:lpstr>
      <vt:lpstr>Testing variables</vt:lpstr>
      <vt:lpstr>An example with testing variables</vt:lpstr>
      <vt:lpstr>Comparing variables</vt:lpstr>
      <vt:lpstr>An example with comparing variables (1)</vt:lpstr>
      <vt:lpstr>An example with comparing variables (2)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Elektronski rečnici – čas 4</dc:title>
  <dc:creator>Cvetana</dc:creator>
  <cp:lastModifiedBy>Цветана</cp:lastModifiedBy>
  <cp:revision>192</cp:revision>
  <dcterms:created xsi:type="dcterms:W3CDTF">2010-05-02T19:00:20Z</dcterms:created>
  <dcterms:modified xsi:type="dcterms:W3CDTF">2014-08-25T21:07:02Z</dcterms:modified>
</cp:coreProperties>
</file>