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4"/>
  </p:notesMasterIdLst>
  <p:sldIdLst>
    <p:sldId id="256" r:id="rId2"/>
    <p:sldId id="315" r:id="rId3"/>
    <p:sldId id="313" r:id="rId4"/>
    <p:sldId id="297" r:id="rId5"/>
    <p:sldId id="298" r:id="rId6"/>
    <p:sldId id="338" r:id="rId7"/>
    <p:sldId id="306" r:id="rId8"/>
    <p:sldId id="307" r:id="rId9"/>
    <p:sldId id="264" r:id="rId10"/>
    <p:sldId id="300" r:id="rId11"/>
    <p:sldId id="339" r:id="rId12"/>
    <p:sldId id="301" r:id="rId13"/>
    <p:sldId id="314" r:id="rId14"/>
    <p:sldId id="266" r:id="rId15"/>
    <p:sldId id="267" r:id="rId16"/>
    <p:sldId id="268" r:id="rId17"/>
    <p:sldId id="269" r:id="rId18"/>
    <p:sldId id="340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7" r:id="rId27"/>
    <p:sldId id="328" r:id="rId28"/>
    <p:sldId id="331" r:id="rId29"/>
    <p:sldId id="342" r:id="rId30"/>
    <p:sldId id="332" r:id="rId31"/>
    <p:sldId id="333" r:id="rId32"/>
    <p:sldId id="334" r:id="rId33"/>
    <p:sldId id="335" r:id="rId34"/>
    <p:sldId id="336" r:id="rId35"/>
    <p:sldId id="337" r:id="rId36"/>
    <p:sldId id="341" r:id="rId37"/>
    <p:sldId id="343" r:id="rId38"/>
    <p:sldId id="344" r:id="rId39"/>
    <p:sldId id="345" r:id="rId40"/>
    <p:sldId id="346" r:id="rId41"/>
    <p:sldId id="347" r:id="rId42"/>
    <p:sldId id="348" r:id="rId43"/>
    <p:sldId id="350" r:id="rId44"/>
    <p:sldId id="351" r:id="rId45"/>
    <p:sldId id="352" r:id="rId46"/>
    <p:sldId id="353" r:id="rId47"/>
    <p:sldId id="354" r:id="rId48"/>
    <p:sldId id="355" r:id="rId49"/>
    <p:sldId id="356" r:id="rId50"/>
    <p:sldId id="357" r:id="rId51"/>
    <p:sldId id="358" r:id="rId52"/>
    <p:sldId id="359" r:id="rId53"/>
    <p:sldId id="360" r:id="rId54"/>
    <p:sldId id="361" r:id="rId55"/>
    <p:sldId id="362" r:id="rId56"/>
    <p:sldId id="364" r:id="rId57"/>
    <p:sldId id="365" r:id="rId58"/>
    <p:sldId id="366" r:id="rId59"/>
    <p:sldId id="367" r:id="rId60"/>
    <p:sldId id="368" r:id="rId61"/>
    <p:sldId id="369" r:id="rId62"/>
    <p:sldId id="370" r:id="rId6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0FA54263-B352-4E53-8D46-4E2AD9EB76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021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84C990-7688-4EF9-B3ED-F483E03A430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619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sr-Latn-C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B80F2-DB9B-4C33-92EC-879FB9B0C5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49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4B901-721C-4CFD-AD9D-060CCBFAE7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83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CA7976EA-F69F-47F6-A950-56C5B8C415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90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45091C58-3AE8-4430-B09A-C5EC92CBF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097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A47B465E-912C-4415-B50C-1C65B07E11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809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98A103E5-20AB-437D-8452-C17B9AB65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065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DE3271E7-6D2F-4B06-BB43-9215F9F80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634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667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40F8E55E-A71D-4EE5-A845-9CACC7ACF3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842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67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E4F65302-ED64-4C90-9A9E-9A1B759566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422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F8CD1-63CD-4287-AC50-DB5EF3EE76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45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392C7-92C8-4B58-B7EE-D3DC0CF30F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99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1283B-646B-4B35-A217-226BA5EDAE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95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A2070-0317-4426-A43B-64F8B0A19B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78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60BFB-1B0D-452B-B02B-4D16A4483A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76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06F4C-CF2C-4099-BABF-177FAA06A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0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80487-93FC-48B0-8C6A-CE2AC22E87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1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2B7A8-BF7B-4DBE-9643-1868D9F7D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235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517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sr-Latn-CS" altLang="en-US" sz="2400">
              <a:latin typeface="Times New Roman" panose="02020603050405020304" pitchFamily="18" charset="0"/>
            </a:endParaRPr>
          </a:p>
        </p:txBody>
      </p:sp>
      <p:sp>
        <p:nvSpPr>
          <p:cNvPr id="13517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35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7A2380C-3BBB-48FA-AC3F-D27C624420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primeri/MereTacno_textXML.sn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primeri/DolarVrednost_282%20matches.html" TargetMode="Externa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primeri/Dolari_textXML.sn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prilozi_05/Datum.mht" TargetMode="Externa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primeri/Osoba_kontekst_je_1408%20matches.html" TargetMode="Externa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primeri/Predsednik_neVRD_738%20matches.html" TargetMode="Externa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primeri/A_neVT_diff.html" TargetMode="External"/><Relationship Id="rId2" Type="http://schemas.openxmlformats.org/officeDocument/2006/relationships/hyperlink" Target="primeri/A_neVT_3226%20matches.html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prilozi_07/AN_ne_MWU.htm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primeri/Predsednik_necyega_665%20matches.html" TargetMode="Externa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primeri/jeADVglagol_35%20matches.html" TargetMode="Externa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primeri/Reke/Reke_Korak1_89%20matches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primeri/Reke/Reke_Korak2_diff.html" TargetMode="External"/><Relationship Id="rId2" Type="http://schemas.openxmlformats.org/officeDocument/2006/relationships/hyperlink" Target="primeri/Reke/Reke_Korak2_40%20matches.html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primeri/Reke/Reke_Korak3_diff.html" TargetMode="External"/><Relationship Id="rId2" Type="http://schemas.openxmlformats.org/officeDocument/2006/relationships/hyperlink" Target="primeri/Reke/Reke_Korak3_54%20matches.html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primeri/Reke/Reke_Korak4_diff.html" TargetMode="External"/><Relationship Id="rId2" Type="http://schemas.openxmlformats.org/officeDocument/2006/relationships/hyperlink" Target="primeri/Reke/Reke_Korak4_61%20matches.html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primeri/Reke/Reke_Korak4_diff.html" TargetMode="External"/><Relationship Id="rId2" Type="http://schemas.openxmlformats.org/officeDocument/2006/relationships/hyperlink" Target="primeri/Reke/Reke_Korak4_59%20matches.html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primeri/Reke/Reke_Korak6_diff.html" TargetMode="External"/><Relationship Id="rId2" Type="http://schemas.openxmlformats.org/officeDocument/2006/relationships/hyperlink" Target="primeri/Reke/Reke_Korak6_76%20matches.html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jp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primeri/PrefixV/prefix_V_56%20matches.html" TargetMode="Externa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primeri/PrefV_dekomp_59%20matches.html" TargetMode="Externa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prilozi_08/komponovaniPrilozi.htm" TargetMode="External"/><Relationship Id="rId2" Type="http://schemas.openxmlformats.org/officeDocument/2006/relationships/hyperlink" Target="primeri/PrefADV_8%20matches.html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.jp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primeri/MereTacno_basic_986%20matches.html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primeri/BezPref_NeDic_3774.html" TargetMode="External"/><Relationship Id="rId2" Type="http://schemas.openxmlformats.org/officeDocument/2006/relationships/hyperlink" Target="primeri/Pref_NeDic_171.html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hyperlink" Target="primeri/OutputVar.html" TargetMode="Externa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hyperlink" Target="primeri/V_A_NFood_a_1895%20matches.html" TargetMode="External"/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primeri/MereTacno_XML_986%20matche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1887209-A77C-46B9-8BB2-511A78C21A4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altLang="en-US" sz="3600" dirty="0" smtClean="0"/>
              <a:t>Local Grammars – 2</a:t>
            </a:r>
            <a:r>
              <a:rPr lang="sr-Latn-RS" altLang="en-US" sz="3600" baseline="30000" dirty="0" smtClean="0"/>
              <a:t>nd</a:t>
            </a:r>
            <a:r>
              <a:rPr lang="sr-Latn-RS" altLang="en-US" sz="3600" dirty="0" smtClean="0"/>
              <a:t> part</a:t>
            </a:r>
            <a:endParaRPr lang="en-US" altLang="en-US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Cvetana </a:t>
            </a:r>
            <a:r>
              <a:rPr lang="en-US" altLang="en-US" dirty="0" err="1" smtClean="0"/>
              <a:t>Krstev</a:t>
            </a:r>
            <a:endParaRPr lang="sr-Latn-RS" altLang="en-US" dirty="0" smtClean="0"/>
          </a:p>
          <a:p>
            <a:r>
              <a:rPr lang="sr-Latn-RS" altLang="en-US" sz="2000" dirty="0" smtClean="0"/>
              <a:t>University of Belgrade</a:t>
            </a:r>
          </a:p>
          <a:p>
            <a:r>
              <a:rPr lang="sr-Latn-RS" altLang="en-US" sz="2000" dirty="0" smtClean="0"/>
              <a:t>Faculty of Philology</a:t>
            </a:r>
            <a:endParaRPr lang="sr-Latn-C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61952-DB5C-4136-B4AE-3D710812EC2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How does a new text looks like</a:t>
            </a:r>
            <a:r>
              <a:rPr lang="sr-Latn-CS" altLang="en-US" sz="3400"/>
              <a:t>?</a:t>
            </a:r>
            <a:endParaRPr lang="en-US" altLang="en-US" sz="340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 dirty="0">
                <a:latin typeface="Garamond" panose="02020404030301010803" pitchFamily="18" charset="0"/>
              </a:rPr>
              <a:t>Although the option is called</a:t>
            </a:r>
            <a:r>
              <a:rPr lang="sr-Latn-CS" altLang="en-US" sz="2600" dirty="0">
                <a:latin typeface="Garamond" panose="02020404030301010803" pitchFamily="18" charset="0"/>
              </a:rPr>
              <a:t> </a:t>
            </a:r>
            <a:r>
              <a:rPr lang="sr-Latn-CS" altLang="en-US" sz="2600" b="1" dirty="0">
                <a:solidFill>
                  <a:schemeClr val="tx2"/>
                </a:solidFill>
                <a:latin typeface="Garamond" panose="02020404030301010803" pitchFamily="18" charset="0"/>
              </a:rPr>
              <a:t>Modify text</a:t>
            </a:r>
            <a:r>
              <a:rPr lang="en-US" altLang="en-US" sz="2600" dirty="0">
                <a:solidFill>
                  <a:schemeClr val="tx2"/>
                </a:solidFill>
                <a:latin typeface="Garamond" panose="02020404030301010803" pitchFamily="18" charset="0"/>
              </a:rPr>
              <a:t>, the original text is not modified; instead, the new file with inserted output is produced.</a:t>
            </a:r>
            <a:endParaRPr lang="sr-Latn-CS" altLang="en-US" sz="26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600" dirty="0">
                <a:latin typeface="Garamond" panose="02020404030301010803" pitchFamily="18" charset="0"/>
              </a:rPr>
              <a:t>How does new text looks like in the case of </a:t>
            </a:r>
            <a:r>
              <a:rPr lang="sr-Latn-RS" altLang="en-US" sz="2600" dirty="0" smtClean="0">
                <a:latin typeface="Garamond" panose="02020404030301010803" pitchFamily="18" charset="0"/>
              </a:rPr>
              <a:t>our input text</a:t>
            </a:r>
            <a:r>
              <a:rPr lang="en-US" altLang="en-US" sz="26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?</a:t>
            </a:r>
            <a:r>
              <a:rPr lang="sr-Latn-CS" altLang="en-US" sz="2600" dirty="0" smtClean="0">
                <a:latin typeface="Garamond" panose="02020404030301010803" pitchFamily="18" charset="0"/>
              </a:rPr>
              <a:t> </a:t>
            </a:r>
            <a:r>
              <a:rPr lang="sr-Latn-CS" altLang="en-US" sz="2600" dirty="0">
                <a:latin typeface="Garamond" panose="02020404030301010803" pitchFamily="18" charset="0"/>
              </a:rPr>
              <a:t>– </a:t>
            </a:r>
            <a:r>
              <a:rPr lang="en-US" altLang="en-US" sz="2600" dirty="0">
                <a:latin typeface="Garamond" panose="02020404030301010803" pitchFamily="18" charset="0"/>
                <a:hlinkClick r:id="rId2" action="ppaction://hlinkfile"/>
              </a:rPr>
              <a:t>XML tags for measurements</a:t>
            </a:r>
            <a:endParaRPr lang="en-US" altLang="en-US" sz="26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600" dirty="0">
                <a:latin typeface="Garamond" panose="02020404030301010803" pitchFamily="18" charset="0"/>
              </a:rPr>
              <a:t>This new text can be read by </a:t>
            </a:r>
            <a:r>
              <a:rPr lang="en-US" altLang="en-US" sz="2600" dirty="0" err="1">
                <a:latin typeface="Garamond" panose="02020404030301010803" pitchFamily="18" charset="0"/>
              </a:rPr>
              <a:t>Unitex</a:t>
            </a:r>
            <a:r>
              <a:rPr lang="en-US" altLang="en-US" sz="2600" dirty="0">
                <a:latin typeface="Garamond" panose="02020404030301010803" pitchFamily="18" charset="0"/>
              </a:rPr>
              <a:t>, dictionaries can be applied and it can be processed and modified by other graphs and transducers.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0238" y="1676400"/>
            <a:ext cx="2949575" cy="1600200"/>
          </a:xfrm>
        </p:spPr>
        <p:txBody>
          <a:bodyPr/>
          <a:lstStyle/>
          <a:p>
            <a:r>
              <a:rPr lang="sr-Latn-RS" dirty="0" smtClean="0"/>
              <a:t>Outline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87788" y="1828800"/>
            <a:ext cx="4629150" cy="43434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An example of a local grammar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Transducers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/>
              <a:t>(Input) variables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The use of contexts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A complete </a:t>
            </a: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example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Morphological mode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Output </a:t>
            </a: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variables</a:t>
            </a:r>
            <a:endParaRPr lang="sr-Latn-R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30238" y="3276600"/>
            <a:ext cx="2949575" cy="25923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EE5A-E245-4698-B20E-5F8BF2F15F72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90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2A9-D197-4C58-9577-E7C4059C208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Use of variables in graphs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66738" y="2895600"/>
            <a:ext cx="8001000" cy="3200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Latn-CS" altLang="en-US" sz="2400">
                <a:latin typeface="Garamond" panose="02020404030301010803" pitchFamily="18" charset="0"/>
              </a:rPr>
              <a:t>Unitex </a:t>
            </a:r>
            <a:r>
              <a:rPr lang="en-US" altLang="en-US" sz="2400">
                <a:latin typeface="Garamond" panose="02020404030301010803" pitchFamily="18" charset="0"/>
              </a:rPr>
              <a:t>enables use of variables that memorize a part of a recognized sequence.</a:t>
            </a:r>
            <a:endParaRPr lang="sr-Latn-CS" altLang="en-US" sz="240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>
                <a:latin typeface="Garamond" panose="02020404030301010803" pitchFamily="18" charset="0"/>
              </a:rPr>
              <a:t>A memorized part can be used in a transducer’s output. </a:t>
            </a:r>
            <a:endParaRPr lang="sr-Latn-CS" altLang="en-US" sz="240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>
                <a:latin typeface="Garamond" panose="02020404030301010803" pitchFamily="18" charset="0"/>
              </a:rPr>
              <a:t>To assign to a variable </a:t>
            </a:r>
            <a:r>
              <a:rPr lang="sr-Latn-C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var</a:t>
            </a:r>
            <a:r>
              <a:rPr lang="sr-Latn-CS" altLang="en-US" sz="2400">
                <a:latin typeface="Garamond" panose="02020404030301010803" pitchFamily="18" charset="0"/>
              </a:rPr>
              <a:t> </a:t>
            </a:r>
            <a:r>
              <a:rPr lang="en-US" altLang="en-US" sz="2400">
                <a:latin typeface="Garamond" panose="02020404030301010803" pitchFamily="18" charset="0"/>
              </a:rPr>
              <a:t>a part of a recognized sequence it should be enclosed in special boxes </a:t>
            </a:r>
            <a:r>
              <a:rPr lang="sr-Latn-C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$var(</a:t>
            </a:r>
            <a:r>
              <a:rPr lang="sr-Latn-CS" altLang="en-US" sz="2400">
                <a:latin typeface="Garamond" panose="02020404030301010803" pitchFamily="18" charset="0"/>
              </a:rPr>
              <a:t> </a:t>
            </a:r>
            <a:r>
              <a:rPr lang="en-US" altLang="en-US" sz="2400">
                <a:latin typeface="Garamond" panose="02020404030301010803" pitchFamily="18" charset="0"/>
              </a:rPr>
              <a:t>and</a:t>
            </a:r>
            <a:r>
              <a:rPr lang="sr-Latn-CS" altLang="en-US" sz="2400">
                <a:latin typeface="Garamond" panose="02020404030301010803" pitchFamily="18" charset="0"/>
              </a:rPr>
              <a:t> </a:t>
            </a:r>
            <a:r>
              <a:rPr lang="sr-Latn-C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$var)</a:t>
            </a:r>
            <a:r>
              <a:rPr lang="sr-Latn-CS" altLang="en-US" sz="24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400">
                <a:latin typeface="Garamond" panose="02020404030301010803" pitchFamily="18" charset="0"/>
              </a:rPr>
              <a:t>This boxes should not contain anything else but</a:t>
            </a:r>
            <a:r>
              <a:rPr lang="sr-Latn-CS" altLang="en-US" sz="2400">
                <a:latin typeface="Garamond" panose="02020404030301010803" pitchFamily="18" charset="0"/>
              </a:rPr>
              <a:t> </a:t>
            </a:r>
            <a:r>
              <a:rPr lang="sr-Latn-C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$var(</a:t>
            </a:r>
            <a:r>
              <a:rPr lang="sr-Latn-CS" altLang="en-US" sz="2400">
                <a:latin typeface="Garamond" panose="02020404030301010803" pitchFamily="18" charset="0"/>
              </a:rPr>
              <a:t> </a:t>
            </a:r>
            <a:r>
              <a:rPr lang="en-US" altLang="en-US" sz="2400">
                <a:latin typeface="Garamond" panose="02020404030301010803" pitchFamily="18" charset="0"/>
              </a:rPr>
              <a:t>or</a:t>
            </a:r>
            <a:r>
              <a:rPr lang="sr-Latn-CS" altLang="en-US" sz="2400">
                <a:latin typeface="Garamond" panose="02020404030301010803" pitchFamily="18" charset="0"/>
              </a:rPr>
              <a:t> </a:t>
            </a:r>
            <a:r>
              <a:rPr lang="sr-Latn-C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$var)</a:t>
            </a:r>
            <a:r>
              <a:rPr lang="sr-Latn-CS" altLang="en-US" sz="2400">
                <a:latin typeface="Garamond" panose="02020404030301010803" pitchFamily="18" charset="0"/>
              </a:rPr>
              <a:t>.</a:t>
            </a:r>
            <a:endParaRPr lang="en-US" altLang="en-US" sz="240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>
                <a:latin typeface="Garamond" panose="02020404030301010803" pitchFamily="18" charset="0"/>
              </a:rPr>
              <a:t>For variable names one can use upper-case and lower-case letters, digits and an underscore. Unitex variables </a:t>
            </a:r>
            <a:r>
              <a:rPr lang="en-US" altLang="en-US" sz="2400" b="1" u="sng">
                <a:latin typeface="Garamond" panose="02020404030301010803" pitchFamily="18" charset="0"/>
              </a:rPr>
              <a:t>are</a:t>
            </a:r>
            <a:r>
              <a:rPr lang="en-US" altLang="en-US" sz="2400">
                <a:latin typeface="Garamond" panose="02020404030301010803" pitchFamily="18" charset="0"/>
              </a:rPr>
              <a:t> case-sensitive! </a:t>
            </a:r>
          </a:p>
        </p:txBody>
      </p:sp>
      <p:pic>
        <p:nvPicPr>
          <p:cNvPr id="82953" name="Picture 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55738" y="1824038"/>
            <a:ext cx="5926137" cy="879475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99509-DA49-48A5-9DDE-49C593E4AF8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What does this transducer do</a:t>
            </a:r>
            <a:r>
              <a:rPr lang="sr-Latn-CS" altLang="en-US" sz="3400"/>
              <a:t>?</a:t>
            </a:r>
            <a:endParaRPr lang="en-US" altLang="en-US" sz="340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66738" y="3187700"/>
            <a:ext cx="8001000" cy="2727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700" dirty="0">
                <a:latin typeface="Garamond" panose="02020404030301010803" pitchFamily="18" charset="0"/>
              </a:rPr>
              <a:t>It recognizes a numeral </a:t>
            </a:r>
            <a:r>
              <a:rPr lang="sr-Latn-CS" altLang="en-US" sz="1700" dirty="0">
                <a:latin typeface="Garamond" panose="02020404030301010803" pitchFamily="18" charset="0"/>
              </a:rPr>
              <a:t>(</a:t>
            </a:r>
            <a:r>
              <a:rPr lang="en-US" altLang="en-US" sz="1700" dirty="0">
                <a:latin typeface="Garamond" panose="02020404030301010803" pitchFamily="18" charset="0"/>
              </a:rPr>
              <a:t>written in any possible way</a:t>
            </a:r>
            <a:r>
              <a:rPr lang="sr-Latn-CS" altLang="en-US" sz="1700" dirty="0">
                <a:latin typeface="Garamond" panose="02020404030301010803" pitchFamily="18" charset="0"/>
              </a:rPr>
              <a:t>) </a:t>
            </a:r>
            <a:r>
              <a:rPr lang="en-US" altLang="en-US" sz="1700" dirty="0">
                <a:latin typeface="Garamond" panose="02020404030301010803" pitchFamily="18" charset="0"/>
              </a:rPr>
              <a:t>followed by a string </a:t>
            </a:r>
            <a:r>
              <a:rPr lang="sr-Latn-CS" altLang="en-US" sz="1800" b="1" i="1" dirty="0">
                <a:solidFill>
                  <a:schemeClr val="tx2"/>
                </a:solidFill>
                <a:latin typeface="Garamond" panose="02020404030301010803" pitchFamily="18" charset="0"/>
              </a:rPr>
              <a:t>dolar</a:t>
            </a:r>
            <a:r>
              <a:rPr lang="sr-Latn-CS" altLang="en-US" sz="1800" dirty="0">
                <a:latin typeface="Garamond" panose="02020404030301010803" pitchFamily="18" charset="0"/>
              </a:rPr>
              <a:t> </a:t>
            </a:r>
            <a:r>
              <a:rPr lang="en-US" altLang="en-US" sz="1800" dirty="0">
                <a:latin typeface="Garamond" panose="02020404030301010803" pitchFamily="18" charset="0"/>
              </a:rPr>
              <a:t>or</a:t>
            </a:r>
            <a:r>
              <a:rPr lang="sr-Latn-CS" altLang="en-US" sz="1800" dirty="0">
                <a:latin typeface="Garamond" panose="02020404030301010803" pitchFamily="18" charset="0"/>
              </a:rPr>
              <a:t> </a:t>
            </a:r>
            <a:r>
              <a:rPr lang="sr-Latn-CS" altLang="en-US" sz="1800" b="1" i="1" dirty="0">
                <a:solidFill>
                  <a:schemeClr val="tx2"/>
                </a:solidFill>
                <a:latin typeface="Garamond" panose="02020404030301010803" pitchFamily="18" charset="0"/>
              </a:rPr>
              <a:t>dolara</a:t>
            </a:r>
            <a:r>
              <a:rPr lang="sr-Latn-CS" altLang="en-US" sz="1800" dirty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A recognized numeral is memorized as a value of a variable</a:t>
            </a:r>
            <a:r>
              <a:rPr lang="sr-Latn-CS" altLang="en-US" sz="1800" dirty="0">
                <a:latin typeface="Garamond" panose="02020404030301010803" pitchFamily="18" charset="0"/>
              </a:rPr>
              <a:t> </a:t>
            </a:r>
            <a:r>
              <a:rPr lang="sr-Latn-CS" altLang="en-US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var</a:t>
            </a:r>
            <a:r>
              <a:rPr lang="sr-Latn-CS" altLang="en-US" sz="1800" dirty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The output is produced in the form </a:t>
            </a:r>
            <a:r>
              <a:rPr lang="sr-Latn-CS" altLang="en-US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VREDNOST=</a:t>
            </a:r>
            <a:r>
              <a:rPr lang="en-US" altLang="en-US" sz="1800" b="1" i="1" dirty="0" err="1">
                <a:solidFill>
                  <a:schemeClr val="tx2"/>
                </a:solidFill>
                <a:latin typeface="Garamond" panose="02020404030301010803" pitchFamily="18" charset="0"/>
              </a:rPr>
              <a:t>a_recognized_numeral</a:t>
            </a:r>
            <a:r>
              <a:rPr lang="sr-Latn-CS" altLang="en-US" sz="1800" b="1" i="1" dirty="0">
                <a:solidFill>
                  <a:schemeClr val="tx2"/>
                </a:solidFill>
                <a:latin typeface="Garamond" panose="02020404030301010803" pitchFamily="18" charset="0"/>
              </a:rPr>
              <a:t> + </a:t>
            </a:r>
            <a:r>
              <a:rPr lang="en-US" altLang="en-US" sz="1800" b="1" i="1" dirty="0" err="1">
                <a:solidFill>
                  <a:schemeClr val="tx2"/>
                </a:solidFill>
                <a:latin typeface="Garamond" panose="02020404030301010803" pitchFamily="18" charset="0"/>
              </a:rPr>
              <a:t>a_dolar_sign</a:t>
            </a:r>
            <a:r>
              <a:rPr lang="en-US" altLang="en-US" sz="1800" dirty="0">
                <a:solidFill>
                  <a:schemeClr val="tx2"/>
                </a:solidFill>
                <a:latin typeface="Garamond" panose="02020404030301010803" pitchFamily="18" charset="0"/>
              </a:rPr>
              <a:t>, and all that is embraced in brackets</a:t>
            </a:r>
            <a:r>
              <a:rPr lang="sr-Latn-CS" altLang="en-US" sz="1800" dirty="0">
                <a:latin typeface="Garamond" panose="02020404030301010803" pitchFamily="18" charset="0"/>
              </a:rPr>
              <a:t>.</a:t>
            </a:r>
            <a:endParaRPr lang="sr-Latn-CS" altLang="en-US" sz="1800" b="1" i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An important note: A variable cannot be used in advance. For instance, it cannot be used to produce a value of an attribute of </a:t>
            </a:r>
            <a:r>
              <a:rPr lang="sr-Latn-CS" altLang="en-US" sz="1800" dirty="0">
                <a:latin typeface="Garamond" panose="02020404030301010803" pitchFamily="18" charset="0"/>
              </a:rPr>
              <a:t>XML </a:t>
            </a:r>
            <a:r>
              <a:rPr lang="en-US" altLang="en-US" sz="1800" dirty="0">
                <a:latin typeface="Garamond" panose="02020404030301010803" pitchFamily="18" charset="0"/>
              </a:rPr>
              <a:t>tag</a:t>
            </a:r>
            <a:r>
              <a:rPr lang="sr-Latn-CS" altLang="en-US" sz="1800" dirty="0">
                <a:latin typeface="Garamond" panose="02020404030301010803" pitchFamily="18" charset="0"/>
              </a:rPr>
              <a:t> </a:t>
            </a:r>
            <a:r>
              <a:rPr lang="sr-Latn-CS" altLang="en-US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&lt;IZNOS&gt;</a:t>
            </a:r>
            <a:r>
              <a:rPr lang="sr-Latn-CS" altLang="en-US" sz="1800" dirty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1800" dirty="0">
                <a:latin typeface="Garamond" panose="02020404030301010803" pitchFamily="18" charset="0"/>
              </a:rPr>
              <a:t>Some concordances produced in the </a:t>
            </a:r>
            <a:r>
              <a:rPr lang="sr-Latn-RS" altLang="en-US" sz="1800" dirty="0" smtClean="0">
                <a:latin typeface="Garamond" panose="02020404030301010803" pitchFamily="18" charset="0"/>
              </a:rPr>
              <a:t>merge </a:t>
            </a:r>
            <a:r>
              <a:rPr lang="en-US" altLang="en-US" sz="1800" dirty="0" smtClean="0">
                <a:latin typeface="Garamond" panose="02020404030301010803" pitchFamily="18" charset="0"/>
              </a:rPr>
              <a:t>mode </a:t>
            </a:r>
            <a:r>
              <a:rPr lang="en-US" altLang="en-US" sz="1800" dirty="0">
                <a:latin typeface="Garamond" panose="02020404030301010803" pitchFamily="18" charset="0"/>
              </a:rPr>
              <a:t>for </a:t>
            </a:r>
            <a:r>
              <a:rPr lang="sr-Latn-RS" altLang="en-US" sz="1800" dirty="0" smtClean="0">
                <a:latin typeface="Garamond" panose="02020404030301010803" pitchFamily="18" charset="0"/>
              </a:rPr>
              <a:t>our input text</a:t>
            </a:r>
            <a:r>
              <a:rPr lang="sr-Latn-CS" altLang="en-US" sz="1800" dirty="0" smtClean="0">
                <a:latin typeface="Garamond" panose="02020404030301010803" pitchFamily="18" charset="0"/>
              </a:rPr>
              <a:t> </a:t>
            </a:r>
            <a:r>
              <a:rPr lang="en-US" altLang="en-US" sz="1800" dirty="0">
                <a:latin typeface="Garamond" panose="02020404030301010803" pitchFamily="18" charset="0"/>
              </a:rPr>
              <a:t>produce</a:t>
            </a:r>
            <a:r>
              <a:rPr lang="sr-Latn-CS" altLang="en-US" sz="1800" dirty="0" smtClean="0">
                <a:latin typeface="Garamond" panose="02020404030301010803" pitchFamily="18" charset="0"/>
              </a:rPr>
              <a:t>: </a:t>
            </a:r>
            <a:r>
              <a:rPr lang="sr-Latn-CS" altLang="en-US" sz="1800" dirty="0" smtClean="0">
                <a:latin typeface="Garamond" panose="02020404030301010803" pitchFamily="18" charset="0"/>
                <a:hlinkClick r:id="rId2" action="ppaction://hlinkfile"/>
              </a:rPr>
              <a:t>dolari</a:t>
            </a:r>
            <a:endParaRPr lang="en-US" altLang="en-US" sz="1800" dirty="0">
              <a:latin typeface="Garamond" panose="02020404030301010803" pitchFamily="18" charset="0"/>
            </a:endParaRPr>
          </a:p>
        </p:txBody>
      </p:sp>
      <p:pic>
        <p:nvPicPr>
          <p:cNvPr id="12083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55738" y="1824038"/>
            <a:ext cx="5926137" cy="879475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60C83-003D-487D-ACAA-0471A8DC598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155575"/>
            <a:ext cx="8001000" cy="1216025"/>
          </a:xfrm>
        </p:spPr>
        <p:txBody>
          <a:bodyPr/>
          <a:lstStyle/>
          <a:p>
            <a:r>
              <a:rPr lang="en-US" altLang="en-US" sz="3400"/>
              <a:t>Can a XML attribute be produced anyway?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5887" cy="4267200"/>
          </a:xfrm>
        </p:spPr>
        <p:txBody>
          <a:bodyPr/>
          <a:lstStyle/>
          <a:p>
            <a:r>
              <a:rPr lang="en-US" altLang="en-US" sz="2200">
                <a:latin typeface="Garamond" panose="02020404030301010803" pitchFamily="18" charset="0"/>
              </a:rPr>
              <a:t>Yes!</a:t>
            </a:r>
          </a:p>
          <a:p>
            <a:r>
              <a:rPr lang="en-US" altLang="en-US" sz="2200">
                <a:latin typeface="Garamond" panose="02020404030301010803" pitchFamily="18" charset="0"/>
              </a:rPr>
              <a:t>Use two variables: one for the attribute value, as before, and the second for the whole recognized string.</a:t>
            </a:r>
            <a:endParaRPr lang="sr-Latn-CS" altLang="en-US" sz="2200">
              <a:latin typeface="Garamond" panose="02020404030301010803" pitchFamily="18" charset="0"/>
            </a:endParaRPr>
          </a:p>
          <a:p>
            <a:r>
              <a:rPr lang="en-US" altLang="en-US" sz="2200" b="1">
                <a:solidFill>
                  <a:schemeClr val="folHlink"/>
                </a:solidFill>
                <a:latin typeface="Garamond" panose="02020404030301010803" pitchFamily="18" charset="0"/>
              </a:rPr>
              <a:t>Apply a transducer in the replace mode</a:t>
            </a:r>
            <a:r>
              <a:rPr lang="en-US" altLang="en-US" sz="2200">
                <a:latin typeface="Garamond" panose="02020404030301010803" pitchFamily="18" charset="0"/>
              </a:rPr>
              <a:t>. </a:t>
            </a:r>
          </a:p>
          <a:p>
            <a:r>
              <a:rPr lang="en-US" altLang="en-US" sz="2200">
                <a:latin typeface="Garamond" panose="02020404030301010803" pitchFamily="18" charset="0"/>
              </a:rPr>
              <a:t>All variables are global, and their values can be transferred from a sub-graph to a graph that invokes it, as shown by the example.</a:t>
            </a:r>
          </a:p>
        </p:txBody>
      </p:sp>
      <p:pic>
        <p:nvPicPr>
          <p:cNvPr id="16395" name="Picture 1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4825891"/>
            <a:ext cx="3925888" cy="725488"/>
          </a:xfrm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8" y="2381141"/>
            <a:ext cx="3924300" cy="1797953"/>
          </a:xfrm>
          <a:ln w="25400">
            <a:solidFill>
              <a:schemeClr val="accent1">
                <a:lumMod val="75000"/>
              </a:schemeClr>
            </a:solidFill>
          </a:ln>
        </p:spPr>
      </p:pic>
      <p:sp>
        <p:nvSpPr>
          <p:cNvPr id="6" name="Oval 5"/>
          <p:cNvSpPr/>
          <p:nvPr/>
        </p:nvSpPr>
        <p:spPr bwMode="auto">
          <a:xfrm>
            <a:off x="7200900" y="3672432"/>
            <a:ext cx="685800" cy="459239"/>
          </a:xfrm>
          <a:prstGeom prst="ellipse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439694" y="3656580"/>
            <a:ext cx="685800" cy="459239"/>
          </a:xfrm>
          <a:prstGeom prst="ellipse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487236" y="5086453"/>
            <a:ext cx="685800" cy="459239"/>
          </a:xfrm>
          <a:prstGeom prst="ellipse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What does the previous transducer</a:t>
            </a:r>
            <a:r>
              <a:rPr lang="sr-Latn-CS" altLang="en-US" sz="3400"/>
              <a:t> </a:t>
            </a:r>
            <a:r>
              <a:rPr lang="en-US" altLang="en-US" sz="3400"/>
              <a:t>recognize and tag?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dirty="0">
                <a:latin typeface="Garamond" panose="02020404030301010803" pitchFamily="18" charset="0"/>
              </a:rPr>
              <a:t>It is important to apply a transducer in the mode </a:t>
            </a:r>
            <a:r>
              <a:rPr lang="sr-Latn-CS" altLang="en-US" sz="2600" b="1" dirty="0">
                <a:solidFill>
                  <a:schemeClr val="tx2"/>
                </a:solidFill>
                <a:latin typeface="Garamond" panose="02020404030301010803" pitchFamily="18" charset="0"/>
              </a:rPr>
              <a:t>Replace recognized sequences</a:t>
            </a:r>
            <a:r>
              <a:rPr lang="sr-Latn-CS" altLang="en-US" sz="2600" dirty="0">
                <a:latin typeface="Garamond" panose="02020404030301010803" pitchFamily="18" charset="0"/>
              </a:rPr>
              <a:t> </a:t>
            </a:r>
            <a:r>
              <a:rPr lang="en-US" altLang="en-US" sz="2600" dirty="0">
                <a:latin typeface="Garamond" panose="02020404030301010803" pitchFamily="18" charset="0"/>
              </a:rPr>
              <a:t>– the old recognized sequence will be replaced by the same sequence embedded in </a:t>
            </a:r>
            <a:r>
              <a:rPr lang="sr-Latn-CS" altLang="en-US" sz="2600" dirty="0">
                <a:latin typeface="Garamond" panose="02020404030301010803" pitchFamily="18" charset="0"/>
              </a:rPr>
              <a:t>XML </a:t>
            </a:r>
            <a:r>
              <a:rPr lang="en-US" altLang="en-US" sz="2600" dirty="0">
                <a:latin typeface="Garamond" panose="02020404030301010803" pitchFamily="18" charset="0"/>
              </a:rPr>
              <a:t>tags</a:t>
            </a:r>
            <a:r>
              <a:rPr lang="sr-Latn-CS" altLang="en-US" sz="2600" dirty="0">
                <a:latin typeface="Garamond" panose="02020404030301010803" pitchFamily="18" charset="0"/>
              </a:rPr>
              <a:t>.</a:t>
            </a:r>
          </a:p>
          <a:p>
            <a:r>
              <a:rPr lang="sr-Latn-RS" altLang="en-US" sz="2600" dirty="0" smtClean="0">
                <a:latin typeface="Garamond" panose="02020404030301010803" pitchFamily="18" charset="0"/>
              </a:rPr>
              <a:t>How does a new text look like?</a:t>
            </a:r>
            <a:r>
              <a:rPr lang="sr-Latn-CS" altLang="en-US" sz="2600" dirty="0" smtClean="0">
                <a:latin typeface="Garamond" panose="02020404030301010803" pitchFamily="18" charset="0"/>
              </a:rPr>
              <a:t> </a:t>
            </a:r>
            <a:r>
              <a:rPr lang="sr-Latn-CS" altLang="en-US" sz="2600" dirty="0">
                <a:latin typeface="Garamond" panose="02020404030301010803" pitchFamily="18" charset="0"/>
                <a:hlinkClick r:id="rId2" action="ppaction://hlinkfile"/>
              </a:rPr>
              <a:t>XML</a:t>
            </a:r>
            <a:r>
              <a:rPr lang="en-US" altLang="en-US" sz="2600" dirty="0">
                <a:latin typeface="Garamond" panose="02020404030301010803" pitchFamily="18" charset="0"/>
                <a:hlinkClick r:id="rId2" action="ppaction://hlinkfile"/>
              </a:rPr>
              <a:t> tags for dollars</a:t>
            </a:r>
            <a:endParaRPr lang="en-US" altLang="en-US" sz="2600" dirty="0">
              <a:latin typeface="Garamond" panose="02020404030301010803" pitchFamily="18" charset="0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40D2-9A61-4740-AB92-965AB348E0FE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5EA0F-411C-4333-AD67-B8FC3B7A55E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One more example that uses variables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01000" cy="2368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>
                <a:latin typeface="Garamond" panose="02020404030301010803" pitchFamily="18" charset="0"/>
              </a:rPr>
              <a:t>A graph recognizes a date written with digits in other uniform format</a:t>
            </a:r>
            <a:r>
              <a:rPr lang="sr-Latn-CS" altLang="en-US" sz="2600">
                <a:latin typeface="Garamond" panose="02020404030301010803" pitchFamily="18" charset="0"/>
              </a:rPr>
              <a:t> – </a:t>
            </a:r>
            <a:r>
              <a:rPr lang="en-US" altLang="en-US" sz="2600">
                <a:latin typeface="Garamond" panose="02020404030301010803" pitchFamily="18" charset="0"/>
              </a:rPr>
              <a:t>a year</a:t>
            </a:r>
            <a:r>
              <a:rPr lang="sr-Latn-CS" altLang="en-US" sz="2600">
                <a:latin typeface="Garamond" panose="02020404030301010803" pitchFamily="18" charset="0"/>
              </a:rPr>
              <a:t>, </a:t>
            </a:r>
            <a:r>
              <a:rPr lang="en-US" altLang="en-US" sz="2600">
                <a:latin typeface="Garamond" panose="02020404030301010803" pitchFamily="18" charset="0"/>
              </a:rPr>
              <a:t>a month</a:t>
            </a:r>
            <a:r>
              <a:rPr lang="sr-Latn-CS" altLang="en-US" sz="2600">
                <a:latin typeface="Garamond" panose="02020404030301010803" pitchFamily="18" charset="0"/>
              </a:rPr>
              <a:t>, </a:t>
            </a:r>
            <a:r>
              <a:rPr lang="en-US" altLang="en-US" sz="2600">
                <a:latin typeface="Garamond" panose="02020404030301010803" pitchFamily="18" charset="0"/>
              </a:rPr>
              <a:t>a day</a:t>
            </a:r>
            <a:r>
              <a:rPr lang="sr-Latn-CS" altLang="en-US" sz="2600">
                <a:latin typeface="Garamond" panose="02020404030301010803" pitchFamily="18" charset="0"/>
              </a:rPr>
              <a:t> </a:t>
            </a:r>
            <a:r>
              <a:rPr lang="en-US" altLang="en-US" sz="2600">
                <a:latin typeface="Garamond" panose="02020404030301010803" pitchFamily="18" charset="0"/>
              </a:rPr>
              <a:t>separated by a slash. </a:t>
            </a:r>
            <a:endParaRPr lang="sr-Latn-CS" altLang="en-US" sz="260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600">
                <a:latin typeface="Garamond" panose="02020404030301010803" pitchFamily="18" charset="0"/>
              </a:rPr>
              <a:t>Three sub-graphs are invoked: each of them recognizes a sequence of digits that can represent a day in a month, a month in a year, and a year.</a:t>
            </a:r>
          </a:p>
        </p:txBody>
      </p:sp>
      <p:pic>
        <p:nvPicPr>
          <p:cNvPr id="1843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8038" y="4449763"/>
            <a:ext cx="7516812" cy="1076325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0476-A3DF-4279-830A-52E396A060D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Sub-graphs of a </a:t>
            </a:r>
            <a:r>
              <a:rPr lang="en-US" altLang="en-US" b="1">
                <a:latin typeface="Courier New" panose="02070309020205020404" pitchFamily="49" charset="0"/>
              </a:rPr>
              <a:t>Date</a:t>
            </a:r>
            <a:r>
              <a:rPr lang="en-US" altLang="en-US"/>
              <a:t> transducer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5887" cy="4267200"/>
          </a:xfrm>
        </p:spPr>
        <p:txBody>
          <a:bodyPr/>
          <a:lstStyle/>
          <a:p>
            <a:r>
              <a:rPr lang="en-US" altLang="en-US" sz="2600">
                <a:latin typeface="Garamond" panose="02020404030301010803" pitchFamily="18" charset="0"/>
              </a:rPr>
              <a:t>A sub-graph that recognizes a day in a month</a:t>
            </a:r>
            <a:r>
              <a:rPr lang="sr-Latn-CS" altLang="en-US" sz="2600">
                <a:latin typeface="Garamond" panose="02020404030301010803" pitchFamily="18" charset="0"/>
              </a:rPr>
              <a:t> (</a:t>
            </a:r>
            <a:r>
              <a:rPr lang="sr-Latn-CS" altLang="en-US" sz="2600" b="1">
                <a:solidFill>
                  <a:schemeClr val="tx2"/>
                </a:solidFill>
                <a:latin typeface="Courier New" panose="02070309020205020404" pitchFamily="49" charset="0"/>
              </a:rPr>
              <a:t>2cifra</a:t>
            </a:r>
            <a:r>
              <a:rPr lang="sr-Latn-CS" altLang="en-US" sz="2600">
                <a:latin typeface="Garamond" panose="02020404030301010803" pitchFamily="18" charset="0"/>
              </a:rPr>
              <a:t>)</a:t>
            </a:r>
          </a:p>
          <a:p>
            <a:r>
              <a:rPr lang="en-US" altLang="en-US" sz="2600">
                <a:latin typeface="Garamond" panose="02020404030301010803" pitchFamily="18" charset="0"/>
              </a:rPr>
              <a:t>A sub-graph that recognizes a month in a year </a:t>
            </a:r>
            <a:r>
              <a:rPr lang="sr-Latn-CS" altLang="en-US" sz="2600">
                <a:latin typeface="Garamond" panose="02020404030301010803" pitchFamily="18" charset="0"/>
              </a:rPr>
              <a:t>(</a:t>
            </a:r>
            <a:r>
              <a:rPr lang="sr-Latn-CS" altLang="en-US" sz="2600" b="1">
                <a:solidFill>
                  <a:schemeClr val="tx2"/>
                </a:solidFill>
                <a:latin typeface="Courier New" panose="02070309020205020404" pitchFamily="49" charset="0"/>
              </a:rPr>
              <a:t>2cifra-mesec</a:t>
            </a:r>
            <a:r>
              <a:rPr lang="sr-Latn-CS" altLang="en-US" sz="2600">
                <a:latin typeface="Garamond" panose="02020404030301010803" pitchFamily="18" charset="0"/>
              </a:rPr>
              <a:t>)</a:t>
            </a:r>
          </a:p>
          <a:p>
            <a:r>
              <a:rPr lang="en-US" altLang="en-US" sz="2600">
                <a:latin typeface="Garamond" panose="02020404030301010803" pitchFamily="18" charset="0"/>
              </a:rPr>
              <a:t>Application of a transducer on the collection</a:t>
            </a:r>
            <a:r>
              <a:rPr lang="sr-Latn-CS" altLang="en-US" sz="2600">
                <a:latin typeface="Garamond" panose="02020404030301010803" pitchFamily="18" charset="0"/>
              </a:rPr>
              <a:t> </a:t>
            </a:r>
            <a:r>
              <a:rPr lang="sr-Latn-CS" altLang="en-US" sz="2600" b="1">
                <a:solidFill>
                  <a:schemeClr val="tx2"/>
                </a:solidFill>
                <a:latin typeface="Courier New" panose="02070309020205020404" pitchFamily="49" charset="0"/>
              </a:rPr>
              <a:t>5izvora</a:t>
            </a:r>
            <a:r>
              <a:rPr lang="sr-Latn-CS" altLang="en-US" sz="2600">
                <a:latin typeface="Garamond" panose="02020404030301010803" pitchFamily="18" charset="0"/>
              </a:rPr>
              <a:t> </a:t>
            </a:r>
            <a:r>
              <a:rPr lang="en-US" altLang="en-US" sz="2600">
                <a:latin typeface="Garamond" panose="02020404030301010803" pitchFamily="18" charset="0"/>
                <a:hlinkClick r:id="rId2" action="ppaction://hlinkfile"/>
              </a:rPr>
              <a:t>A date</a:t>
            </a:r>
            <a:endParaRPr lang="en-US" altLang="en-US" sz="2600">
              <a:latin typeface="Garamond" panose="02020404030301010803" pitchFamily="18" charset="0"/>
            </a:endParaRPr>
          </a:p>
        </p:txBody>
      </p:sp>
      <p:pic>
        <p:nvPicPr>
          <p:cNvPr id="19468" name="Picture 1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4813" y="1752600"/>
            <a:ext cx="2239962" cy="2062163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9469" name="Picture 1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57838" y="3957638"/>
            <a:ext cx="2092325" cy="2062162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0238" y="1676400"/>
            <a:ext cx="2949575" cy="1600200"/>
          </a:xfrm>
        </p:spPr>
        <p:txBody>
          <a:bodyPr/>
          <a:lstStyle/>
          <a:p>
            <a:r>
              <a:rPr lang="sr-Latn-RS" dirty="0" smtClean="0"/>
              <a:t>Outline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87788" y="1828800"/>
            <a:ext cx="4629150" cy="43434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An example of a local grammar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Transducers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(Input) variables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/>
              <a:t>The use of contexts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A complete </a:t>
            </a: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example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Morphological mode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Output </a:t>
            </a: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variables</a:t>
            </a:r>
            <a:endParaRPr lang="sr-Latn-R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30238" y="3276600"/>
            <a:ext cx="2949575" cy="25923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EE5A-E245-4698-B20E-5F8BF2F15F72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92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319CF-A25B-47A5-9A38-3BD8DD1BC8E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The use of contexts in </a:t>
            </a:r>
            <a:r>
              <a:rPr lang="sr-Latn-CS" altLang="en-US" sz="3400"/>
              <a:t>Unitex </a:t>
            </a:r>
            <a:r>
              <a:rPr lang="en-US" altLang="en-US" sz="3400"/>
              <a:t>graphs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latin typeface="Garamond" panose="02020404030301010803" pitchFamily="18" charset="0"/>
              </a:rPr>
              <a:t>Graphs described so far correspond to so-called</a:t>
            </a:r>
            <a:r>
              <a:rPr lang="sr-Latn-CS" altLang="en-US" sz="2400">
                <a:latin typeface="Garamond" panose="02020404030301010803" pitchFamily="18" charset="0"/>
              </a:rPr>
              <a:t> </a:t>
            </a:r>
            <a:r>
              <a:rPr lang="en-US" altLang="en-US" sz="2400" b="1">
                <a:solidFill>
                  <a:schemeClr val="tx2"/>
                </a:solidFill>
                <a:latin typeface="Garamond" panose="02020404030301010803" pitchFamily="18" charset="0"/>
              </a:rPr>
              <a:t>algebraic grammars</a:t>
            </a:r>
            <a:r>
              <a:rPr lang="sr-Latn-CS" altLang="en-US" sz="2400">
                <a:latin typeface="Garamond" panose="02020404030301010803" pitchFamily="18" charset="0"/>
              </a:rPr>
              <a:t>, </a:t>
            </a:r>
            <a:r>
              <a:rPr lang="en-US" altLang="en-US" sz="2400">
                <a:latin typeface="Garamond" panose="02020404030301010803" pitchFamily="18" charset="0"/>
              </a:rPr>
              <a:t>known also as </a:t>
            </a:r>
            <a:r>
              <a:rPr lang="sr-Latn-CS" altLang="en-US" sz="2400" b="1">
                <a:latin typeface="Garamond" panose="02020404030301010803" pitchFamily="18" charset="0"/>
              </a:rPr>
              <a:t>context-free grammars</a:t>
            </a:r>
            <a:r>
              <a:rPr lang="sr-Latn-CS" altLang="en-US" sz="24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Garamond" panose="02020404030301010803" pitchFamily="18" charset="0"/>
              </a:rPr>
              <a:t>A context-free grammar </a:t>
            </a:r>
            <a:r>
              <a:rPr lang="sr-Latn-C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X</a:t>
            </a:r>
            <a:r>
              <a:rPr lang="sr-Latn-CS" altLang="en-US" sz="2400">
                <a:latin typeface="Garamond" panose="02020404030301010803" pitchFamily="18" charset="0"/>
              </a:rPr>
              <a:t> </a:t>
            </a:r>
            <a:r>
              <a:rPr lang="en-US" altLang="en-US" sz="2400">
                <a:latin typeface="Garamond" panose="02020404030301010803" pitchFamily="18" charset="0"/>
              </a:rPr>
              <a:t>recognizes a sequence</a:t>
            </a:r>
            <a:r>
              <a:rPr lang="sr-Latn-CS" altLang="en-US" sz="2400">
                <a:latin typeface="Garamond" panose="02020404030301010803" pitchFamily="18" charset="0"/>
              </a:rPr>
              <a:t> </a:t>
            </a:r>
            <a:r>
              <a:rPr lang="sr-Latn-CS" altLang="en-US" sz="2400" b="1" i="1">
                <a:solidFill>
                  <a:schemeClr val="tx2"/>
                </a:solidFill>
                <a:latin typeface="Garamond" panose="02020404030301010803" pitchFamily="18" charset="0"/>
              </a:rPr>
              <a:t>A</a:t>
            </a:r>
            <a:r>
              <a:rPr lang="sr-Latn-CS" altLang="en-US" sz="2400">
                <a:latin typeface="Garamond" panose="02020404030301010803" pitchFamily="18" charset="0"/>
              </a:rPr>
              <a:t> </a:t>
            </a:r>
            <a:r>
              <a:rPr lang="en-US" altLang="en-US" sz="2400">
                <a:latin typeface="Garamond" panose="02020404030301010803" pitchFamily="18" charset="0"/>
              </a:rPr>
              <a:t>regardless of a context in which it occurs</a:t>
            </a:r>
            <a:r>
              <a:rPr lang="sr-Latn-CS" altLang="en-US" sz="2400">
                <a:latin typeface="Garamond" panose="02020404030301010803" pitchFamily="18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Garamond" panose="02020404030301010803" pitchFamily="18" charset="0"/>
              </a:rPr>
              <a:t>With such grammars it is not possible to recognize all occurrences of </a:t>
            </a:r>
            <a:r>
              <a:rPr lang="sr-Latn-C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&lt;predsednik.N&gt;</a:t>
            </a:r>
            <a:r>
              <a:rPr lang="sr-Latn-CS" altLang="en-US" sz="2400">
                <a:latin typeface="Garamond" panose="02020404030301010803" pitchFamily="18" charset="0"/>
              </a:rPr>
              <a:t> </a:t>
            </a:r>
            <a:r>
              <a:rPr lang="en-US" altLang="en-US" sz="2400">
                <a:latin typeface="Garamond" panose="02020404030301010803" pitchFamily="18" charset="0"/>
              </a:rPr>
              <a:t>if they are not followed by </a:t>
            </a:r>
            <a:r>
              <a:rPr lang="sr-Latn-CS" altLang="en-US" sz="2400" b="1" i="1">
                <a:solidFill>
                  <a:schemeClr val="tx2"/>
                </a:solidFill>
                <a:latin typeface="Garamond" panose="02020404030301010803" pitchFamily="18" charset="0"/>
              </a:rPr>
              <a:t>republike</a:t>
            </a:r>
            <a:r>
              <a:rPr lang="sr-Latn-CS" altLang="en-US" sz="24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sr-Latn-CS" altLang="en-US" sz="2400">
                <a:latin typeface="Garamond" panose="02020404030301010803" pitchFamily="18" charset="0"/>
              </a:rPr>
              <a:t>Unitex </a:t>
            </a:r>
            <a:r>
              <a:rPr lang="en-US" altLang="en-US" sz="2400">
                <a:latin typeface="Garamond" panose="02020404030301010803" pitchFamily="18" charset="0"/>
              </a:rPr>
              <a:t>graphs can use positive and negative contexts</a:t>
            </a:r>
            <a:r>
              <a:rPr lang="sr-Latn-CS" altLang="en-US" sz="24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Garamond" panose="02020404030301010803" pitchFamily="18" charset="0"/>
              </a:rPr>
              <a:t>These graph do not correspond anymore to </a:t>
            </a:r>
            <a:r>
              <a:rPr lang="sr-Latn-CS" altLang="en-US" sz="2400" b="1">
                <a:latin typeface="Garamond" panose="02020404030301010803" pitchFamily="18" charset="0"/>
              </a:rPr>
              <a:t>context-free grammars</a:t>
            </a:r>
            <a:r>
              <a:rPr lang="sr-Latn-CS" altLang="en-US" sz="2400">
                <a:latin typeface="Garamond" panose="02020404030301010803" pitchFamily="18" charset="0"/>
              </a:rPr>
              <a:t> </a:t>
            </a:r>
            <a:r>
              <a:rPr lang="en-US" altLang="en-US" sz="2400">
                <a:latin typeface="Garamond" panose="02020404030301010803" pitchFamily="18" charset="0"/>
              </a:rPr>
              <a:t>but rather to</a:t>
            </a:r>
            <a:r>
              <a:rPr lang="sr-Latn-CS" altLang="en-US" sz="2400">
                <a:latin typeface="Garamond" panose="02020404030301010803" pitchFamily="18" charset="0"/>
              </a:rPr>
              <a:t> </a:t>
            </a:r>
            <a:r>
              <a:rPr lang="sr-Latn-CS" altLang="en-US" sz="2400" b="1">
                <a:latin typeface="Garamond" panose="02020404030301010803" pitchFamily="18" charset="0"/>
              </a:rPr>
              <a:t>context-sensitive grammars</a:t>
            </a:r>
            <a:r>
              <a:rPr lang="sr-Latn-CS" altLang="en-US" sz="2400">
                <a:latin typeface="Garamond" panose="02020404030301010803" pitchFamily="18" charset="0"/>
              </a:rPr>
              <a:t>.</a:t>
            </a:r>
            <a:endParaRPr lang="en-US" altLang="en-US" sz="240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6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0238" y="1676400"/>
            <a:ext cx="2949575" cy="1600200"/>
          </a:xfrm>
        </p:spPr>
        <p:txBody>
          <a:bodyPr/>
          <a:lstStyle/>
          <a:p>
            <a:r>
              <a:rPr lang="sr-Latn-RS" dirty="0" smtClean="0"/>
              <a:t>Outline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87788" y="1828800"/>
            <a:ext cx="4629150" cy="43434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/>
              <a:t>An example of a local grammar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Transducers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(Input) variables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The use of contexts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A complete example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Morphological mode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Output variables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30238" y="3276600"/>
            <a:ext cx="2949575" cy="25923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EE5A-E245-4698-B20E-5F8BF2F15F7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88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D827D-1ADA-4CA0-872C-B096E41E5F1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right context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229600" cy="243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latin typeface="Garamond" panose="02020404030301010803" pitchFamily="18" charset="0"/>
              </a:rPr>
              <a:t>In order to define a right context it should be enclosed with boxes that contain</a:t>
            </a:r>
            <a:r>
              <a:rPr lang="sr-Latn-CS" altLang="en-US" sz="2000" dirty="0">
                <a:latin typeface="Garamond" panose="02020404030301010803" pitchFamily="18" charset="0"/>
              </a:rPr>
              <a:t> </a:t>
            </a:r>
            <a:r>
              <a:rPr lang="sr-Latn-C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$</a:t>
            </a:r>
            <a:r>
              <a:rPr lang="en-U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[</a:t>
            </a:r>
            <a:r>
              <a:rPr lang="sr-Latn-CS" altLang="en-US" sz="2000" dirty="0">
                <a:latin typeface="Garamond" panose="02020404030301010803" pitchFamily="18" charset="0"/>
              </a:rPr>
              <a:t> </a:t>
            </a:r>
            <a:r>
              <a:rPr lang="en-US" altLang="en-US" sz="2000" dirty="0">
                <a:latin typeface="Garamond" panose="02020404030301010803" pitchFamily="18" charset="0"/>
              </a:rPr>
              <a:t>and</a:t>
            </a:r>
            <a:r>
              <a:rPr lang="sr-Latn-CS" altLang="en-US" sz="2000" dirty="0">
                <a:latin typeface="Garamond" panose="02020404030301010803" pitchFamily="18" charset="0"/>
              </a:rPr>
              <a:t> </a:t>
            </a:r>
            <a:r>
              <a:rPr lang="sr-Latn-C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$</a:t>
            </a:r>
            <a:r>
              <a:rPr lang="en-U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]</a:t>
            </a:r>
            <a:r>
              <a:rPr lang="sr-Latn-CS" altLang="en-US" sz="2000" dirty="0">
                <a:latin typeface="Garamond" panose="02020404030301010803" pitchFamily="18" charset="0"/>
              </a:rPr>
              <a:t>.</a:t>
            </a:r>
            <a:endParaRPr lang="en-US" altLang="en-US" sz="20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Garamond" panose="02020404030301010803" pitchFamily="18" charset="0"/>
              </a:rPr>
              <a:t>These boxes will appear in a graph as big green brackets</a:t>
            </a:r>
            <a:r>
              <a:rPr lang="sr-Latn-CS" altLang="en-US" sz="2000" dirty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Garamond" panose="02020404030301010803" pitchFamily="18" charset="0"/>
              </a:rPr>
              <a:t>Both brackets have to be in the same graph</a:t>
            </a:r>
            <a:r>
              <a:rPr lang="sr-Latn-CS" altLang="en-US" sz="2000" dirty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Garamond" panose="02020404030301010803" pitchFamily="18" charset="0"/>
              </a:rPr>
              <a:t>This simple graph recognizes </a:t>
            </a:r>
            <a:r>
              <a:rPr lang="sr-Latn-RS" altLang="en-US" sz="2000" dirty="0" smtClean="0">
                <a:latin typeface="Garamond" panose="02020404030301010803" pitchFamily="18" charset="0"/>
              </a:rPr>
              <a:t>persons (surnames) </a:t>
            </a:r>
            <a:r>
              <a:rPr lang="en-US" altLang="en-US" sz="2000" dirty="0" smtClean="0">
                <a:latin typeface="Garamond" panose="02020404030301010803" pitchFamily="18" charset="0"/>
              </a:rPr>
              <a:t>only </a:t>
            </a:r>
            <a:r>
              <a:rPr lang="en-US" altLang="en-US" sz="2000" dirty="0">
                <a:latin typeface="Garamond" panose="02020404030301010803" pitchFamily="18" charset="0"/>
              </a:rPr>
              <a:t>if they are followed by </a:t>
            </a:r>
            <a:r>
              <a:rPr lang="en-US" altLang="en-US" sz="2000" dirty="0" smtClean="0">
                <a:latin typeface="Garamond" panose="02020404030301010803" pitchFamily="18" charset="0"/>
              </a:rPr>
              <a:t>a</a:t>
            </a:r>
            <a:r>
              <a:rPr lang="sr-Latn-RS" altLang="en-US" sz="2000" dirty="0" smtClean="0">
                <a:latin typeface="Garamond" panose="02020404030301010803" pitchFamily="18" charset="0"/>
              </a:rPr>
              <a:t>n auxilary verb in the corresponding form</a:t>
            </a:r>
            <a:r>
              <a:rPr lang="en-US" altLang="en-US" sz="2000" dirty="0" smtClean="0">
                <a:latin typeface="Garamond" panose="02020404030301010803" pitchFamily="18" charset="0"/>
              </a:rPr>
              <a:t> – </a:t>
            </a:r>
            <a:r>
              <a:rPr lang="sr-Latn-RS" altLang="en-US" sz="2000" dirty="0" smtClean="0">
                <a:latin typeface="Garamond" panose="02020404030301010803" pitchFamily="18" charset="0"/>
              </a:rPr>
              <a:t>verbs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dirty="0">
                <a:latin typeface="Garamond" panose="02020404030301010803" pitchFamily="18" charset="0"/>
              </a:rPr>
              <a:t>are not part of a recognized sequence</a:t>
            </a:r>
            <a:r>
              <a:rPr lang="sr-Latn-CS" altLang="en-US" sz="2000" dirty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Garamond" panose="02020404030301010803" pitchFamily="18" charset="0"/>
              </a:rPr>
              <a:t>In </a:t>
            </a:r>
            <a:r>
              <a:rPr lang="sr-Latn-RS" altLang="en-US" sz="2000" i="1" dirty="0" smtClean="0">
                <a:latin typeface="Garamond" panose="02020404030301010803" pitchFamily="18" charset="0"/>
              </a:rPr>
              <a:t>Politika</a:t>
            </a:r>
            <a:r>
              <a:rPr lang="sr-Latn-CS" altLang="en-US" sz="20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dirty="0">
                <a:latin typeface="Garamond" panose="02020404030301010803" pitchFamily="18" charset="0"/>
              </a:rPr>
              <a:t>this graph recognizes</a:t>
            </a:r>
            <a:r>
              <a:rPr lang="sr-Latn-CS" altLang="en-US" sz="2000" dirty="0">
                <a:latin typeface="Garamond" panose="02020404030301010803" pitchFamily="18" charset="0"/>
              </a:rPr>
              <a:t> </a:t>
            </a:r>
            <a:r>
              <a:rPr lang="sr-Latn-RS" altLang="en-US" sz="2000" dirty="0" smtClean="0">
                <a:latin typeface="Garamond" panose="02020404030301010803" pitchFamily="18" charset="0"/>
                <a:hlinkClick r:id="rId2" action="ppaction://hlinkfile"/>
              </a:rPr>
              <a:t>persons</a:t>
            </a:r>
            <a:r>
              <a:rPr lang="sr-Latn-CS" altLang="en-US" sz="2000" dirty="0" smtClean="0">
                <a:latin typeface="Garamond" panose="02020404030301010803" pitchFamily="18" charset="0"/>
              </a:rPr>
              <a:t>.</a:t>
            </a:r>
            <a:endParaRPr lang="sr-Latn-CS" altLang="en-US" sz="2000" dirty="0">
              <a:latin typeface="Garamond" panose="02020404030301010803" pitchFamily="18" charset="0"/>
            </a:endParaRPr>
          </a:p>
        </p:txBody>
      </p:sp>
      <p:pic>
        <p:nvPicPr>
          <p:cNvPr id="111625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7100" y="4479925"/>
            <a:ext cx="4676775" cy="1390650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006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36676-5E27-47B8-9245-D169B0E26DC7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are positive right contexts interpreted?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 dirty="0">
                <a:latin typeface="Garamond" panose="02020404030301010803" pitchFamily="18" charset="0"/>
              </a:rPr>
              <a:t>The application of a grammar has reached a right context start (</a:t>
            </a:r>
            <a:r>
              <a:rPr lang="en-US" altLang="en-US" sz="2200" b="1" dirty="0">
                <a:solidFill>
                  <a:srgbClr val="009900"/>
                </a:solidFill>
                <a:latin typeface="Courier New" panose="02070309020205020404" pitchFamily="49" charset="0"/>
              </a:rPr>
              <a:t>[</a:t>
            </a:r>
            <a:r>
              <a:rPr lang="en-US" altLang="en-US" sz="2200" dirty="0">
                <a:latin typeface="Garamond" panose="02020404030301010803" pitchFamily="18" charset="0"/>
              </a:rPr>
              <a:t>)</a:t>
            </a:r>
            <a:r>
              <a:rPr lang="sr-Latn-CS" altLang="en-US" sz="2200" dirty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200" dirty="0">
                <a:latin typeface="Garamond" panose="02020404030301010803" pitchFamily="18" charset="0"/>
              </a:rPr>
              <a:t>The position in a text in that moment is </a:t>
            </a:r>
            <a:r>
              <a:rPr lang="sr-Latn-CS" altLang="en-US" sz="2200" b="1" i="1" dirty="0">
                <a:solidFill>
                  <a:schemeClr val="tx2"/>
                </a:solidFill>
                <a:latin typeface="Garamond" panose="02020404030301010803" pitchFamily="18" charset="0"/>
              </a:rPr>
              <a:t>pos</a:t>
            </a:r>
            <a:r>
              <a:rPr lang="en-US" altLang="en-US" sz="2200" b="1" i="1" dirty="0">
                <a:solidFill>
                  <a:schemeClr val="tx2"/>
                </a:solidFill>
                <a:latin typeface="Garamond" panose="02020404030301010803" pitchFamily="18" charset="0"/>
              </a:rPr>
              <a:t>.</a:t>
            </a:r>
            <a:endParaRPr lang="sr-Latn-CS" altLang="en-US" sz="2200" b="1" i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200" dirty="0">
                <a:latin typeface="Garamond" panose="02020404030301010803" pitchFamily="18" charset="0"/>
              </a:rPr>
              <a:t>A program </a:t>
            </a:r>
            <a:r>
              <a:rPr lang="sr-Latn-CS" altLang="en-US" sz="2200" b="1" dirty="0">
                <a:solidFill>
                  <a:schemeClr val="tx2"/>
                </a:solidFill>
                <a:latin typeface="Courier New" panose="02070309020205020404" pitchFamily="49" charset="0"/>
              </a:rPr>
              <a:t>Locate</a:t>
            </a:r>
            <a:r>
              <a:rPr lang="sr-Latn-CS" altLang="en-US" sz="2200" dirty="0">
                <a:latin typeface="Garamond" panose="02020404030301010803" pitchFamily="18" charset="0"/>
              </a:rPr>
              <a:t> </a:t>
            </a:r>
            <a:r>
              <a:rPr lang="en-US" altLang="en-US" sz="2200" dirty="0">
                <a:latin typeface="Garamond" panose="02020404030301010803" pitchFamily="18" charset="0"/>
              </a:rPr>
              <a:t>tries to match the expression inside the brackets (that </a:t>
            </a:r>
            <a:r>
              <a:rPr lang="en-US" altLang="en-US" sz="2200" dirty="0" smtClean="0">
                <a:latin typeface="Garamond" panose="02020404030301010803" pitchFamily="18" charset="0"/>
              </a:rPr>
              <a:t>define</a:t>
            </a:r>
            <a:r>
              <a:rPr lang="sr-Latn-RS" altLang="en-US" sz="2200" dirty="0" smtClean="0">
                <a:latin typeface="Garamond" panose="02020404030301010803" pitchFamily="18" charset="0"/>
              </a:rPr>
              <a:t>s</a:t>
            </a:r>
            <a:r>
              <a:rPr lang="en-US" altLang="en-US" sz="2200" dirty="0" smtClean="0">
                <a:latin typeface="Garamond" panose="02020404030301010803" pitchFamily="18" charset="0"/>
              </a:rPr>
              <a:t> </a:t>
            </a:r>
            <a:r>
              <a:rPr lang="en-US" altLang="en-US" sz="2200" dirty="0">
                <a:latin typeface="Garamond" panose="02020404030301010803" pitchFamily="18" charset="0"/>
              </a:rPr>
              <a:t>a context) with a text at that position</a:t>
            </a:r>
            <a:r>
              <a:rPr lang="sr-Latn-CS" altLang="en-US" sz="2200" dirty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200" dirty="0">
                <a:latin typeface="Garamond" panose="02020404030301010803" pitchFamily="18" charset="0"/>
              </a:rPr>
              <a:t>If program does not succeed, there can be no match of a grammar. </a:t>
            </a:r>
            <a:endParaRPr lang="sr-Latn-CS" altLang="en-US" sz="22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200" dirty="0">
                <a:latin typeface="Garamond" panose="02020404030301010803" pitchFamily="18" charset="0"/>
              </a:rPr>
              <a:t>If there is a match with the whole right context </a:t>
            </a:r>
            <a:r>
              <a:rPr lang="sr-Latn-CS" altLang="en-US" sz="2200" dirty="0">
                <a:latin typeface="Garamond" panose="02020404030301010803" pitchFamily="18" charset="0"/>
              </a:rPr>
              <a:t>(</a:t>
            </a:r>
            <a:r>
              <a:rPr lang="en-US" altLang="en-US" sz="2200" dirty="0">
                <a:latin typeface="Garamond" panose="02020404030301010803" pitchFamily="18" charset="0"/>
              </a:rPr>
              <a:t>the</a:t>
            </a:r>
            <a:r>
              <a:rPr lang="sr-Latn-CS" altLang="en-US" sz="2200" dirty="0">
                <a:latin typeface="Garamond" panose="02020404030301010803" pitchFamily="18" charset="0"/>
              </a:rPr>
              <a:t> </a:t>
            </a:r>
            <a:r>
              <a:rPr lang="sr-Latn-CS" altLang="en-US" sz="2200" b="1" dirty="0">
                <a:solidFill>
                  <a:schemeClr val="tx2"/>
                </a:solidFill>
                <a:latin typeface="Courier New" panose="02070309020205020404" pitchFamily="49" charset="0"/>
              </a:rPr>
              <a:t>Locate</a:t>
            </a:r>
            <a:r>
              <a:rPr lang="sr-Latn-CS" altLang="en-US" sz="2200" dirty="0">
                <a:latin typeface="Garamond" panose="02020404030301010803" pitchFamily="18" charset="0"/>
              </a:rPr>
              <a:t> program </a:t>
            </a:r>
            <a:r>
              <a:rPr lang="en-US" altLang="en-US" sz="2200" dirty="0">
                <a:latin typeface="Garamond" panose="02020404030301010803" pitchFamily="18" charset="0"/>
              </a:rPr>
              <a:t>managed to reach a right bracket</a:t>
            </a:r>
            <a:r>
              <a:rPr lang="sr-Latn-CS" altLang="en-US" sz="2200" dirty="0">
                <a:latin typeface="Garamond" panose="02020404030301010803" pitchFamily="18" charset="0"/>
              </a:rPr>
              <a:t>), </a:t>
            </a:r>
            <a:r>
              <a:rPr lang="en-US" altLang="en-US" sz="2200" dirty="0">
                <a:latin typeface="Garamond" panose="02020404030301010803" pitchFamily="18" charset="0"/>
              </a:rPr>
              <a:t>than </a:t>
            </a:r>
            <a:r>
              <a:rPr lang="sr-Latn-CS" altLang="en-US" sz="2200" b="1" dirty="0">
                <a:solidFill>
                  <a:schemeClr val="tx2"/>
                </a:solidFill>
                <a:latin typeface="Courier New" panose="02070309020205020404" pitchFamily="49" charset="0"/>
              </a:rPr>
              <a:t>Locate</a:t>
            </a:r>
            <a:r>
              <a:rPr lang="sr-Latn-CS" altLang="en-US" sz="2200" dirty="0">
                <a:latin typeface="Garamond" panose="02020404030301010803" pitchFamily="18" charset="0"/>
              </a:rPr>
              <a:t> </a:t>
            </a:r>
            <a:r>
              <a:rPr lang="en-US" altLang="en-US" sz="2200" dirty="0">
                <a:latin typeface="Garamond" panose="02020404030301010803" pitchFamily="18" charset="0"/>
              </a:rPr>
              <a:t>returns to the position </a:t>
            </a:r>
            <a:r>
              <a:rPr lang="sr-Latn-CS" altLang="en-US" sz="2200" b="1" i="1" dirty="0">
                <a:solidFill>
                  <a:schemeClr val="tx2"/>
                </a:solidFill>
                <a:latin typeface="Garamond" panose="02020404030301010803" pitchFamily="18" charset="0"/>
              </a:rPr>
              <a:t>pos</a:t>
            </a:r>
            <a:r>
              <a:rPr lang="sr-Latn-CS" altLang="en-US" sz="2200" dirty="0">
                <a:latin typeface="Garamond" panose="02020404030301010803" pitchFamily="18" charset="0"/>
              </a:rPr>
              <a:t> </a:t>
            </a:r>
            <a:r>
              <a:rPr lang="en-US" altLang="en-US" sz="2200" dirty="0">
                <a:latin typeface="Garamond" panose="02020404030301010803" pitchFamily="18" charset="0"/>
              </a:rPr>
              <a:t>and </a:t>
            </a:r>
            <a:r>
              <a:rPr lang="en-US" altLang="en-US" sz="2200" b="1" dirty="0">
                <a:solidFill>
                  <a:schemeClr val="folHlink"/>
                </a:solidFill>
                <a:latin typeface="Garamond" panose="02020404030301010803" pitchFamily="18" charset="0"/>
              </a:rPr>
              <a:t>continues to apply a grammar, that is, its part after the end of a right context</a:t>
            </a:r>
            <a:r>
              <a:rPr lang="en-US" altLang="en-US" sz="2200" dirty="0">
                <a:latin typeface="Garamond" panose="02020404030301010803" pitchFamily="18" charset="0"/>
              </a:rPr>
              <a:t>.</a:t>
            </a:r>
            <a:r>
              <a:rPr lang="en-US" altLang="en-US" sz="2100" dirty="0"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35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A782-9C50-4A16-96D3-CD51F1D5A4B2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A negative right context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229600" cy="2209800"/>
          </a:xfrm>
        </p:spPr>
        <p:txBody>
          <a:bodyPr/>
          <a:lstStyle/>
          <a:p>
            <a:pPr marL="571500" indent="-571500"/>
            <a:r>
              <a:rPr lang="en-US" altLang="en-US" sz="2000" dirty="0">
                <a:latin typeface="Garamond" panose="02020404030301010803" pitchFamily="18" charset="0"/>
              </a:rPr>
              <a:t>A negative right context can be introduced with a box </a:t>
            </a:r>
            <a:r>
              <a:rPr lang="sr-Latn-C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$!</a:t>
            </a:r>
            <a:r>
              <a:rPr lang="en-US" altLang="en-US" sz="2000" b="1" dirty="0">
                <a:solidFill>
                  <a:schemeClr val="tx2"/>
                </a:solidFill>
                <a:latin typeface="Courier New" panose="02070309020205020404" pitchFamily="49" charset="0"/>
              </a:rPr>
              <a:t>[</a:t>
            </a:r>
            <a:r>
              <a:rPr lang="sr-Latn-CS" altLang="en-US" sz="2000" dirty="0">
                <a:latin typeface="Garamond" panose="02020404030301010803" pitchFamily="18" charset="0"/>
              </a:rPr>
              <a:t> </a:t>
            </a:r>
            <a:r>
              <a:rPr lang="en-US" altLang="en-US" sz="2000" dirty="0">
                <a:latin typeface="Garamond" panose="02020404030301010803" pitchFamily="18" charset="0"/>
              </a:rPr>
              <a:t>a </a:t>
            </a:r>
            <a:r>
              <a:rPr lang="en-US" altLang="en-US" sz="2000" dirty="0" err="1">
                <a:latin typeface="Garamond" panose="02020404030301010803" pitchFamily="18" charset="0"/>
              </a:rPr>
              <a:t>a</a:t>
            </a:r>
            <a:r>
              <a:rPr lang="en-US" altLang="en-US" sz="2000" dirty="0">
                <a:latin typeface="Garamond" panose="02020404030301010803" pitchFamily="18" charset="0"/>
              </a:rPr>
              <a:t> start of a context</a:t>
            </a:r>
            <a:r>
              <a:rPr lang="sr-Latn-CS" altLang="en-US" sz="2000" dirty="0">
                <a:latin typeface="Garamond" panose="02020404030301010803" pitchFamily="18" charset="0"/>
              </a:rPr>
              <a:t>.</a:t>
            </a:r>
          </a:p>
          <a:p>
            <a:pPr marL="571500" indent="-571500"/>
            <a:r>
              <a:rPr lang="en-US" altLang="en-US" sz="2000" dirty="0">
                <a:latin typeface="Garamond" panose="02020404030301010803" pitchFamily="18" charset="0"/>
              </a:rPr>
              <a:t>A following graph recognizes a lexeme </a:t>
            </a:r>
            <a:r>
              <a:rPr lang="sr-Latn-CS" altLang="en-US" sz="2000" b="1" i="1" dirty="0">
                <a:solidFill>
                  <a:schemeClr val="tx2"/>
                </a:solidFill>
                <a:latin typeface="Garamond" panose="02020404030301010803" pitchFamily="18" charset="0"/>
              </a:rPr>
              <a:t>predsednik</a:t>
            </a:r>
            <a:r>
              <a:rPr lang="sr-Latn-CS" altLang="en-US" sz="2000" dirty="0">
                <a:latin typeface="Garamond" panose="02020404030301010803" pitchFamily="18" charset="0"/>
              </a:rPr>
              <a:t>, </a:t>
            </a:r>
            <a:r>
              <a:rPr lang="en-US" altLang="en-US" sz="2000" dirty="0">
                <a:latin typeface="Garamond" panose="02020404030301010803" pitchFamily="18" charset="0"/>
              </a:rPr>
              <a:t>if it is </a:t>
            </a:r>
            <a:r>
              <a:rPr lang="en-US" altLang="en-US" sz="2000" b="1" dirty="0">
                <a:solidFill>
                  <a:schemeClr val="folHlink"/>
                </a:solidFill>
                <a:latin typeface="Garamond" panose="02020404030301010803" pitchFamily="18" charset="0"/>
              </a:rPr>
              <a:t>not</a:t>
            </a:r>
            <a:r>
              <a:rPr lang="en-US" altLang="en-US" sz="2000" dirty="0">
                <a:latin typeface="Garamond" panose="02020404030301010803" pitchFamily="18" charset="0"/>
              </a:rPr>
              <a:t> followed by </a:t>
            </a:r>
            <a:r>
              <a:rPr lang="sr-Latn-CS" altLang="en-US" sz="2000" b="1" i="1" dirty="0">
                <a:solidFill>
                  <a:schemeClr val="tx2"/>
                </a:solidFill>
                <a:latin typeface="Garamond" panose="02020404030301010803" pitchFamily="18" charset="0"/>
              </a:rPr>
              <a:t>vlade</a:t>
            </a:r>
            <a:r>
              <a:rPr lang="sr-Latn-CS" altLang="en-US" sz="2000" dirty="0">
                <a:latin typeface="Garamond" panose="02020404030301010803" pitchFamily="18" charset="0"/>
              </a:rPr>
              <a:t>, </a:t>
            </a:r>
            <a:r>
              <a:rPr lang="sr-Latn-CS" altLang="en-US" sz="2000" b="1" i="1" dirty="0">
                <a:solidFill>
                  <a:schemeClr val="tx2"/>
                </a:solidFill>
                <a:latin typeface="Garamond" panose="02020404030301010803" pitchFamily="18" charset="0"/>
              </a:rPr>
              <a:t>republike</a:t>
            </a:r>
            <a:r>
              <a:rPr lang="sr-Latn-CS" altLang="en-US" sz="2000" dirty="0">
                <a:latin typeface="Garamond" panose="02020404030301010803" pitchFamily="18" charset="0"/>
              </a:rPr>
              <a:t> </a:t>
            </a:r>
            <a:r>
              <a:rPr lang="en-US" altLang="en-US" sz="2000" dirty="0">
                <a:latin typeface="Garamond" panose="02020404030301010803" pitchFamily="18" charset="0"/>
              </a:rPr>
              <a:t>or</a:t>
            </a:r>
            <a:r>
              <a:rPr lang="sr-Latn-CS" altLang="en-US" sz="2000" dirty="0">
                <a:latin typeface="Garamond" panose="02020404030301010803" pitchFamily="18" charset="0"/>
              </a:rPr>
              <a:t> </a:t>
            </a:r>
            <a:r>
              <a:rPr lang="sr-Latn-CS" altLang="en-US" sz="2000" b="1" i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države </a:t>
            </a:r>
            <a:r>
              <a:rPr lang="sr-Latn-CS" altLang="en-US" sz="20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(and some country or personal name)</a:t>
            </a:r>
            <a:r>
              <a:rPr lang="sr-Latn-CS" altLang="en-US" sz="2000" dirty="0" smtClean="0">
                <a:latin typeface="Garamond" panose="02020404030301010803" pitchFamily="18" charset="0"/>
              </a:rPr>
              <a:t>.</a:t>
            </a:r>
            <a:endParaRPr lang="sr-Latn-CS" altLang="en-US" sz="2000" dirty="0">
              <a:latin typeface="Garamond" panose="02020404030301010803" pitchFamily="18" charset="0"/>
            </a:endParaRPr>
          </a:p>
          <a:p>
            <a:pPr marL="571500" indent="-571500"/>
            <a:r>
              <a:rPr lang="en-US" altLang="en-US" sz="2000" dirty="0">
                <a:latin typeface="Garamond" panose="02020404030301010803" pitchFamily="18" charset="0"/>
              </a:rPr>
              <a:t>In </a:t>
            </a:r>
            <a:r>
              <a:rPr lang="sr-Latn-RS" altLang="en-US" sz="2000" dirty="0" smtClean="0">
                <a:latin typeface="Garamond" panose="02020404030301010803" pitchFamily="18" charset="0"/>
              </a:rPr>
              <a:t>our</a:t>
            </a:r>
            <a:r>
              <a:rPr lang="en-US" altLang="en-US" sz="2000" dirty="0" smtClean="0">
                <a:latin typeface="Garamond" panose="02020404030301010803" pitchFamily="18" charset="0"/>
              </a:rPr>
              <a:t> </a:t>
            </a:r>
            <a:r>
              <a:rPr lang="en-US" altLang="en-US" sz="2000" dirty="0">
                <a:latin typeface="Garamond" panose="02020404030301010803" pitchFamily="18" charset="0"/>
              </a:rPr>
              <a:t>text </a:t>
            </a:r>
            <a:r>
              <a:rPr lang="en-US" altLang="en-US" sz="2000" dirty="0" smtClean="0">
                <a:latin typeface="Garamond" panose="02020404030301010803" pitchFamily="18" charset="0"/>
              </a:rPr>
              <a:t>following </a:t>
            </a:r>
            <a:r>
              <a:rPr lang="en-US" altLang="en-US" sz="2000" dirty="0">
                <a:latin typeface="Garamond" panose="02020404030301010803" pitchFamily="18" charset="0"/>
              </a:rPr>
              <a:t>occurrences of </a:t>
            </a:r>
            <a:r>
              <a:rPr lang="en-US" altLang="en-US" sz="2000" dirty="0">
                <a:latin typeface="Garamond" panose="02020404030301010803" pitchFamily="18" charset="0"/>
                <a:hlinkClick r:id="rId2" action="ppaction://hlinkfile"/>
              </a:rPr>
              <a:t>presidents (not of government, republic or state</a:t>
            </a:r>
            <a:r>
              <a:rPr lang="en-US" altLang="en-US" sz="2000" dirty="0" smtClean="0">
                <a:latin typeface="Garamond" panose="02020404030301010803" pitchFamily="18" charset="0"/>
                <a:hlinkClick r:id="rId2" action="ppaction://hlinkfile"/>
              </a:rPr>
              <a:t>)</a:t>
            </a:r>
            <a:r>
              <a:rPr lang="sr-Latn-RS" altLang="en-US" sz="2000" dirty="0" smtClean="0">
                <a:latin typeface="Garamond" panose="02020404030301010803" pitchFamily="18" charset="0"/>
              </a:rPr>
              <a:t>. Concordances are sorted by a right context.</a:t>
            </a:r>
            <a:endParaRPr lang="sr-Latn-CS" altLang="en-US" sz="2000" b="1" dirty="0">
              <a:solidFill>
                <a:srgbClr val="CC00CC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888" y="4095750"/>
            <a:ext cx="6108700" cy="1790700"/>
          </a:xfrm>
          <a:ln w="2540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5049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F9A47-67D3-4225-AFA1-CC6AD8DE9017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How are negative right contexts interpreted?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CS" altLang="en-US" sz="2800">
                <a:latin typeface="Garamond" panose="02020404030301010803" pitchFamily="18" charset="0"/>
              </a:rPr>
              <a:t>Program </a:t>
            </a:r>
            <a:r>
              <a:rPr lang="sr-Latn-CS" altLang="en-US" sz="2800" b="1">
                <a:solidFill>
                  <a:schemeClr val="tx2"/>
                </a:solidFill>
                <a:latin typeface="Courier New" panose="02070309020205020404" pitchFamily="49" charset="0"/>
              </a:rPr>
              <a:t>Locate</a:t>
            </a:r>
            <a:r>
              <a:rPr lang="sr-Latn-CS" altLang="en-US" sz="2800">
                <a:latin typeface="Garamond" panose="02020404030301010803" pitchFamily="18" charset="0"/>
              </a:rPr>
              <a:t> </a:t>
            </a:r>
            <a:r>
              <a:rPr lang="en-US" altLang="en-US" sz="2800">
                <a:latin typeface="Garamond" panose="02020404030301010803" pitchFamily="18" charset="0"/>
              </a:rPr>
              <a:t>tries to match a part of a grammar that represents a context with a text at the position</a:t>
            </a:r>
            <a:r>
              <a:rPr lang="sr-Latn-CS" altLang="en-US" sz="2800" b="1" i="1">
                <a:solidFill>
                  <a:schemeClr val="tx2"/>
                </a:solidFill>
                <a:latin typeface="Garamond" panose="02020404030301010803" pitchFamily="18" charset="0"/>
              </a:rPr>
              <a:t>pos</a:t>
            </a:r>
            <a:r>
              <a:rPr lang="sr-Latn-CS" altLang="en-US" sz="28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Garamond" panose="02020404030301010803" pitchFamily="18" charset="0"/>
              </a:rPr>
              <a:t>If the </a:t>
            </a:r>
            <a:r>
              <a:rPr lang="sr-Latn-CS" altLang="en-US" sz="2800">
                <a:latin typeface="Garamond" panose="02020404030301010803" pitchFamily="18" charset="0"/>
              </a:rPr>
              <a:t>program </a:t>
            </a:r>
            <a:r>
              <a:rPr lang="sr-Latn-CS" altLang="en-US" sz="2800" b="1">
                <a:solidFill>
                  <a:schemeClr val="tx2"/>
                </a:solidFill>
                <a:latin typeface="Courier New" panose="02070309020205020404" pitchFamily="49" charset="0"/>
              </a:rPr>
              <a:t>Locate</a:t>
            </a:r>
            <a:r>
              <a:rPr lang="sr-Latn-CS" altLang="en-US" sz="2800">
                <a:latin typeface="Garamond" panose="02020404030301010803" pitchFamily="18" charset="0"/>
              </a:rPr>
              <a:t> </a:t>
            </a:r>
            <a:r>
              <a:rPr lang="en-US" altLang="en-US" sz="2800">
                <a:latin typeface="Garamond" panose="02020404030301010803" pitchFamily="18" charset="0"/>
              </a:rPr>
              <a:t>reaches the end of a context </a:t>
            </a:r>
            <a:r>
              <a:rPr lang="sr-Latn-CS" altLang="en-US" sz="2800">
                <a:latin typeface="Garamond" panose="02020404030301010803" pitchFamily="18" charset="0"/>
              </a:rPr>
              <a:t>(</a:t>
            </a:r>
            <a:r>
              <a:rPr lang="en-US" altLang="en-US" sz="2800">
                <a:latin typeface="Garamond" panose="02020404030301010803" pitchFamily="18" charset="0"/>
              </a:rPr>
              <a:t>a right bracket</a:t>
            </a:r>
            <a:r>
              <a:rPr lang="sr-Latn-CS" altLang="en-US" sz="2800">
                <a:latin typeface="Garamond" panose="02020404030301010803" pitchFamily="18" charset="0"/>
              </a:rPr>
              <a:t>) </a:t>
            </a:r>
            <a:r>
              <a:rPr lang="en-US" altLang="en-US" sz="2800">
                <a:latin typeface="Garamond" panose="02020404030301010803" pitchFamily="18" charset="0"/>
              </a:rPr>
              <a:t>it is a </a:t>
            </a:r>
            <a:r>
              <a:rPr lang="en-US" altLang="en-US" sz="2800" b="1">
                <a:solidFill>
                  <a:schemeClr val="folHlink"/>
                </a:solidFill>
                <a:latin typeface="Garamond" panose="02020404030301010803" pitchFamily="18" charset="0"/>
              </a:rPr>
              <a:t>failure</a:t>
            </a:r>
            <a:r>
              <a:rPr lang="en-US" altLang="en-US" sz="2800">
                <a:latin typeface="Garamond" panose="02020404030301010803" pitchFamily="18" charset="0"/>
              </a:rPr>
              <a:t> because of a match with the forbidden sequence</a:t>
            </a:r>
            <a:r>
              <a:rPr lang="sr-Latn-CS" altLang="en-US" sz="28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Garamond" panose="02020404030301010803" pitchFamily="18" charset="0"/>
              </a:rPr>
              <a:t>On a contrary, if the</a:t>
            </a:r>
            <a:r>
              <a:rPr lang="sr-Latn-CS" altLang="en-US" sz="2800">
                <a:latin typeface="Garamond" panose="02020404030301010803" pitchFamily="18" charset="0"/>
              </a:rPr>
              <a:t> program </a:t>
            </a:r>
            <a:r>
              <a:rPr lang="sr-Latn-CS" altLang="en-US" sz="2800" b="1">
                <a:solidFill>
                  <a:schemeClr val="tx2"/>
                </a:solidFill>
                <a:latin typeface="Courier New" panose="02070309020205020404" pitchFamily="49" charset="0"/>
              </a:rPr>
              <a:t>Locate</a:t>
            </a:r>
            <a:r>
              <a:rPr lang="sr-Latn-CS" altLang="en-US" sz="2800">
                <a:latin typeface="Garamond" panose="02020404030301010803" pitchFamily="18" charset="0"/>
              </a:rPr>
              <a:t> </a:t>
            </a:r>
            <a:r>
              <a:rPr lang="en-US" altLang="en-US" sz="2800">
                <a:latin typeface="Garamond" panose="02020404030301010803" pitchFamily="18" charset="0"/>
              </a:rPr>
              <a:t>cannot reach the end of a context, it will go back to the position </a:t>
            </a:r>
            <a:r>
              <a:rPr lang="sr-Latn-CS" altLang="en-US" sz="2800" b="1" i="1">
                <a:solidFill>
                  <a:schemeClr val="tx2"/>
                </a:solidFill>
                <a:latin typeface="Garamond" panose="02020404030301010803" pitchFamily="18" charset="0"/>
              </a:rPr>
              <a:t>pos</a:t>
            </a:r>
            <a:r>
              <a:rPr lang="sr-Latn-CS" altLang="en-US" sz="2800">
                <a:latin typeface="Garamond" panose="02020404030301010803" pitchFamily="18" charset="0"/>
              </a:rPr>
              <a:t> </a:t>
            </a:r>
            <a:r>
              <a:rPr lang="en-US" altLang="en-US" sz="3100">
                <a:latin typeface="Garamond" panose="02020404030301010803" pitchFamily="18" charset="0"/>
              </a:rPr>
              <a:t>and </a:t>
            </a:r>
            <a:r>
              <a:rPr lang="en-US" altLang="en-US" sz="3100" b="1">
                <a:solidFill>
                  <a:schemeClr val="folHlink"/>
                </a:solidFill>
                <a:latin typeface="Garamond" panose="02020404030301010803" pitchFamily="18" charset="0"/>
              </a:rPr>
              <a:t>continues to apply a grammar, that is, its part after the end of a right context</a:t>
            </a:r>
            <a:r>
              <a:rPr lang="en-US" altLang="en-US" sz="3100">
                <a:latin typeface="Garamond" panose="02020404030301010803" pitchFamily="18" charset="0"/>
              </a:rPr>
              <a:t>.</a:t>
            </a:r>
            <a:r>
              <a:rPr lang="en-US" altLang="en-US"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681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2C273-ABDC-4CD8-A6CF-7FE4CA125448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A right context at the beginning of a graph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229600" cy="2971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900" dirty="0">
                <a:latin typeface="Garamond" panose="02020404030301010803" pitchFamily="18" charset="0"/>
              </a:rPr>
              <a:t>A right context can appear anywhere in a graph, including its beginning.</a:t>
            </a:r>
            <a:r>
              <a:rPr lang="sr-Latn-CS" altLang="en-US" sz="1900" dirty="0">
                <a:latin typeface="Garamond" panose="02020404030301010803" pitchFamily="18" charset="0"/>
              </a:rPr>
              <a:t> </a:t>
            </a:r>
            <a:endParaRPr lang="en-US" altLang="en-US" sz="19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900" dirty="0">
                <a:latin typeface="Garamond" panose="02020404030301010803" pitchFamily="18" charset="0"/>
              </a:rPr>
              <a:t>Following graph recognizes an adjective that is in the right context of something that is not a past participle. </a:t>
            </a:r>
            <a:endParaRPr lang="sr-Latn-CS" altLang="en-US" sz="19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900" dirty="0">
                <a:latin typeface="Garamond" panose="02020404030301010803" pitchFamily="18" charset="0"/>
              </a:rPr>
              <a:t>In other words, adjectives are recognized if they are not ambiguous with verbal past participles. </a:t>
            </a:r>
          </a:p>
          <a:p>
            <a:pPr>
              <a:lnSpc>
                <a:spcPct val="80000"/>
              </a:lnSpc>
            </a:pPr>
            <a:r>
              <a:rPr lang="en-US" altLang="en-US" sz="1900" dirty="0">
                <a:latin typeface="Garamond" panose="02020404030301010803" pitchFamily="18" charset="0"/>
              </a:rPr>
              <a:t>(a Locate program tries to match a context; if it fails, a current position in a text is not a past participle; at the same position a Locate program tries to </a:t>
            </a:r>
            <a:r>
              <a:rPr lang="en-US" altLang="en-US" sz="1900" dirty="0" err="1">
                <a:latin typeface="Garamond" panose="02020404030301010803" pitchFamily="18" charset="0"/>
              </a:rPr>
              <a:t>mach</a:t>
            </a:r>
            <a:r>
              <a:rPr lang="en-US" altLang="en-US" sz="1900" dirty="0">
                <a:latin typeface="Garamond" panose="02020404030301010803" pitchFamily="18" charset="0"/>
              </a:rPr>
              <a:t> an adjective; if there is a match, a grammar succeeds).</a:t>
            </a:r>
            <a:endParaRPr lang="sr-Latn-CS" altLang="en-US" sz="19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900" dirty="0">
                <a:latin typeface="Garamond" panose="02020404030301010803" pitchFamily="18" charset="0"/>
              </a:rPr>
              <a:t>In one novel </a:t>
            </a:r>
            <a:r>
              <a:rPr lang="sr-Latn-RS" altLang="en-US" sz="1900" dirty="0" smtClean="0">
                <a:latin typeface="Garamond" panose="02020404030301010803" pitchFamily="18" charset="0"/>
              </a:rPr>
              <a:t>(Voltaire’s </a:t>
            </a:r>
            <a:r>
              <a:rPr lang="sr-Latn-RS" altLang="en-US" sz="1900" b="1" i="1" dirty="0" smtClean="0">
                <a:latin typeface="Garamond" panose="02020404030301010803" pitchFamily="18" charset="0"/>
              </a:rPr>
              <a:t>Candide</a:t>
            </a:r>
            <a:r>
              <a:rPr lang="sr-Latn-RS" altLang="en-US" sz="1900" dirty="0" smtClean="0">
                <a:latin typeface="Garamond" panose="02020404030301010803" pitchFamily="18" charset="0"/>
              </a:rPr>
              <a:t>) </a:t>
            </a:r>
            <a:r>
              <a:rPr lang="en-US" altLang="en-US" sz="1900" dirty="0" smtClean="0">
                <a:latin typeface="Garamond" panose="02020404030301010803" pitchFamily="18" charset="0"/>
                <a:hlinkClick r:id="rId2" action="ppaction://hlinkfile"/>
              </a:rPr>
              <a:t>adjectives </a:t>
            </a:r>
            <a:r>
              <a:rPr lang="en-US" altLang="en-US" sz="1900" dirty="0">
                <a:latin typeface="Garamond" panose="02020404030301010803" pitchFamily="18" charset="0"/>
                <a:hlinkClick r:id="rId2" action="ppaction://hlinkfile"/>
              </a:rPr>
              <a:t>(not past participles)</a:t>
            </a:r>
            <a:r>
              <a:rPr lang="en-US" altLang="en-US" sz="1900" dirty="0">
                <a:latin typeface="Garamond" panose="02020404030301010803" pitchFamily="18" charset="0"/>
              </a:rPr>
              <a:t> are recognized (different </a:t>
            </a:r>
            <a:r>
              <a:rPr lang="en-US" altLang="en-US" sz="1900" dirty="0" smtClean="0">
                <a:latin typeface="Garamond" panose="02020404030301010803" pitchFamily="18" charset="0"/>
              </a:rPr>
              <a:t>f</a:t>
            </a:r>
            <a:r>
              <a:rPr lang="sr-Latn-RS" altLang="en-US" sz="1900" dirty="0" smtClean="0">
                <a:latin typeface="Garamond" panose="02020404030301010803" pitchFamily="18" charset="0"/>
              </a:rPr>
              <a:t>ro</a:t>
            </a:r>
            <a:r>
              <a:rPr lang="en-US" altLang="en-US" sz="1900" dirty="0" smtClean="0">
                <a:latin typeface="Garamond" panose="02020404030301010803" pitchFamily="18" charset="0"/>
              </a:rPr>
              <a:t>m </a:t>
            </a:r>
            <a:r>
              <a:rPr lang="en-US" altLang="en-US" sz="1900" dirty="0">
                <a:latin typeface="Garamond" panose="02020404030301010803" pitchFamily="18" charset="0"/>
              </a:rPr>
              <a:t>all adjectives</a:t>
            </a:r>
            <a:r>
              <a:rPr lang="sr-Latn-CS" altLang="en-US" sz="1900" dirty="0">
                <a:latin typeface="Garamond" panose="02020404030301010803" pitchFamily="18" charset="0"/>
              </a:rPr>
              <a:t> </a:t>
            </a:r>
            <a:r>
              <a:rPr lang="sr-Latn-CS" altLang="en-US" sz="1800" b="1" dirty="0">
                <a:solidFill>
                  <a:schemeClr val="tx2"/>
                </a:solidFill>
                <a:latin typeface="Courier New" panose="02070309020205020404" pitchFamily="49" charset="0"/>
              </a:rPr>
              <a:t>&lt;A</a:t>
            </a:r>
            <a:r>
              <a:rPr lang="sr-Latn-CS" altLang="en-US" sz="1800" b="1" dirty="0" smtClean="0">
                <a:solidFill>
                  <a:schemeClr val="tx2"/>
                </a:solidFill>
                <a:latin typeface="Courier New" panose="02070309020205020404" pitchFamily="49" charset="0"/>
              </a:rPr>
              <a:t>&gt; </a:t>
            </a:r>
            <a:r>
              <a:rPr lang="sr-Latn-CS" altLang="en-US" sz="18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- </a:t>
            </a:r>
            <a:r>
              <a:rPr lang="sr-Latn-CS" altLang="en-US" sz="1800" dirty="0" smtClean="0">
                <a:solidFill>
                  <a:schemeClr val="tx2"/>
                </a:solidFill>
                <a:latin typeface="Garamond" panose="02020404030301010803" pitchFamily="18" charset="0"/>
                <a:hlinkClick r:id="rId3" action="ppaction://hlinkfile"/>
              </a:rPr>
              <a:t>rejected adjectives</a:t>
            </a:r>
            <a:r>
              <a:rPr lang="en-US" altLang="en-US" sz="1800" dirty="0" smtClean="0">
                <a:latin typeface="Garamond" panose="02020404030301010803" pitchFamily="18" charset="0"/>
              </a:rPr>
              <a:t>).</a:t>
            </a:r>
            <a:endParaRPr lang="en-US" altLang="en-US" sz="1800" dirty="0">
              <a:latin typeface="Garamond" panose="02020404030301010803" pitchFamily="18" charset="0"/>
            </a:endParaRPr>
          </a:p>
        </p:txBody>
      </p:sp>
      <p:pic>
        <p:nvPicPr>
          <p:cNvPr id="154633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200" y="4953000"/>
            <a:ext cx="2797175" cy="1157288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157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8AD7-D2AD-4B77-B729-9910441976AC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complex right context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52600"/>
            <a:ext cx="8229600" cy="2646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>
                <a:latin typeface="Garamond" panose="02020404030301010803" pitchFamily="18" charset="0"/>
              </a:rPr>
              <a:t>This graph recognizes in a text all adjectives </a:t>
            </a:r>
            <a:r>
              <a:rPr lang="sr-Latn-CS" altLang="en-US" sz="1800">
                <a:latin typeface="Garamond" panose="02020404030301010803" pitchFamily="18" charset="0"/>
              </a:rPr>
              <a:t>(</a:t>
            </a:r>
            <a:r>
              <a:rPr lang="en-US" altLang="en-US" sz="1800">
                <a:latin typeface="Garamond" panose="02020404030301010803" pitchFamily="18" charset="0"/>
              </a:rPr>
              <a:t>that are not compounds </a:t>
            </a:r>
            <a:r>
              <a:rPr lang="sr-Latn-CS" altLang="en-US" sz="1800">
                <a:latin typeface="Garamond" panose="02020404030301010803" pitchFamily="18" charset="0"/>
              </a:rPr>
              <a:t>– </a:t>
            </a:r>
            <a:r>
              <a:rPr lang="en-US" altLang="en-US" sz="1800">
                <a:latin typeface="Garamond" panose="02020404030301010803" pitchFamily="18" charset="0"/>
              </a:rPr>
              <a:t>a mark ~</a:t>
            </a:r>
            <a:r>
              <a:rPr lang="sr-Latn-CS" altLang="en-US" sz="1800" b="1">
                <a:solidFill>
                  <a:schemeClr val="tx2"/>
                </a:solidFill>
                <a:latin typeface="Courier New" panose="02070309020205020404" pitchFamily="49" charset="0"/>
              </a:rPr>
              <a:t>Comp</a:t>
            </a:r>
            <a:r>
              <a:rPr lang="sr-Latn-CS" altLang="en-US" sz="1800">
                <a:latin typeface="Garamond" panose="02020404030301010803" pitchFamily="18" charset="0"/>
              </a:rPr>
              <a:t>) </a:t>
            </a:r>
            <a:r>
              <a:rPr lang="en-US" altLang="en-US" sz="1800">
                <a:latin typeface="Garamond" panose="02020404030301010803" pitchFamily="18" charset="0"/>
              </a:rPr>
              <a:t>followed by</a:t>
            </a:r>
            <a:r>
              <a:rPr lang="sr-Latn-CS" altLang="en-US" sz="1800">
                <a:latin typeface="Garamond" panose="02020404030301010803" pitchFamily="18" charset="0"/>
              </a:rPr>
              <a:t> </a:t>
            </a:r>
            <a:r>
              <a:rPr lang="en-US" altLang="en-US" sz="1800">
                <a:latin typeface="Garamond" panose="02020404030301010803" pitchFamily="18" charset="0"/>
              </a:rPr>
              <a:t>nouns</a:t>
            </a:r>
            <a:r>
              <a:rPr lang="sr-Latn-CS" altLang="en-US" sz="1800">
                <a:latin typeface="Garamond" panose="02020404030301010803" pitchFamily="18" charset="0"/>
              </a:rPr>
              <a:t> (</a:t>
            </a:r>
            <a:r>
              <a:rPr lang="en-US" altLang="en-US" sz="1800">
                <a:latin typeface="Garamond" panose="02020404030301010803" pitchFamily="18" charset="0"/>
              </a:rPr>
              <a:t>that are not compounds </a:t>
            </a:r>
            <a:r>
              <a:rPr lang="sr-Latn-CS" altLang="en-US" sz="1800">
                <a:latin typeface="Garamond" panose="02020404030301010803" pitchFamily="18" charset="0"/>
              </a:rPr>
              <a:t>– </a:t>
            </a:r>
            <a:r>
              <a:rPr lang="en-US" altLang="en-US" sz="1800">
                <a:latin typeface="Garamond" panose="02020404030301010803" pitchFamily="18" charset="0"/>
              </a:rPr>
              <a:t>a mark ~</a:t>
            </a:r>
            <a:r>
              <a:rPr lang="sr-Latn-CS" altLang="en-US" sz="1800" b="1">
                <a:solidFill>
                  <a:schemeClr val="tx2"/>
                </a:solidFill>
                <a:latin typeface="Courier New" panose="02070309020205020404" pitchFamily="49" charset="0"/>
              </a:rPr>
              <a:t>Comp</a:t>
            </a:r>
            <a:r>
              <a:rPr lang="sr-Latn-CS" altLang="en-US" sz="1800">
                <a:latin typeface="Garamond" panose="02020404030301010803" pitchFamily="18" charset="0"/>
              </a:rPr>
              <a:t>) </a:t>
            </a:r>
            <a:r>
              <a:rPr lang="en-US" altLang="en-US" sz="1800">
                <a:latin typeface="Garamond" panose="02020404030301010803" pitchFamily="18" charset="0"/>
              </a:rPr>
              <a:t>but only if the combination is not ambiguous with a compound already in a dictionary</a:t>
            </a:r>
            <a:r>
              <a:rPr lang="sr-Latn-CS" altLang="en-US" sz="18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1800">
                <a:latin typeface="Garamond" panose="02020404030301010803" pitchFamily="18" charset="0"/>
              </a:rPr>
              <a:t>A compound is defined as a noun </a:t>
            </a:r>
            <a:r>
              <a:rPr lang="sr-Latn-CS" altLang="en-US" sz="1800">
                <a:latin typeface="Garamond" panose="02020404030301010803" pitchFamily="18" charset="0"/>
              </a:rPr>
              <a:t>(</a:t>
            </a:r>
            <a:r>
              <a:rPr lang="en-US" altLang="en-US" sz="1800">
                <a:latin typeface="Garamond" panose="02020404030301010803" pitchFamily="18" charset="0"/>
              </a:rPr>
              <a:t>that is a compound</a:t>
            </a:r>
            <a:r>
              <a:rPr lang="sr-Latn-CS" altLang="en-US" sz="1800">
                <a:latin typeface="Garamond" panose="02020404030301010803" pitchFamily="18" charset="0"/>
              </a:rPr>
              <a:t> – </a:t>
            </a:r>
            <a:r>
              <a:rPr lang="en-US" altLang="en-US" sz="1800">
                <a:latin typeface="Garamond" panose="02020404030301010803" pitchFamily="18" charset="0"/>
              </a:rPr>
              <a:t>a mark</a:t>
            </a:r>
            <a:r>
              <a:rPr lang="sr-Latn-CS" altLang="en-US" sz="1800">
                <a:latin typeface="Garamond" panose="02020404030301010803" pitchFamily="18" charset="0"/>
              </a:rPr>
              <a:t> </a:t>
            </a:r>
            <a:r>
              <a:rPr lang="sr-Latn-CS" altLang="en-US" sz="1800" b="1">
                <a:solidFill>
                  <a:schemeClr val="tx2"/>
                </a:solidFill>
                <a:latin typeface="Courier New" panose="02070309020205020404" pitchFamily="49" charset="0"/>
              </a:rPr>
              <a:t>+Comp</a:t>
            </a:r>
            <a:r>
              <a:rPr lang="sr-Latn-CS" altLang="en-US" sz="1800">
                <a:latin typeface="Garamond" panose="02020404030301010803" pitchFamily="18" charset="0"/>
              </a:rPr>
              <a:t>) </a:t>
            </a:r>
            <a:r>
              <a:rPr lang="en-US" altLang="en-US" sz="1800">
                <a:latin typeface="Garamond" panose="02020404030301010803" pitchFamily="18" charset="0"/>
              </a:rPr>
              <a:t>having only two components</a:t>
            </a:r>
            <a:r>
              <a:rPr lang="sr-Latn-CS" altLang="en-US" sz="1800">
                <a:latin typeface="Garamond" panose="02020404030301010803" pitchFamily="18" charset="0"/>
              </a:rPr>
              <a:t>. </a:t>
            </a:r>
            <a:r>
              <a:rPr lang="en-US" altLang="en-US" sz="1800">
                <a:latin typeface="Garamond" panose="02020404030301010803" pitchFamily="18" charset="0"/>
              </a:rPr>
              <a:t>This is defined with a morphological filter</a:t>
            </a:r>
            <a:r>
              <a:rPr lang="sr-Latn-CS" altLang="en-US" sz="1800">
                <a:latin typeface="Garamond" panose="02020404030301010803" pitchFamily="18" charset="0"/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n-US" altLang="en-US" sz="1800">
                <a:latin typeface="Garamond" panose="02020404030301010803" pitchFamily="18" charset="0"/>
              </a:rPr>
              <a:t>at the beginning</a:t>
            </a:r>
            <a:endParaRPr lang="sr-Latn-CS" altLang="en-US" sz="1800">
              <a:latin typeface="Garamond" panose="02020404030301010803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1800">
                <a:latin typeface="Garamond" panose="02020404030301010803" pitchFamily="18" charset="0"/>
              </a:rPr>
              <a:t>something that does not contain a space</a:t>
            </a:r>
            <a:endParaRPr lang="sr-Latn-CS" altLang="en-US" sz="1800">
              <a:latin typeface="Garamond" panose="02020404030301010803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1800">
                <a:latin typeface="Garamond" panose="02020404030301010803" pitchFamily="18" charset="0"/>
              </a:rPr>
              <a:t>a space</a:t>
            </a:r>
          </a:p>
          <a:p>
            <a:pPr lvl="1">
              <a:lnSpc>
                <a:spcPct val="80000"/>
              </a:lnSpc>
            </a:pPr>
            <a:r>
              <a:rPr lang="en-US" altLang="en-US" sz="1800">
                <a:latin typeface="Garamond" panose="02020404030301010803" pitchFamily="18" charset="0"/>
              </a:rPr>
              <a:t>something that contains a space</a:t>
            </a:r>
          </a:p>
          <a:p>
            <a:pPr lvl="1">
              <a:lnSpc>
                <a:spcPct val="80000"/>
              </a:lnSpc>
            </a:pPr>
            <a:r>
              <a:rPr lang="en-US" altLang="en-US" sz="1800">
                <a:latin typeface="Garamond" panose="02020404030301010803" pitchFamily="18" charset="0"/>
              </a:rPr>
              <a:t>the end</a:t>
            </a:r>
          </a:p>
        </p:txBody>
      </p:sp>
      <p:pic>
        <p:nvPicPr>
          <p:cNvPr id="157701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2625" y="4049713"/>
            <a:ext cx="4075113" cy="1865312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838200" y="4741863"/>
            <a:ext cx="3082925" cy="1290637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latin typeface="Garamond" panose="02020404030301010803" pitchFamily="18" charset="0"/>
              </a:rPr>
              <a:t>In one novel chapter </a:t>
            </a:r>
          </a:p>
          <a:p>
            <a:pPr algn="ctr"/>
            <a:r>
              <a:rPr lang="en-US" altLang="en-US" sz="2000">
                <a:latin typeface="Garamond" panose="02020404030301010803" pitchFamily="18" charset="0"/>
                <a:hlinkClick r:id="rId3" action="ppaction://hlinkfile"/>
              </a:rPr>
              <a:t>adjective/noun not in CDIC</a:t>
            </a:r>
            <a:r>
              <a:rPr lang="en-US" altLang="en-US" sz="200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US" altLang="en-US" sz="2000">
                <a:latin typeface="Garamond" panose="02020404030301010803" pitchFamily="18" charset="0"/>
              </a:rPr>
              <a:t>(different from all</a:t>
            </a:r>
            <a:r>
              <a:rPr lang="sr-Latn-CS" altLang="en-US" sz="2000">
                <a:latin typeface="Garamond" panose="02020404030301010803" pitchFamily="18" charset="0"/>
              </a:rPr>
              <a:t> </a:t>
            </a:r>
          </a:p>
          <a:p>
            <a:pPr algn="ctr" eaLnBrk="1" hangingPunct="1"/>
            <a:r>
              <a:rPr lang="sr-Latn-C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&lt;A</a:t>
            </a:r>
            <a:r>
              <a:rPr lang="en-U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~</a:t>
            </a:r>
            <a:r>
              <a:rPr lang="sr-Latn-C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Comp&gt; &lt;N</a:t>
            </a:r>
            <a:r>
              <a:rPr lang="en-U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~</a:t>
            </a:r>
            <a:r>
              <a:rPr lang="sr-Latn-C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Comp&gt;</a:t>
            </a:r>
            <a:r>
              <a:rPr lang="en-US" altLang="en-US" sz="2000">
                <a:solidFill>
                  <a:schemeClr val="tx2"/>
                </a:solidFill>
                <a:latin typeface="Garamond" panose="02020404030301010803" pitchFamily="18" charset="0"/>
              </a:rPr>
              <a:t>)</a:t>
            </a:r>
            <a:r>
              <a:rPr lang="sr-Latn-CS" altLang="en-US" sz="2000">
                <a:latin typeface="Garamond" panose="02020404030301010803" pitchFamily="18" charset="0"/>
              </a:rPr>
              <a:t>.</a:t>
            </a:r>
            <a:endParaRPr lang="en-US" altLang="en-US" sz="200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15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10B7B-3717-4B88-93F0-C94B33D472BB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left context</a:t>
            </a:r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>
                <a:latin typeface="Garamond" panose="02020404030301010803" pitchFamily="18" charset="0"/>
              </a:rPr>
              <a:t>A left context enables matching an expressions </a:t>
            </a:r>
            <a:r>
              <a:rPr lang="sr-Latn-CS" altLang="en-US" b="1" i="1">
                <a:solidFill>
                  <a:schemeClr val="tx2"/>
                </a:solidFill>
                <a:latin typeface="Garamond" panose="02020404030301010803" pitchFamily="18" charset="0"/>
              </a:rPr>
              <a:t>X</a:t>
            </a:r>
            <a:r>
              <a:rPr lang="sr-Latn-CS" altLang="en-US">
                <a:latin typeface="Garamond" panose="02020404030301010803" pitchFamily="18" charset="0"/>
              </a:rPr>
              <a:t> </a:t>
            </a:r>
            <a:r>
              <a:rPr lang="en-US" altLang="en-US">
                <a:latin typeface="Garamond" panose="02020404030301010803" pitchFamily="18" charset="0"/>
              </a:rPr>
              <a:t>in a text only if occurs after an occurrence of an expressions</a:t>
            </a:r>
            <a:r>
              <a:rPr lang="sr-Latn-CS" altLang="en-US">
                <a:latin typeface="Garamond" panose="02020404030301010803" pitchFamily="18" charset="0"/>
              </a:rPr>
              <a:t> </a:t>
            </a:r>
            <a:r>
              <a:rPr lang="sr-Latn-CS" altLang="en-US" b="1" i="1">
                <a:solidFill>
                  <a:schemeClr val="tx2"/>
                </a:solidFill>
                <a:latin typeface="Garamond" panose="02020404030301010803" pitchFamily="18" charset="0"/>
              </a:rPr>
              <a:t>Y</a:t>
            </a:r>
            <a:r>
              <a:rPr lang="sr-Latn-CS" altLang="en-US">
                <a:latin typeface="Garamond" panose="02020404030301010803" pitchFamily="18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Garamond" panose="02020404030301010803" pitchFamily="18" charset="0"/>
              </a:rPr>
              <a:t>It could be achieved with syntactic grammars (local grammars) that we used so far, but with them an expressions </a:t>
            </a:r>
            <a:r>
              <a:rPr lang="sr-Latn-CS" altLang="en-US" b="1" i="1">
                <a:solidFill>
                  <a:schemeClr val="tx2"/>
                </a:solidFill>
                <a:latin typeface="Garamond" panose="02020404030301010803" pitchFamily="18" charset="0"/>
              </a:rPr>
              <a:t>Y</a:t>
            </a:r>
            <a:r>
              <a:rPr lang="sr-Latn-CS" altLang="en-US">
                <a:latin typeface="Garamond" panose="02020404030301010803" pitchFamily="18" charset="0"/>
              </a:rPr>
              <a:t> </a:t>
            </a:r>
            <a:r>
              <a:rPr lang="en-US" altLang="en-US">
                <a:latin typeface="Garamond" panose="02020404030301010803" pitchFamily="18" charset="0"/>
              </a:rPr>
              <a:t>is a part of a match</a:t>
            </a:r>
            <a:r>
              <a:rPr lang="sr-Latn-CS" altLang="en-US">
                <a:latin typeface="Garamond" panose="02020404030301010803" pitchFamily="18" charset="0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latin typeface="Garamond" panose="02020404030301010803" pitchFamily="18" charset="0"/>
              </a:rPr>
              <a:t>In order to avoid this user can use a box </a:t>
            </a:r>
            <a:r>
              <a:rPr lang="sr-Latn-CS" altLang="en-US" b="1">
                <a:solidFill>
                  <a:schemeClr val="tx2"/>
                </a:solidFill>
                <a:latin typeface="Courier New" panose="02070309020205020404" pitchFamily="49" charset="0"/>
              </a:rPr>
              <a:t>$*</a:t>
            </a:r>
            <a:r>
              <a:rPr lang="sr-Latn-CS" altLang="en-US">
                <a:latin typeface="Garamond" panose="02020404030301010803" pitchFamily="18" charset="0"/>
              </a:rPr>
              <a:t> (</a:t>
            </a:r>
            <a:r>
              <a:rPr lang="en-US" altLang="en-US">
                <a:latin typeface="Garamond" panose="02020404030301010803" pitchFamily="18" charset="0"/>
              </a:rPr>
              <a:t>that is seen in a graph as a green star) to point at the end of a left context.</a:t>
            </a:r>
            <a:endParaRPr lang="sr-Latn-CS" altLang="en-US">
              <a:latin typeface="Garamond" panose="02020404030301010803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>
                <a:latin typeface="Garamond" panose="02020404030301010803" pitchFamily="18" charset="0"/>
              </a:rPr>
              <a:t>The achieved effect is that that part of a grammar is used for matching, but is ignored in results.</a:t>
            </a:r>
          </a:p>
        </p:txBody>
      </p:sp>
    </p:spTree>
    <p:extLst>
      <p:ext uri="{BB962C8B-B14F-4D97-AF65-F5344CB8AC3E}">
        <p14:creationId xmlns:p14="http://schemas.microsoft.com/office/powerpoint/2010/main" val="76185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C4E6B-BC82-40E6-A1E9-0ABDD081A89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 example of a grammar that uses a left context</a:t>
            </a:r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229600" cy="167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 dirty="0">
                <a:latin typeface="Garamond" panose="02020404030301010803" pitchFamily="18" charset="0"/>
              </a:rPr>
              <a:t>This graph recognizes a </a:t>
            </a:r>
            <a:r>
              <a:rPr lang="sr-Latn-RS" altLang="en-US" sz="2600" dirty="0" smtClean="0">
                <a:latin typeface="Garamond" panose="02020404030301010803" pitchFamily="18" charset="0"/>
              </a:rPr>
              <a:t>noun phrase in the genitive case singular if preceded by a noun </a:t>
            </a:r>
            <a:r>
              <a:rPr lang="sr-Latn-RS" altLang="en-US" sz="2600" i="1" dirty="0" smtClean="0">
                <a:latin typeface="Garamond" panose="02020404030301010803" pitchFamily="18" charset="0"/>
              </a:rPr>
              <a:t>predsednik</a:t>
            </a:r>
            <a:endParaRPr lang="sr-Latn-CS" altLang="en-US" sz="26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sr-Latn-RS" altLang="en-US" sz="2600" dirty="0" smtClean="0">
                <a:latin typeface="Garamond" panose="02020404030301010803" pitchFamily="18" charset="0"/>
              </a:rPr>
              <a:t>Concordances produced on </a:t>
            </a:r>
            <a:r>
              <a:rPr lang="sr-Latn-RS" altLang="en-US" sz="2600" i="1" dirty="0" smtClean="0">
                <a:latin typeface="Garamond" panose="02020404030301010803" pitchFamily="18" charset="0"/>
              </a:rPr>
              <a:t>Politika</a:t>
            </a:r>
            <a:r>
              <a:rPr lang="sr-Latn-RS" altLang="en-US" sz="2600" dirty="0" smtClean="0">
                <a:latin typeface="Garamond" panose="02020404030301010803" pitchFamily="18" charset="0"/>
              </a:rPr>
              <a:t> for </a:t>
            </a:r>
            <a:r>
              <a:rPr lang="sr-Latn-RS" altLang="en-US" sz="2600" dirty="0" smtClean="0">
                <a:latin typeface="Garamond" panose="02020404030301010803" pitchFamily="18" charset="0"/>
                <a:hlinkClick r:id="rId2" action="ppaction://hlinkfile"/>
              </a:rPr>
              <a:t>president of something</a:t>
            </a:r>
            <a:r>
              <a:rPr lang="sr-Latn-CS" altLang="en-US" sz="2600" dirty="0" smtClean="0">
                <a:latin typeface="Garamond" panose="02020404030301010803" pitchFamily="18" charset="0"/>
              </a:rPr>
              <a:t>.</a:t>
            </a:r>
            <a:endParaRPr lang="en-US" altLang="en-US" sz="2600" dirty="0">
              <a:latin typeface="Garamond" panose="02020404030301010803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038" y="3562350"/>
            <a:ext cx="6756400" cy="2324100"/>
          </a:xfrm>
          <a:ln w="2540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9906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23DD9-90D1-483C-9A92-6EA7BDFE7DFA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The use of both left and a right context in the same graph</a:t>
            </a:r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010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 dirty="0">
                <a:latin typeface="Garamond" panose="02020404030301010803" pitchFamily="18" charset="0"/>
              </a:rPr>
              <a:t>With left and right contexts a difference is made between a pattern that matches something and what we want to extract from a text.</a:t>
            </a:r>
            <a:endParaRPr lang="sr-Latn-CS" altLang="en-US" sz="22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200" dirty="0">
                <a:latin typeface="Garamond" panose="02020404030301010803" pitchFamily="18" charset="0"/>
              </a:rPr>
              <a:t>A graph </a:t>
            </a:r>
            <a:r>
              <a:rPr lang="en-US" altLang="en-US" sz="2200" b="1" dirty="0">
                <a:latin typeface="Garamond" panose="02020404030301010803" pitchFamily="18" charset="0"/>
              </a:rPr>
              <a:t>recognizes</a:t>
            </a:r>
            <a:r>
              <a:rPr lang="en-US" altLang="en-US" sz="2200" dirty="0">
                <a:latin typeface="Garamond" panose="02020404030301010803" pitchFamily="18" charset="0"/>
              </a:rPr>
              <a:t> the auxiliary </a:t>
            </a:r>
            <a:r>
              <a:rPr lang="en-US" altLang="en-US" sz="2200" b="1" i="1" dirty="0" err="1" smtClean="0">
                <a:solidFill>
                  <a:schemeClr val="tx2"/>
                </a:solidFill>
                <a:latin typeface="Garamond" panose="02020404030301010803" pitchFamily="18" charset="0"/>
              </a:rPr>
              <a:t>jesam</a:t>
            </a:r>
            <a:r>
              <a:rPr lang="sr-Latn-RS" altLang="en-US" sz="2200" b="1" i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sr-Latn-RS" altLang="en-US" sz="22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or </a:t>
            </a:r>
            <a:r>
              <a:rPr lang="sr-Latn-RS" altLang="en-US" sz="2200" b="1" i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hteti</a:t>
            </a:r>
            <a:r>
              <a:rPr lang="sr-Latn-CS" altLang="en-US" sz="2200" b="1" i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, </a:t>
            </a:r>
            <a:r>
              <a:rPr lang="en-US" altLang="en-US" sz="2200" dirty="0">
                <a:solidFill>
                  <a:schemeClr val="tx2"/>
                </a:solidFill>
                <a:latin typeface="Garamond" panose="02020404030301010803" pitchFamily="18" charset="0"/>
              </a:rPr>
              <a:t>followed by an adverb, followed by a present or a past </a:t>
            </a:r>
            <a:r>
              <a:rPr lang="en-US" altLang="en-US" sz="22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participle</a:t>
            </a:r>
            <a:r>
              <a:rPr lang="sr-Latn-RS" altLang="en-US" sz="22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 or infinitive</a:t>
            </a:r>
            <a:r>
              <a:rPr lang="en-US" altLang="en-US" sz="22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. </a:t>
            </a:r>
            <a:endParaRPr lang="sr-Latn-CS" altLang="en-US" sz="22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200" dirty="0">
                <a:latin typeface="Garamond" panose="02020404030301010803" pitchFamily="18" charset="0"/>
              </a:rPr>
              <a:t>The following </a:t>
            </a:r>
            <a:r>
              <a:rPr lang="en-US" altLang="en-US" sz="2200" dirty="0">
                <a:latin typeface="Garamond" panose="02020404030301010803" pitchFamily="18" charset="0"/>
                <a:hlinkClick r:id="rId2" action="ppaction://hlinkfile"/>
              </a:rPr>
              <a:t>adverbs</a:t>
            </a:r>
            <a:r>
              <a:rPr lang="sr-Latn-CS" altLang="en-US" sz="2200" dirty="0">
                <a:latin typeface="Garamond" panose="02020404030301010803" pitchFamily="18" charset="0"/>
              </a:rPr>
              <a:t> </a:t>
            </a:r>
            <a:r>
              <a:rPr lang="en-US" altLang="en-US" sz="2200" dirty="0">
                <a:latin typeface="Garamond" panose="02020404030301010803" pitchFamily="18" charset="0"/>
              </a:rPr>
              <a:t>preceded by the auxiliary </a:t>
            </a:r>
            <a:r>
              <a:rPr lang="sr-Latn-CS" altLang="en-US" sz="2200" b="1" i="1" dirty="0" smtClean="0">
                <a:latin typeface="Garamond" panose="02020404030301010803" pitchFamily="18" charset="0"/>
              </a:rPr>
              <a:t>jesam</a:t>
            </a:r>
            <a:r>
              <a:rPr lang="sr-Latn-RS" altLang="en-US" sz="2200" b="1" i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sr-Latn-RS" altLang="en-US" sz="2200" dirty="0">
                <a:solidFill>
                  <a:schemeClr val="tx2"/>
                </a:solidFill>
                <a:latin typeface="Garamond" panose="02020404030301010803" pitchFamily="18" charset="0"/>
              </a:rPr>
              <a:t>or </a:t>
            </a:r>
            <a:r>
              <a:rPr lang="sr-Latn-RS" altLang="en-US" sz="2200" b="1" i="1" dirty="0">
                <a:solidFill>
                  <a:schemeClr val="tx2"/>
                </a:solidFill>
                <a:latin typeface="Garamond" panose="02020404030301010803" pitchFamily="18" charset="0"/>
              </a:rPr>
              <a:t>hteti</a:t>
            </a:r>
            <a:r>
              <a:rPr lang="sr-Latn-CS" altLang="en-US" sz="2200" dirty="0" smtClean="0">
                <a:latin typeface="Garamond" panose="02020404030301010803" pitchFamily="18" charset="0"/>
              </a:rPr>
              <a:t>, </a:t>
            </a:r>
            <a:r>
              <a:rPr lang="en-US" altLang="en-US" sz="2200" dirty="0">
                <a:latin typeface="Garamond" panose="02020404030301010803" pitchFamily="18" charset="0"/>
              </a:rPr>
              <a:t>and followed by </a:t>
            </a:r>
            <a:r>
              <a:rPr lang="sr-Latn-RS" altLang="en-US" sz="2200" dirty="0" smtClean="0">
                <a:latin typeface="Garamond" panose="02020404030301010803" pitchFamily="18" charset="0"/>
              </a:rPr>
              <a:t>the</a:t>
            </a:r>
            <a:r>
              <a:rPr lang="en-US" altLang="en-US" sz="2200" dirty="0" smtClean="0">
                <a:latin typeface="Garamond" panose="02020404030301010803" pitchFamily="18" charset="0"/>
              </a:rPr>
              <a:t> </a:t>
            </a:r>
            <a:r>
              <a:rPr lang="en-US" altLang="en-US" sz="2200" dirty="0">
                <a:latin typeface="Garamond" panose="02020404030301010803" pitchFamily="18" charset="0"/>
              </a:rPr>
              <a:t>participle </a:t>
            </a:r>
            <a:r>
              <a:rPr lang="sr-Latn-RS" altLang="en-US" sz="2200" dirty="0" smtClean="0">
                <a:latin typeface="Garamond" panose="02020404030301010803" pitchFamily="18" charset="0"/>
              </a:rPr>
              <a:t>or the infinitive </a:t>
            </a:r>
            <a:r>
              <a:rPr lang="en-US" altLang="en-US" sz="2200" dirty="0" smtClean="0">
                <a:latin typeface="Garamond" panose="02020404030301010803" pitchFamily="18" charset="0"/>
              </a:rPr>
              <a:t>are </a:t>
            </a:r>
            <a:r>
              <a:rPr lang="en-US" altLang="en-US" sz="2200" b="1" dirty="0">
                <a:latin typeface="Garamond" panose="02020404030301010803" pitchFamily="18" charset="0"/>
              </a:rPr>
              <a:t>extracted</a:t>
            </a:r>
            <a:r>
              <a:rPr lang="en-US" altLang="en-US" sz="2200" dirty="0">
                <a:latin typeface="Garamond" panose="02020404030301010803" pitchFamily="18" charset="0"/>
              </a:rPr>
              <a:t> from </a:t>
            </a:r>
            <a:r>
              <a:rPr lang="sr-Latn-RS" altLang="en-US" sz="2200" i="1" dirty="0" smtClean="0">
                <a:latin typeface="Garamond" panose="02020404030301010803" pitchFamily="18" charset="0"/>
              </a:rPr>
              <a:t>Candide</a:t>
            </a:r>
            <a:r>
              <a:rPr lang="en-US" altLang="en-US" sz="2200" dirty="0" smtClean="0">
                <a:latin typeface="Garamond" panose="02020404030301010803" pitchFamily="18" charset="0"/>
              </a:rPr>
              <a:t>.</a:t>
            </a:r>
            <a:endParaRPr lang="en-US" altLang="en-US" sz="2200" dirty="0">
              <a:latin typeface="Garamond" panose="02020404030301010803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88" y="4362450"/>
            <a:ext cx="7937500" cy="1257300"/>
          </a:xfrm>
        </p:spPr>
      </p:pic>
    </p:spTree>
    <p:extLst>
      <p:ext uri="{BB962C8B-B14F-4D97-AF65-F5344CB8AC3E}">
        <p14:creationId xmlns:p14="http://schemas.microsoft.com/office/powerpoint/2010/main" val="388188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0238" y="1676400"/>
            <a:ext cx="2949575" cy="1600200"/>
          </a:xfrm>
        </p:spPr>
        <p:txBody>
          <a:bodyPr/>
          <a:lstStyle/>
          <a:p>
            <a:r>
              <a:rPr lang="sr-Latn-RS" dirty="0" smtClean="0"/>
              <a:t>Outline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87788" y="1828800"/>
            <a:ext cx="4629150" cy="43434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An example of a local grammar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Transducers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(Input) variables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The use of contexts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/>
              <a:t>A complete </a:t>
            </a:r>
            <a:r>
              <a:rPr lang="sr-Latn-RS" sz="2400" dirty="0" smtClean="0"/>
              <a:t>example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Morphological mode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Output </a:t>
            </a: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variables</a:t>
            </a:r>
            <a:endParaRPr lang="sr-Latn-R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30238" y="3276600"/>
            <a:ext cx="2949575" cy="25923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EE5A-E245-4698-B20E-5F8BF2F15F72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94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EAD84-DB58-4B90-9BC9-B80F39E5AB5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dirty="0"/>
              <a:t>What does a sub-graph </a:t>
            </a:r>
            <a:r>
              <a:rPr lang="sr-Latn-CS" altLang="en-US" sz="3400" b="1" dirty="0" smtClean="0">
                <a:latin typeface="Courier New" panose="02070309020205020404" pitchFamily="49" charset="0"/>
              </a:rPr>
              <a:t>MereTacno</a:t>
            </a:r>
            <a:r>
              <a:rPr lang="en-US" altLang="en-US" sz="3400" b="1" dirty="0" smtClean="0"/>
              <a:t> </a:t>
            </a:r>
            <a:r>
              <a:rPr lang="en-US" altLang="en-US" sz="3400" dirty="0"/>
              <a:t>recognize?</a:t>
            </a:r>
            <a:endParaRPr lang="en-US" altLang="en-US" sz="3400" dirty="0">
              <a:latin typeface="Courier New" panose="02070309020205020404" pitchFamily="49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1"/>
            <a:ext cx="8001000" cy="1371600"/>
          </a:xfrm>
        </p:spPr>
        <p:txBody>
          <a:bodyPr/>
          <a:lstStyle/>
          <a:p>
            <a:r>
              <a:rPr lang="en-US" altLang="en-US" sz="2400" dirty="0">
                <a:latin typeface="Garamond" panose="02020404030301010803" pitchFamily="18" charset="0"/>
              </a:rPr>
              <a:t>It recognizes numerals </a:t>
            </a:r>
            <a:r>
              <a:rPr lang="sr-Latn-CS" altLang="en-US" sz="2400" dirty="0">
                <a:latin typeface="Garamond" panose="02020404030301010803" pitchFamily="18" charset="0"/>
              </a:rPr>
              <a:t>(</a:t>
            </a:r>
            <a:r>
              <a:rPr lang="en-US" altLang="en-US" sz="2400" dirty="0">
                <a:latin typeface="Garamond" panose="02020404030301010803" pitchFamily="18" charset="0"/>
              </a:rPr>
              <a:t>written in various possible ways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)</a:t>
            </a:r>
          </a:p>
          <a:p>
            <a:pPr lvl="1"/>
            <a:r>
              <a:rPr lang="sr-Latn-CS" altLang="en-US" sz="2000" dirty="0" smtClean="0">
                <a:latin typeface="Garamond" panose="02020404030301010803" pitchFamily="18" charset="0"/>
              </a:rPr>
              <a:t>With digits, words, combinations, special symbols (</a:t>
            </a:r>
            <a:r>
              <a:rPr lang="en-US" sz="2000" dirty="0" smtClean="0">
                <a:latin typeface="Garamond" panose="02020404030301010803" pitchFamily="18" charset="0"/>
              </a:rPr>
              <a:t>⅓</a:t>
            </a:r>
            <a:r>
              <a:rPr lang="sr-Latn-RS" sz="2000" dirty="0" smtClean="0">
                <a:latin typeface="Garamond" panose="02020404030301010803" pitchFamily="18" charset="0"/>
              </a:rPr>
              <a:t>)</a:t>
            </a:r>
            <a:endParaRPr lang="sr-Latn-CS" altLang="en-US" sz="2000" dirty="0">
              <a:latin typeface="Garamond" panose="02020404030301010803" pitchFamily="18" charset="0"/>
            </a:endParaRPr>
          </a:p>
          <a:p>
            <a:r>
              <a:rPr lang="en-US" altLang="en-US" sz="2400" dirty="0" smtClean="0">
                <a:latin typeface="Garamond" panose="02020404030301010803" pitchFamily="18" charset="0"/>
              </a:rPr>
              <a:t>a </a:t>
            </a:r>
            <a:r>
              <a:rPr lang="en-US" altLang="en-US" sz="2400" dirty="0">
                <a:latin typeface="Garamond" panose="02020404030301010803" pitchFamily="18" charset="0"/>
              </a:rPr>
              <a:t>noun with the semantic marker </a:t>
            </a:r>
            <a:r>
              <a:rPr lang="sr-Latn-CS" altLang="en-US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+Mes</a:t>
            </a:r>
            <a:r>
              <a:rPr lang="sr-Latn-CS" altLang="en-US" sz="2400" dirty="0">
                <a:latin typeface="Garamond" panose="02020404030301010803" pitchFamily="18" charset="0"/>
              </a:rPr>
              <a:t> (</a:t>
            </a:r>
            <a:r>
              <a:rPr lang="en-US" altLang="en-US" sz="2400" dirty="0">
                <a:latin typeface="Garamond" panose="02020404030301010803" pitchFamily="18" charset="0"/>
              </a:rPr>
              <a:t>a measurement unit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)</a:t>
            </a:r>
            <a:endParaRPr lang="sr-Latn-CS" altLang="en-US" sz="2400" dirty="0">
              <a:latin typeface="Garamond" panose="02020404030301010803" pitchFamily="18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88" y="3543300"/>
            <a:ext cx="7937500" cy="2057400"/>
          </a:xfrm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BEA8-9B42-4522-9446-F0F6E68BB3D1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The use of contexts – a larger example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latin typeface="Garamond" panose="02020404030301010803" pitchFamily="18" charset="0"/>
              </a:rPr>
              <a:t>A task: recognition and tagging of </a:t>
            </a:r>
            <a:r>
              <a:rPr lang="en-US" altLang="en-US" dirty="0" err="1">
                <a:latin typeface="Garamond" panose="02020404030301010803" pitchFamily="18" charset="0"/>
              </a:rPr>
              <a:t>hydronyms</a:t>
            </a:r>
            <a:r>
              <a:rPr lang="en-US" altLang="en-US" dirty="0">
                <a:latin typeface="Garamond" panose="02020404030301010803" pitchFamily="18" charset="0"/>
              </a:rPr>
              <a:t> (water bodies) in Serbian newspaper texts.</a:t>
            </a:r>
          </a:p>
          <a:p>
            <a:pPr>
              <a:lnSpc>
                <a:spcPct val="90000"/>
              </a:lnSpc>
            </a:pPr>
            <a:r>
              <a:rPr lang="en-US" altLang="en-US" dirty="0" err="1">
                <a:latin typeface="Garamond" panose="02020404030301010803" pitchFamily="18" charset="0"/>
              </a:rPr>
              <a:t>Hydronyms</a:t>
            </a:r>
            <a:r>
              <a:rPr lang="en-US" altLang="en-US" dirty="0">
                <a:latin typeface="Garamond" panose="02020404030301010803" pitchFamily="18" charset="0"/>
              </a:rPr>
              <a:t> in Serbian e-dictionary: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</a:rPr>
              <a:t>Dunav,N1001+NProp+Top+Hyd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Garamond" panose="02020404030301010803" pitchFamily="18" charset="0"/>
              </a:rPr>
              <a:t>Problems: </a:t>
            </a:r>
            <a:r>
              <a:rPr lang="en-US" altLang="en-US" dirty="0" err="1">
                <a:latin typeface="Garamond" panose="02020404030301010803" pitchFamily="18" charset="0"/>
              </a:rPr>
              <a:t>hydronyms</a:t>
            </a:r>
            <a:r>
              <a:rPr lang="en-US" altLang="en-US" dirty="0">
                <a:latin typeface="Garamond" panose="02020404030301010803" pitchFamily="18" charset="0"/>
              </a:rPr>
              <a:t> are ambiguous with: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Garamond" panose="02020404030301010803" pitchFamily="18" charset="0"/>
              </a:rPr>
              <a:t>other geographic names: </a:t>
            </a:r>
            <a:r>
              <a:rPr lang="en-US" altLang="en-US" b="1" i="1" dirty="0">
                <a:latin typeface="Garamond" panose="02020404030301010803" pitchFamily="18" charset="0"/>
              </a:rPr>
              <a:t>Bosna</a:t>
            </a:r>
            <a:r>
              <a:rPr lang="en-US" altLang="en-US" dirty="0">
                <a:latin typeface="Garamond" panose="02020404030301010803" pitchFamily="18" charset="0"/>
              </a:rPr>
              <a:t> – a river and a region.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latin typeface="Garamond" panose="02020404030301010803" pitchFamily="18" charset="0"/>
              </a:rPr>
              <a:t>personal names: </a:t>
            </a:r>
            <a:r>
              <a:rPr lang="en-US" altLang="en-US" b="1" i="1" dirty="0" err="1">
                <a:latin typeface="Garamond" panose="02020404030301010803" pitchFamily="18" charset="0"/>
              </a:rPr>
              <a:t>Una</a:t>
            </a:r>
            <a:r>
              <a:rPr lang="en-US" altLang="en-US" i="1" dirty="0">
                <a:latin typeface="Garamond" panose="02020404030301010803" pitchFamily="18" charset="0"/>
              </a:rPr>
              <a:t> </a:t>
            </a:r>
            <a:r>
              <a:rPr lang="en-US" altLang="en-US" dirty="0">
                <a:latin typeface="Garamond" panose="02020404030301010803" pitchFamily="18" charset="0"/>
              </a:rPr>
              <a:t>– a river and a feminine name, </a:t>
            </a:r>
            <a:r>
              <a:rPr lang="en-US" altLang="en-US" b="1" i="1" dirty="0">
                <a:latin typeface="Garamond" panose="02020404030301010803" pitchFamily="18" charset="0"/>
              </a:rPr>
              <a:t>Sava</a:t>
            </a:r>
            <a:r>
              <a:rPr lang="en-US" altLang="en-US" dirty="0">
                <a:latin typeface="Garamond" panose="02020404030301010803" pitchFamily="18" charset="0"/>
              </a:rPr>
              <a:t> – a river and a masculine </a:t>
            </a:r>
            <a:r>
              <a:rPr lang="en-US" altLang="en-US" dirty="0" smtClean="0">
                <a:latin typeface="Garamond" panose="02020404030301010803" pitchFamily="18" charset="0"/>
              </a:rPr>
              <a:t>name</a:t>
            </a:r>
            <a:endParaRPr lang="sr-Latn-RS" altLang="en-US" dirty="0" smtClean="0">
              <a:latin typeface="Garamond" panose="02020404030301010803" pitchFamily="18" charset="0"/>
            </a:endParaRPr>
          </a:p>
          <a:p>
            <a:pPr lvl="1">
              <a:lnSpc>
                <a:spcPct val="90000"/>
              </a:lnSpc>
            </a:pPr>
            <a:r>
              <a:rPr lang="sr-Latn-RS" altLang="en-US" dirty="0" smtClean="0">
                <a:latin typeface="Garamond" panose="02020404030301010803" pitchFamily="18" charset="0"/>
              </a:rPr>
              <a:t>Common nouns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982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C644-6FF2-49F2-81C1-4A7B4BBF0C8A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first solution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altLang="en-US" dirty="0" smtClean="0">
                <a:latin typeface="Garamond" panose="02020404030301010803" pitchFamily="18" charset="0"/>
              </a:rPr>
              <a:t>We use as a text a small collection of news dealing with recent floods in Serbia </a:t>
            </a:r>
            <a:r>
              <a:rPr lang="sr-Latn-RS" altLang="en-US" i="1" dirty="0" smtClean="0">
                <a:latin typeface="Garamond" panose="02020404030301010803" pitchFamily="18" charset="0"/>
              </a:rPr>
              <a:t>Poplave </a:t>
            </a:r>
            <a:r>
              <a:rPr lang="sr-Latn-RS" altLang="en-US" dirty="0" smtClean="0">
                <a:latin typeface="Garamond" panose="02020404030301010803" pitchFamily="18" charset="0"/>
              </a:rPr>
              <a:t>(~10.000 simple words)</a:t>
            </a:r>
          </a:p>
          <a:p>
            <a:r>
              <a:rPr lang="en-US" altLang="en-US" dirty="0" smtClean="0">
                <a:latin typeface="Garamond" panose="02020404030301010803" pitchFamily="18" charset="0"/>
              </a:rPr>
              <a:t>What </a:t>
            </a:r>
            <a:r>
              <a:rPr lang="en-US" altLang="en-US" dirty="0">
                <a:latin typeface="Garamond" panose="02020404030301010803" pitchFamily="18" charset="0"/>
              </a:rPr>
              <a:t>do we locate in a text with a pattern:</a:t>
            </a:r>
          </a:p>
          <a:p>
            <a:pPr lvl="1"/>
            <a:r>
              <a:rPr lang="en-US" altLang="en-US" b="1" dirty="0">
                <a:latin typeface="Courier New" panose="02070309020205020404" pitchFamily="49" charset="0"/>
              </a:rPr>
              <a:t>&lt;</a:t>
            </a:r>
            <a:r>
              <a:rPr lang="en-US" altLang="en-US" b="1" dirty="0" err="1">
                <a:latin typeface="Courier New" panose="02070309020205020404" pitchFamily="49" charset="0"/>
              </a:rPr>
              <a:t>N+NProp+Top+Hyd</a:t>
            </a:r>
            <a:r>
              <a:rPr lang="en-US" altLang="en-US" b="1" dirty="0">
                <a:latin typeface="Courier New" panose="02070309020205020404" pitchFamily="49" charset="0"/>
              </a:rPr>
              <a:t>&gt;</a:t>
            </a:r>
          </a:p>
          <a:p>
            <a:r>
              <a:rPr lang="en-US" altLang="en-US" dirty="0">
                <a:latin typeface="Garamond" panose="02020404030301010803" pitchFamily="18" charset="0"/>
              </a:rPr>
              <a:t>All names of water bodies (recorded in e-dictionaries) but also </a:t>
            </a:r>
            <a:r>
              <a:rPr lang="sr-Latn-RS" altLang="en-US" dirty="0" smtClean="0">
                <a:latin typeface="Garamond" panose="02020404030301010803" pitchFamily="18" charset="0"/>
              </a:rPr>
              <a:t>a number of </a:t>
            </a:r>
            <a:r>
              <a:rPr lang="en-US" altLang="en-US" dirty="0" smtClean="0">
                <a:latin typeface="Garamond" panose="02020404030301010803" pitchFamily="18" charset="0"/>
              </a:rPr>
              <a:t>false recognitions</a:t>
            </a:r>
            <a:r>
              <a:rPr lang="sr-Latn-RS" altLang="en-US" dirty="0" smtClean="0">
                <a:latin typeface="Garamond" panose="02020404030301010803" pitchFamily="18" charset="0"/>
              </a:rPr>
              <a:t> (Oko, Po...)</a:t>
            </a:r>
            <a:r>
              <a:rPr lang="en-US" altLang="en-US" dirty="0" smtClean="0">
                <a:latin typeface="Garamond" panose="02020404030301010803" pitchFamily="18" charset="0"/>
              </a:rPr>
              <a:t>.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lvl="1"/>
            <a:r>
              <a:rPr lang="sr-Latn-RS" altLang="en-US" dirty="0" smtClean="0">
                <a:latin typeface="Garamond" panose="02020404030301010803" pitchFamily="18" charset="0"/>
                <a:hlinkClick r:id="rId2" action="ppaction://hlinkfile"/>
              </a:rPr>
              <a:t>89</a:t>
            </a:r>
            <a:r>
              <a:rPr lang="en-US" altLang="en-US" dirty="0" smtClean="0">
                <a:latin typeface="Garamond" panose="02020404030301010803" pitchFamily="18" charset="0"/>
              </a:rPr>
              <a:t> matches</a:t>
            </a:r>
            <a:endParaRPr lang="en-US" alt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91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187B-97FC-4F5E-8068-3BD53DED62D9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first improvement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01000" cy="167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latin typeface="Garamond" panose="02020404030301010803" pitchFamily="18" charset="0"/>
              </a:rPr>
              <a:t>We take into consideration only </a:t>
            </a:r>
            <a:r>
              <a:rPr lang="en-US" altLang="en-US" sz="2000" dirty="0" err="1">
                <a:latin typeface="Garamond" panose="02020404030301010803" pitchFamily="18" charset="0"/>
              </a:rPr>
              <a:t>hydronym</a:t>
            </a:r>
            <a:r>
              <a:rPr lang="en-US" altLang="en-US" sz="2000" dirty="0">
                <a:latin typeface="Garamond" panose="02020404030301010803" pitchFamily="18" charset="0"/>
              </a:rPr>
              <a:t> names that are not ambiguous with other proper or common names – use of a negative right context.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Garamond" panose="02020404030301010803" pitchFamily="18" charset="0"/>
              </a:rPr>
              <a:t>This graph retrieves some names of water bodies but also rejects some correct recognitions. 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</a:pPr>
            <a:r>
              <a:rPr lang="sr-Latn-RS" altLang="en-US" sz="1800" dirty="0" smtClean="0">
                <a:latin typeface="Garamond" panose="02020404030301010803" pitchFamily="18" charset="0"/>
                <a:hlinkClick r:id="rId2" action="ppaction://hlinkfile"/>
              </a:rPr>
              <a:t>40</a:t>
            </a:r>
            <a:r>
              <a:rPr lang="en-US" altLang="en-US" sz="1800" dirty="0" smtClean="0">
                <a:latin typeface="Garamond" panose="02020404030301010803" pitchFamily="18" charset="0"/>
              </a:rPr>
              <a:t> </a:t>
            </a:r>
            <a:r>
              <a:rPr lang="en-US" altLang="en-US" sz="1800" dirty="0">
                <a:latin typeface="Garamond" panose="02020404030301010803" pitchFamily="18" charset="0"/>
              </a:rPr>
              <a:t>matches in a collection </a:t>
            </a:r>
            <a:r>
              <a:rPr lang="sr-Latn-RS" altLang="en-US" sz="1800" b="1" dirty="0" smtClean="0">
                <a:latin typeface="Courier New" panose="02070309020205020404" pitchFamily="49" charset="0"/>
              </a:rPr>
              <a:t>Poplave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 </a:t>
            </a:r>
            <a:endParaRPr lang="sr-Latn-RS" altLang="en-US" sz="1800" dirty="0">
              <a:latin typeface="Garamond" panose="02020404030301010803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1800" dirty="0" smtClean="0">
                <a:latin typeface="Garamond" panose="02020404030301010803" pitchFamily="18" charset="0"/>
                <a:hlinkClick r:id="rId3" action="ppaction://hlinkfile"/>
              </a:rPr>
              <a:t>differences </a:t>
            </a:r>
            <a:r>
              <a:rPr lang="en-US" altLang="en-US" sz="1800" dirty="0">
                <a:latin typeface="Garamond" panose="02020404030301010803" pitchFamily="18" charset="0"/>
                <a:hlinkClick r:id="rId3" action="ppaction://hlinkfile"/>
              </a:rPr>
              <a:t>from a previous </a:t>
            </a:r>
            <a:r>
              <a:rPr lang="en-US" altLang="en-US" sz="1800" dirty="0" smtClean="0">
                <a:latin typeface="Garamond" panose="02020404030301010803" pitchFamily="18" charset="0"/>
                <a:hlinkClick r:id="rId3" action="ppaction://hlinkfile"/>
              </a:rPr>
              <a:t>recognition</a:t>
            </a:r>
            <a:endParaRPr lang="en-US" altLang="en-US" sz="1800" dirty="0">
              <a:latin typeface="Garamond" panose="02020404030301010803" pitchFamily="18" charset="0"/>
            </a:endParaRPr>
          </a:p>
        </p:txBody>
      </p:sp>
      <p:pic>
        <p:nvPicPr>
          <p:cNvPr id="227333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738" y="3660775"/>
            <a:ext cx="8001000" cy="2343150"/>
          </a:xfrm>
          <a:ln w="158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60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D249F-359C-480F-914E-C68FE5D42317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second improvement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latin typeface="Garamond" panose="02020404030301010803" pitchFamily="18" charset="0"/>
              </a:rPr>
              <a:t>We try to retrieve some of falsely rejected matches. 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Garamond" panose="02020404030301010803" pitchFamily="18" charset="0"/>
              </a:rPr>
              <a:t>This graph matches names of water bodies if they have a “right” left context. </a:t>
            </a:r>
            <a:endParaRPr lang="en-US" altLang="en-US" sz="2400" b="1" dirty="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sr-Latn-RS" altLang="en-US" sz="2200" dirty="0" smtClean="0">
                <a:latin typeface="Garamond" panose="02020404030301010803" pitchFamily="18" charset="0"/>
                <a:hlinkClick r:id="rId2" action="ppaction://hlinkfile"/>
              </a:rPr>
              <a:t>54</a:t>
            </a:r>
            <a:r>
              <a:rPr lang="en-US" altLang="en-US" sz="2200" dirty="0" smtClean="0">
                <a:latin typeface="Garamond" panose="02020404030301010803" pitchFamily="18" charset="0"/>
              </a:rPr>
              <a:t> </a:t>
            </a:r>
            <a:r>
              <a:rPr lang="en-US" altLang="en-US" sz="2200" dirty="0">
                <a:latin typeface="Garamond" panose="02020404030301010803" pitchFamily="18" charset="0"/>
              </a:rPr>
              <a:t>matches in a collection </a:t>
            </a:r>
            <a:r>
              <a:rPr lang="sr-Latn-RS" altLang="en-US" sz="2200" b="1" dirty="0" smtClean="0">
                <a:latin typeface="Courier New" panose="02070309020205020404" pitchFamily="49" charset="0"/>
              </a:rPr>
              <a:t>Poplave</a:t>
            </a:r>
            <a:r>
              <a:rPr lang="en-US" altLang="en-US" sz="2200" dirty="0" smtClean="0">
                <a:latin typeface="Garamond" panose="02020404030301010803" pitchFamily="18" charset="0"/>
              </a:rPr>
              <a:t> </a:t>
            </a:r>
            <a:endParaRPr lang="sr-Latn-RS" altLang="en-US" sz="2200" dirty="0">
              <a:latin typeface="Garamond" panose="02020404030301010803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200" dirty="0" smtClean="0">
                <a:latin typeface="Garamond" panose="02020404030301010803" pitchFamily="18" charset="0"/>
                <a:hlinkClick r:id="rId3" action="ppaction://hlinkfile"/>
              </a:rPr>
              <a:t>differences </a:t>
            </a:r>
            <a:r>
              <a:rPr lang="en-US" altLang="en-US" sz="2200" dirty="0">
                <a:latin typeface="Garamond" panose="02020404030301010803" pitchFamily="18" charset="0"/>
                <a:hlinkClick r:id="rId3" action="ppaction://hlinkfile"/>
              </a:rPr>
              <a:t>from a previous </a:t>
            </a:r>
            <a:r>
              <a:rPr lang="en-US" altLang="en-US" sz="2200" dirty="0" smtClean="0">
                <a:latin typeface="Garamond" panose="02020404030301010803" pitchFamily="18" charset="0"/>
                <a:hlinkClick r:id="rId3" action="ppaction://hlinkfile"/>
              </a:rPr>
              <a:t>recognition</a:t>
            </a:r>
            <a:endParaRPr lang="en-US" altLang="en-US" sz="2200" dirty="0">
              <a:latin typeface="Garamond" panose="02020404030301010803" pitchFamily="18" charset="0"/>
            </a:endParaRPr>
          </a:p>
        </p:txBody>
      </p:sp>
      <p:pic>
        <p:nvPicPr>
          <p:cNvPr id="22938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9200" y="3962400"/>
            <a:ext cx="4156075" cy="2057400"/>
          </a:xfrm>
          <a:ln w="158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34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EC923-0C98-4955-BD20-7EED16608508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third improvement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010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 dirty="0">
                <a:latin typeface="Garamond" panose="02020404030301010803" pitchFamily="18" charset="0"/>
              </a:rPr>
              <a:t>We try to retrieve some more of falsely rejected matches. </a:t>
            </a:r>
          </a:p>
          <a:p>
            <a:pPr>
              <a:lnSpc>
                <a:spcPct val="90000"/>
              </a:lnSpc>
            </a:pPr>
            <a:r>
              <a:rPr lang="en-US" altLang="en-US" sz="2600" dirty="0">
                <a:latin typeface="Garamond" panose="02020404030301010803" pitchFamily="18" charset="0"/>
              </a:rPr>
              <a:t>This graph matches names of water bodies if they have a “right” right context. </a:t>
            </a:r>
            <a:endParaRPr lang="en-US" altLang="en-US" sz="2600" b="1" dirty="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sr-Latn-RS" altLang="en-US" sz="2200" dirty="0" smtClean="0">
                <a:latin typeface="Garamond" panose="02020404030301010803" pitchFamily="18" charset="0"/>
                <a:hlinkClick r:id="rId2" action="ppaction://hlinkfile"/>
              </a:rPr>
              <a:t>61</a:t>
            </a:r>
            <a:r>
              <a:rPr lang="en-US" altLang="en-US" sz="2200" dirty="0" smtClean="0">
                <a:latin typeface="Garamond" panose="02020404030301010803" pitchFamily="18" charset="0"/>
              </a:rPr>
              <a:t> </a:t>
            </a:r>
            <a:r>
              <a:rPr lang="en-US" altLang="en-US" sz="2200" dirty="0">
                <a:latin typeface="Garamond" panose="02020404030301010803" pitchFamily="18" charset="0"/>
              </a:rPr>
              <a:t>matches in a collection </a:t>
            </a:r>
            <a:r>
              <a:rPr lang="sr-Latn-RS" altLang="en-US" sz="2200" b="1" dirty="0" smtClean="0">
                <a:latin typeface="Courier New" panose="02070309020205020404" pitchFamily="49" charset="0"/>
              </a:rPr>
              <a:t>Poplave</a:t>
            </a:r>
            <a:r>
              <a:rPr lang="en-US" altLang="en-US" sz="2200" dirty="0" smtClean="0">
                <a:latin typeface="Garamond" panose="02020404030301010803" pitchFamily="18" charset="0"/>
              </a:rPr>
              <a:t> </a:t>
            </a:r>
            <a:endParaRPr lang="sr-Latn-RS" altLang="en-US" sz="2200" dirty="0" smtClean="0">
              <a:latin typeface="Garamond" panose="02020404030301010803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200" dirty="0" smtClean="0">
                <a:latin typeface="Garamond" panose="02020404030301010803" pitchFamily="18" charset="0"/>
                <a:hlinkClick r:id="rId3" action="ppaction://hlinkfile"/>
              </a:rPr>
              <a:t>differences </a:t>
            </a:r>
            <a:r>
              <a:rPr lang="en-US" altLang="en-US" sz="2200" dirty="0">
                <a:latin typeface="Garamond" panose="02020404030301010803" pitchFamily="18" charset="0"/>
                <a:hlinkClick r:id="rId3" action="ppaction://hlinkfile"/>
              </a:rPr>
              <a:t>from a previous </a:t>
            </a:r>
            <a:r>
              <a:rPr lang="en-US" altLang="en-US" sz="2200" dirty="0" smtClean="0">
                <a:latin typeface="Garamond" panose="02020404030301010803" pitchFamily="18" charset="0"/>
                <a:hlinkClick r:id="rId3" action="ppaction://hlinkfile"/>
              </a:rPr>
              <a:t>recognition</a:t>
            </a:r>
            <a:endParaRPr lang="sr-Latn-RS" altLang="en-US" sz="2200" dirty="0" smtClean="0">
              <a:latin typeface="Garamond" panose="02020404030301010803" pitchFamily="18" charset="0"/>
            </a:endParaRPr>
          </a:p>
          <a:p>
            <a:pPr lvl="1">
              <a:lnSpc>
                <a:spcPct val="90000"/>
              </a:lnSpc>
            </a:pPr>
            <a:r>
              <a:rPr lang="sr-Latn-RS" altLang="en-US" sz="2200" dirty="0" smtClean="0">
                <a:latin typeface="Garamond" panose="02020404030301010803" pitchFamily="18" charset="0"/>
              </a:rPr>
              <a:t>Example: </a:t>
            </a:r>
            <a:r>
              <a:rPr lang="sr-Latn-RS" altLang="en-US" sz="2200" b="1" i="1" dirty="0" smtClean="0">
                <a:latin typeface="Garamond" panose="02020404030301010803" pitchFamily="18" charset="0"/>
              </a:rPr>
              <a:t>Sava</a:t>
            </a:r>
            <a:r>
              <a:rPr lang="sr-Latn-RS" altLang="en-US" sz="2200" i="1" dirty="0" smtClean="0">
                <a:latin typeface="Garamond" panose="02020404030301010803" pitchFamily="18" charset="0"/>
              </a:rPr>
              <a:t> </a:t>
            </a:r>
            <a:r>
              <a:rPr lang="sr-Latn-RS" altLang="en-US" sz="2200" i="1" u="sng" dirty="0" smtClean="0">
                <a:latin typeface="Garamond" panose="02020404030301010803" pitchFamily="18" charset="0"/>
              </a:rPr>
              <a:t>je poplavila</a:t>
            </a:r>
            <a:r>
              <a:rPr lang="sr-Latn-RS" altLang="en-US" sz="2200" i="1" dirty="0" smtClean="0">
                <a:latin typeface="Garamond" panose="02020404030301010803" pitchFamily="18" charset="0"/>
              </a:rPr>
              <a:t> vikend naselje...</a:t>
            </a:r>
            <a:endParaRPr lang="en-US" altLang="en-US" sz="2200" dirty="0">
              <a:latin typeface="Garamond" panose="02020404030301010803" pitchFamily="18" charset="0"/>
            </a:endParaRPr>
          </a:p>
        </p:txBody>
      </p:sp>
      <p:pic>
        <p:nvPicPr>
          <p:cNvPr id="23040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9738" y="4591050"/>
            <a:ext cx="5715000" cy="800100"/>
          </a:xfrm>
          <a:ln w="158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71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0DF42-7E54-4F73-8CCE-B859265FAF5F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forth improvement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>
                <a:latin typeface="Garamond" panose="02020404030301010803" pitchFamily="18" charset="0"/>
              </a:rPr>
              <a:t>We try to retrieve some more of falsely rejected matches. 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Garamond" panose="02020404030301010803" pitchFamily="18" charset="0"/>
              </a:rPr>
              <a:t>This graph matches names of water bodies if they appear in a sort of a list of water body names with the ”right” left context. 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sr-Latn-RS" altLang="en-US" sz="1800" dirty="0" smtClean="0">
                <a:latin typeface="Garamond" panose="02020404030301010803" pitchFamily="18" charset="0"/>
                <a:hlinkClick r:id="rId2" action="ppaction://hlinkfile"/>
              </a:rPr>
              <a:t>59</a:t>
            </a:r>
            <a:r>
              <a:rPr lang="en-US" altLang="en-US" sz="1800" dirty="0" smtClean="0">
                <a:latin typeface="Garamond" panose="02020404030301010803" pitchFamily="18" charset="0"/>
              </a:rPr>
              <a:t> </a:t>
            </a:r>
            <a:r>
              <a:rPr lang="en-US" altLang="en-US" sz="1800" dirty="0">
                <a:latin typeface="Garamond" panose="02020404030301010803" pitchFamily="18" charset="0"/>
              </a:rPr>
              <a:t>matches in a collection </a:t>
            </a:r>
            <a:r>
              <a:rPr lang="sr-Latn-RS" altLang="en-US" sz="1800" b="1" dirty="0" smtClean="0">
                <a:latin typeface="Courier New" panose="02070309020205020404" pitchFamily="49" charset="0"/>
              </a:rPr>
              <a:t>Poplave</a:t>
            </a:r>
            <a:r>
              <a:rPr lang="en-US" altLang="en-US" sz="1800" dirty="0" smtClean="0">
                <a:latin typeface="Garamond" panose="02020404030301010803" pitchFamily="18" charset="0"/>
              </a:rPr>
              <a:t> </a:t>
            </a:r>
            <a:endParaRPr lang="sr-Latn-RS" altLang="en-US" sz="1800" dirty="0">
              <a:latin typeface="Garamond" panose="02020404030301010803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1800" dirty="0" smtClean="0">
                <a:latin typeface="Garamond" panose="02020404030301010803" pitchFamily="18" charset="0"/>
                <a:hlinkClick r:id="rId3" action="ppaction://hlinkfile"/>
              </a:rPr>
              <a:t>differences </a:t>
            </a:r>
            <a:r>
              <a:rPr lang="en-US" altLang="en-US" sz="1800" dirty="0">
                <a:latin typeface="Garamond" panose="02020404030301010803" pitchFamily="18" charset="0"/>
                <a:hlinkClick r:id="rId3" action="ppaction://hlinkfile"/>
              </a:rPr>
              <a:t>from a previous </a:t>
            </a:r>
            <a:r>
              <a:rPr lang="en-US" altLang="en-US" sz="1800" dirty="0" smtClean="0">
                <a:latin typeface="Garamond" panose="02020404030301010803" pitchFamily="18" charset="0"/>
                <a:hlinkClick r:id="rId3" action="ppaction://hlinkfile"/>
              </a:rPr>
              <a:t>recognition</a:t>
            </a:r>
            <a:endParaRPr lang="sr-Latn-RS" altLang="en-US" sz="1800" dirty="0" smtClean="0">
              <a:latin typeface="Garamond" panose="02020404030301010803" pitchFamily="18" charset="0"/>
            </a:endParaRPr>
          </a:p>
          <a:p>
            <a:pPr lvl="1">
              <a:lnSpc>
                <a:spcPct val="90000"/>
              </a:lnSpc>
            </a:pPr>
            <a:r>
              <a:rPr lang="sr-Latn-RS" altLang="en-US" sz="1800" dirty="0" smtClean="0">
                <a:latin typeface="Garamond" panose="02020404030301010803" pitchFamily="18" charset="0"/>
              </a:rPr>
              <a:t>Example: </a:t>
            </a:r>
            <a:r>
              <a:rPr lang="sr-Latn-RS" altLang="en-US" sz="1800" i="1" dirty="0" smtClean="0">
                <a:latin typeface="Garamond" panose="02020404030301010803" pitchFamily="18" charset="0"/>
              </a:rPr>
              <a:t>Kolubara</a:t>
            </a:r>
            <a:endParaRPr lang="en-US" altLang="en-US" sz="1800" dirty="0">
              <a:latin typeface="Garamond" panose="02020404030301010803" pitchFamily="18" charset="0"/>
            </a:endParaRPr>
          </a:p>
        </p:txBody>
      </p:sp>
      <p:pic>
        <p:nvPicPr>
          <p:cNvPr id="23143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3657600"/>
            <a:ext cx="5162550" cy="2438400"/>
          </a:xfrm>
          <a:ln w="158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29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The fifth improvement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8001000" cy="1600200"/>
          </a:xfrm>
        </p:spPr>
        <p:txBody>
          <a:bodyPr/>
          <a:lstStyle/>
          <a:p>
            <a:r>
              <a:rPr lang="sr-Latn-RS" sz="2200" dirty="0" smtClean="0">
                <a:latin typeface="Garamond" panose="02020404030301010803" pitchFamily="18" charset="0"/>
              </a:rPr>
              <a:t>We try to retrieve some more entries – even those that </a:t>
            </a:r>
            <a:r>
              <a:rPr lang="sr-Latn-RS" sz="2200" dirty="0">
                <a:latin typeface="Garamond" panose="02020404030301010803" pitchFamily="18" charset="0"/>
              </a:rPr>
              <a:t>are not</a:t>
            </a:r>
            <a:r>
              <a:rPr lang="sr-Latn-RS" sz="2200" dirty="0" smtClean="0">
                <a:latin typeface="Garamond" panose="02020404030301010803" pitchFamily="18" charset="0"/>
              </a:rPr>
              <a:t> in dictionaries but with an obligatory key word following or preceding</a:t>
            </a:r>
          </a:p>
          <a:p>
            <a:pPr lvl="1">
              <a:lnSpc>
                <a:spcPct val="90000"/>
              </a:lnSpc>
            </a:pPr>
            <a:r>
              <a:rPr lang="sr-Latn-RS" altLang="en-US" sz="1800" dirty="0" smtClean="0">
                <a:latin typeface="Garamond" panose="02020404030301010803" pitchFamily="18" charset="0"/>
                <a:hlinkClick r:id="rId2" action="ppaction://hlinkfile"/>
              </a:rPr>
              <a:t>76</a:t>
            </a:r>
            <a:r>
              <a:rPr lang="en-US" altLang="en-US" sz="1800" dirty="0" smtClean="0">
                <a:latin typeface="Garamond" panose="02020404030301010803" pitchFamily="18" charset="0"/>
              </a:rPr>
              <a:t> </a:t>
            </a:r>
            <a:r>
              <a:rPr lang="en-US" altLang="en-US" sz="1800" dirty="0">
                <a:latin typeface="Garamond" panose="02020404030301010803" pitchFamily="18" charset="0"/>
              </a:rPr>
              <a:t>matches in a collection </a:t>
            </a:r>
            <a:r>
              <a:rPr lang="sr-Latn-RS" altLang="en-US" sz="1800" b="1" dirty="0">
                <a:latin typeface="Courier New" panose="02070309020205020404" pitchFamily="49" charset="0"/>
              </a:rPr>
              <a:t>Poplave</a:t>
            </a:r>
            <a:r>
              <a:rPr lang="en-US" altLang="en-US" sz="1800" dirty="0">
                <a:latin typeface="Garamond" panose="02020404030301010803" pitchFamily="18" charset="0"/>
              </a:rPr>
              <a:t> </a:t>
            </a:r>
            <a:endParaRPr lang="sr-Latn-RS" altLang="en-US" sz="1800" dirty="0">
              <a:latin typeface="Garamond" panose="02020404030301010803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1800" dirty="0">
                <a:latin typeface="Garamond" panose="02020404030301010803" pitchFamily="18" charset="0"/>
                <a:hlinkClick r:id="rId3" action="ppaction://hlinkfile"/>
              </a:rPr>
              <a:t>differences from a previous recognition</a:t>
            </a:r>
            <a:endParaRPr lang="sr-Latn-RS" altLang="en-US" sz="1800" dirty="0">
              <a:latin typeface="Garamond" panose="02020404030301010803" pitchFamily="18" charset="0"/>
            </a:endParaRPr>
          </a:p>
          <a:p>
            <a:pPr lvl="1">
              <a:lnSpc>
                <a:spcPct val="90000"/>
              </a:lnSpc>
            </a:pPr>
            <a:r>
              <a:rPr lang="sr-Latn-RS" altLang="en-US" sz="1800" dirty="0">
                <a:latin typeface="Garamond" panose="02020404030301010803" pitchFamily="18" charset="0"/>
              </a:rPr>
              <a:t>Example: </a:t>
            </a:r>
            <a:r>
              <a:rPr lang="sr-Latn-RS" altLang="en-US" sz="1800" i="1" dirty="0" smtClean="0">
                <a:latin typeface="Garamond" panose="02020404030301010803" pitchFamily="18" charset="0"/>
              </a:rPr>
              <a:t>Tulovska reka, </a:t>
            </a:r>
            <a:r>
              <a:rPr lang="sr-Latn-RS" altLang="en-US" sz="1800" dirty="0" smtClean="0">
                <a:latin typeface="Garamond" panose="02020404030301010803" pitchFamily="18" charset="0"/>
              </a:rPr>
              <a:t>(reka)</a:t>
            </a:r>
            <a:r>
              <a:rPr lang="sr-Latn-RS" altLang="en-US" sz="1800" i="1" dirty="0" smtClean="0">
                <a:latin typeface="Garamond" panose="02020404030301010803" pitchFamily="18" charset="0"/>
              </a:rPr>
              <a:t> Lugomir</a:t>
            </a:r>
            <a:endParaRPr lang="en-US" altLang="en-US" sz="1800" dirty="0">
              <a:latin typeface="Garamond" panose="02020404030301010803" pitchFamily="18" charset="0"/>
            </a:endParaRPr>
          </a:p>
          <a:p>
            <a:pPr lvl="1"/>
            <a:endParaRPr lang="en-US" sz="2000" dirty="0">
              <a:latin typeface="Garamond" panose="02020404030301010803" pitchFamily="18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718" y="3352800"/>
            <a:ext cx="4427040" cy="2667000"/>
          </a:xfrm>
          <a:ln w="25400">
            <a:solidFill>
              <a:schemeClr val="accent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8CD1-63CD-4287-AC50-DB5EF3EE763C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23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0238" y="1676400"/>
            <a:ext cx="2949575" cy="1600200"/>
          </a:xfrm>
        </p:spPr>
        <p:txBody>
          <a:bodyPr/>
          <a:lstStyle/>
          <a:p>
            <a:r>
              <a:rPr lang="sr-Latn-RS" dirty="0" smtClean="0"/>
              <a:t>Outline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87788" y="1828800"/>
            <a:ext cx="4629150" cy="43434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An example of a local grammar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Transducers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(Input) variables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The use of contexts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A complete </a:t>
            </a: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example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/>
              <a:t>Morphological mode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Output </a:t>
            </a: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variables</a:t>
            </a:r>
            <a:endParaRPr lang="sr-Latn-R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30238" y="3276600"/>
            <a:ext cx="2949575" cy="25923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EE5A-E245-4698-B20E-5F8BF2F15F72}" type="slidenum">
              <a:rPr lang="en-US" altLang="en-US" smtClean="0"/>
              <a:pPr/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12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5BE-676E-4422-B982-7B04E731E43C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morphological mode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2296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When working with a text that Unitex has already tokenized, then the only way to pose a query that searches inside a token is to use morphological filters (from what we learned by now). </a:t>
            </a:r>
            <a:endParaRPr lang="sr-Latn-CS" altLang="en-US" sz="220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But morphological filters have their limits because they cannot refer to dictionaries. </a:t>
            </a: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They cannot be used to pose a following query</a:t>
            </a:r>
            <a:r>
              <a:rPr lang="sr-Latn-CS" altLang="en-US" sz="2200">
                <a:latin typeface="Garamond" panose="02020404030301010803" pitchFamily="18" charset="0"/>
              </a:rPr>
              <a:t>: </a:t>
            </a:r>
            <a:r>
              <a:rPr lang="en-US" altLang="en-US" sz="2200">
                <a:latin typeface="Garamond" panose="02020404030301010803" pitchFamily="18" charset="0"/>
              </a:rPr>
              <a:t>a </a:t>
            </a:r>
            <a:r>
              <a:rPr lang="en-US" altLang="en-US" sz="2200" b="1">
                <a:latin typeface="Garamond" panose="02020404030301010803" pitchFamily="18" charset="0"/>
              </a:rPr>
              <a:t>token</a:t>
            </a:r>
            <a:r>
              <a:rPr lang="en-US" altLang="en-US" sz="2200">
                <a:latin typeface="Garamond" panose="02020404030301010803" pitchFamily="18" charset="0"/>
              </a:rPr>
              <a:t> formed by a string which is a </a:t>
            </a:r>
            <a:r>
              <a:rPr lang="en-US" altLang="en-US" sz="2200" b="1">
                <a:latin typeface="Garamond" panose="02020404030301010803" pitchFamily="18" charset="0"/>
              </a:rPr>
              <a:t>legal prefix</a:t>
            </a:r>
            <a:r>
              <a:rPr lang="en-US" altLang="en-US" sz="2200">
                <a:latin typeface="Garamond" panose="02020404030301010803" pitchFamily="18" charset="0"/>
              </a:rPr>
              <a:t> and a string which is a </a:t>
            </a:r>
            <a:r>
              <a:rPr lang="en-US" altLang="en-US" sz="2200" b="1">
                <a:latin typeface="Garamond" panose="02020404030301010803" pitchFamily="18" charset="0"/>
              </a:rPr>
              <a:t>legal verb form</a:t>
            </a:r>
            <a:r>
              <a:rPr lang="en-US" altLang="en-US" sz="2200">
                <a:latin typeface="Garamond" panose="02020404030301010803" pitchFamily="18" charset="0"/>
              </a:rPr>
              <a:t>.</a:t>
            </a:r>
            <a:endParaRPr lang="sr-Latn-CS" altLang="en-US" sz="220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What would be a result of a search with this graph?</a:t>
            </a:r>
            <a:endParaRPr lang="sr-Latn-CS" altLang="en-US" sz="220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Nothing! Because it looks for a prefix which is a token and a token that is a verb form – that is two separate tokens.</a:t>
            </a:r>
            <a:endParaRPr lang="sr-Latn-CS" altLang="en-US" sz="2200">
              <a:latin typeface="Garamond" panose="02020404030301010803" pitchFamily="18" charset="0"/>
            </a:endParaRPr>
          </a:p>
        </p:txBody>
      </p:sp>
      <p:pic>
        <p:nvPicPr>
          <p:cNvPr id="111627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200" y="5410200"/>
            <a:ext cx="2852738" cy="609600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166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C26E-30A5-4065-A7C5-4A0A55B79D26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How to use the morphological mode</a:t>
            </a:r>
            <a:r>
              <a:rPr lang="sr-Latn-CS" altLang="en-US" sz="3400"/>
              <a:t>?</a:t>
            </a:r>
            <a:endParaRPr lang="en-US" altLang="en-US" sz="3400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2296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A part of a grammar that we intend to apply in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Locate pattern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which should be used in the morphological mode should be enclosed with special boxes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$&lt;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and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$&gt;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These boxes will appear in a graph like violet angular brackets.</a:t>
            </a:r>
            <a:endParaRPr lang="sr-Latn-CS" altLang="en-US" sz="220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In this mode matching is performed letter by letter, and not token by token.</a:t>
            </a:r>
            <a:endParaRPr lang="sr-Latn-CS" altLang="en-US" sz="220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What would be result of a search with this graph?</a:t>
            </a: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Again nothing</a:t>
            </a:r>
            <a:r>
              <a:rPr lang="sr-Latn-CS" altLang="en-US" sz="2200">
                <a:latin typeface="Garamond" panose="02020404030301010803" pitchFamily="18" charset="0"/>
              </a:rPr>
              <a:t>! </a:t>
            </a:r>
            <a:r>
              <a:rPr lang="en-US" altLang="en-US" sz="2200">
                <a:latin typeface="Garamond" panose="02020404030301010803" pitchFamily="18" charset="0"/>
              </a:rPr>
              <a:t>Because graphs should abide to special rules when they enter the morphological mode.</a:t>
            </a:r>
            <a:endParaRPr lang="sr-Latn-CS" altLang="en-US" sz="2200">
              <a:latin typeface="Garamond" panose="02020404030301010803" pitchFamily="18" charset="0"/>
            </a:endParaRPr>
          </a:p>
        </p:txBody>
      </p:sp>
      <p:pic>
        <p:nvPicPr>
          <p:cNvPr id="71690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5334000"/>
            <a:ext cx="3676650" cy="600075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892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60" y="302051"/>
            <a:ext cx="8001000" cy="1216025"/>
          </a:xfrm>
        </p:spPr>
        <p:txBody>
          <a:bodyPr/>
          <a:lstStyle/>
          <a:p>
            <a:r>
              <a:rPr lang="sr-Latn-RS" altLang="en-US" dirty="0" smtClean="0"/>
              <a:t>One of two </a:t>
            </a:r>
            <a:r>
              <a:rPr lang="en-US" altLang="en-US" dirty="0" smtClean="0"/>
              <a:t>sub-graphs</a:t>
            </a:r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r-Latn-RS" dirty="0" smtClean="0">
                <a:latin typeface="Garamond" panose="02020404030301010803" pitchFamily="18" charset="0"/>
              </a:rPr>
              <a:t>Recognizes:</a:t>
            </a:r>
          </a:p>
          <a:p>
            <a:pPr lvl="1"/>
            <a:r>
              <a:rPr lang="sr-Latn-RS" dirty="0" smtClean="0">
                <a:latin typeface="Garamond" panose="02020404030301010803" pitchFamily="18" charset="0"/>
              </a:rPr>
              <a:t>A multi-word numeral </a:t>
            </a:r>
            <a:r>
              <a:rPr lang="sr-Latn-R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r-Latn-R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+Comp</a:t>
            </a:r>
            <a:r>
              <a:rPr lang="sr-Latn-RS" dirty="0" smtClean="0">
                <a:latin typeface="Garamond" panose="02020404030301010803" pitchFamily="18" charset="0"/>
              </a:rPr>
              <a:t>)</a:t>
            </a:r>
          </a:p>
          <a:p>
            <a:pPr lvl="1"/>
            <a:r>
              <a:rPr lang="sr-Latn-RS" dirty="0" smtClean="0">
                <a:latin typeface="Garamond" panose="02020404030301010803" pitchFamily="18" charset="0"/>
              </a:rPr>
              <a:t>Followed by a measurement unit in the corresponding case and number (</a:t>
            </a:r>
            <a:r>
              <a:rPr lang="sr-Latn-R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+v1</a:t>
            </a:r>
            <a:r>
              <a:rPr lang="sr-Latn-RS" dirty="0" smtClean="0">
                <a:latin typeface="Garamond" panose="02020404030301010803" pitchFamily="18" charset="0"/>
              </a:rPr>
              <a:t>, </a:t>
            </a:r>
            <a:r>
              <a:rPr lang="sr-Latn-R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+v2</a:t>
            </a:r>
            <a:r>
              <a:rPr lang="sr-Latn-RS" dirty="0" smtClean="0">
                <a:latin typeface="Garamond" panose="02020404030301010803" pitchFamily="18" charset="0"/>
              </a:rPr>
              <a:t>, </a:t>
            </a:r>
            <a:r>
              <a:rPr lang="sr-Latn-R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+v5</a:t>
            </a:r>
            <a:r>
              <a:rPr lang="sr-Latn-RS" dirty="0" smtClean="0">
                <a:latin typeface="Garamond" panose="02020404030301010803" pitchFamily="18" charset="0"/>
              </a:rPr>
              <a:t>)</a:t>
            </a:r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68" y="3962400"/>
            <a:ext cx="7647139" cy="2057400"/>
          </a:xfrm>
          <a:ln w="25400">
            <a:solidFill>
              <a:schemeClr val="accent1"/>
            </a:solidFill>
          </a:ln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C5EED-A0FA-4188-822D-EC33FDB06C79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A646-014B-4EAC-9321-F1613C983C12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Rules of the morphological mode(1)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80000"/>
              </a:lnSpc>
            </a:pPr>
            <a:r>
              <a:rPr lang="en-US" altLang="en-US" sz="2000">
                <a:latin typeface="Garamond" panose="02020404030301010803" pitchFamily="18" charset="0"/>
              </a:rPr>
              <a:t>The implicit space does not exist between boxes (as outside the morphological mode)</a:t>
            </a:r>
            <a:r>
              <a:rPr lang="sr-Latn-CS" altLang="en-US" sz="2000">
                <a:latin typeface="Garamond" panose="02020404030301010803" pitchFamily="18" charset="0"/>
              </a:rPr>
              <a:t>. </a:t>
            </a:r>
            <a:r>
              <a:rPr lang="en-US" altLang="en-US" sz="2000">
                <a:latin typeface="Garamond" panose="02020404030301010803" pitchFamily="18" charset="0"/>
              </a:rPr>
              <a:t>If a space should be matched in the morphological mode, then it should be explicitly written </a:t>
            </a:r>
            <a:r>
              <a:rPr lang="en-US" altLang="en-US" sz="2000">
                <a:latin typeface="Courier New" panose="02070309020205020404" pitchFamily="49" charset="0"/>
                <a:sym typeface="Symbol" panose="05050102010706020507" pitchFamily="18" charset="2"/>
              </a:rPr>
              <a:t> </a:t>
            </a:r>
            <a:r>
              <a:rPr lang="sr-Latn-CS" altLang="en-US" sz="2000">
                <a:latin typeface="Garamond" panose="02020404030301010803" pitchFamily="18" charset="0"/>
              </a:rPr>
              <a:t>.</a:t>
            </a:r>
          </a:p>
          <a:p>
            <a:pPr marL="571500" indent="-571500">
              <a:lnSpc>
                <a:spcPct val="80000"/>
              </a:lnSpc>
            </a:pPr>
            <a:r>
              <a:rPr lang="en-US" altLang="en-US" sz="2000">
                <a:latin typeface="Garamond" panose="02020404030301010803" pitchFamily="18" charset="0"/>
              </a:rPr>
              <a:t>Sub-graphs can be used, but the beginning and the end of the morphological mode have to be in the same graph</a:t>
            </a:r>
            <a:r>
              <a:rPr lang="sr-Latn-CS" altLang="en-US" sz="2000">
                <a:latin typeface="Garamond" panose="02020404030301010803" pitchFamily="18" charset="0"/>
              </a:rPr>
              <a:t>.</a:t>
            </a:r>
          </a:p>
          <a:p>
            <a:pPr marL="571500" indent="-571500">
              <a:lnSpc>
                <a:spcPct val="80000"/>
              </a:lnSpc>
            </a:pPr>
            <a:r>
              <a:rPr lang="en-US" altLang="en-US" sz="2000">
                <a:latin typeface="Garamond" panose="02020404030301010803" pitchFamily="18" charset="0"/>
              </a:rPr>
              <a:t>Variables cannot be introduced in the morphological mode with </a:t>
            </a:r>
            <a:r>
              <a:rPr lang="sr-Latn-C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$x(</a:t>
            </a:r>
            <a:r>
              <a:rPr lang="sr-Latn-CS" altLang="en-US" sz="2000">
                <a:latin typeface="Garamond" panose="02020404030301010803" pitchFamily="18" charset="0"/>
              </a:rPr>
              <a:t> </a:t>
            </a:r>
            <a:r>
              <a:rPr lang="en-US" altLang="en-US" sz="2000">
                <a:latin typeface="Garamond" panose="02020404030301010803" pitchFamily="18" charset="0"/>
              </a:rPr>
              <a:t>and</a:t>
            </a:r>
            <a:r>
              <a:rPr lang="sr-Latn-CS" altLang="en-US" sz="2000">
                <a:latin typeface="Garamond" panose="02020404030301010803" pitchFamily="18" charset="0"/>
              </a:rPr>
              <a:t> </a:t>
            </a:r>
            <a:r>
              <a:rPr lang="sr-Latn-C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$x)</a:t>
            </a:r>
            <a:r>
              <a:rPr lang="sr-Latn-CS" altLang="en-US" sz="2000">
                <a:latin typeface="Garamond" panose="02020404030301010803" pitchFamily="18" charset="0"/>
              </a:rPr>
              <a:t>.</a:t>
            </a:r>
          </a:p>
          <a:p>
            <a:pPr marL="571500" indent="-571500">
              <a:lnSpc>
                <a:spcPct val="80000"/>
              </a:lnSpc>
            </a:pPr>
            <a:r>
              <a:rPr lang="en-US" altLang="en-US" sz="2000">
                <a:latin typeface="Garamond" panose="02020404030301010803" pitchFamily="18" charset="0"/>
              </a:rPr>
              <a:t>Lexical patterns that refer to dictionaries can be used</a:t>
            </a:r>
            <a:r>
              <a:rPr lang="sr-Latn-CS" altLang="en-US" sz="2000">
                <a:latin typeface="Garamond" panose="02020404030301010803" pitchFamily="18" charset="0"/>
              </a:rPr>
              <a:t> (</a:t>
            </a:r>
            <a:r>
              <a:rPr lang="en-US" altLang="en-US" sz="2000">
                <a:latin typeface="Garamond" panose="02020404030301010803" pitchFamily="18" charset="0"/>
              </a:rPr>
              <a:t>like</a:t>
            </a:r>
            <a:r>
              <a:rPr lang="sr-Latn-CS" altLang="en-US" sz="2000">
                <a:latin typeface="Garamond" panose="02020404030301010803" pitchFamily="18" charset="0"/>
              </a:rPr>
              <a:t> </a:t>
            </a:r>
            <a:r>
              <a:rPr lang="sr-Latn-C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&lt;V:G:T&gt;</a:t>
            </a:r>
            <a:r>
              <a:rPr lang="sr-Latn-CS" altLang="en-US" sz="2000">
                <a:latin typeface="Garamond" panose="02020404030301010803" pitchFamily="18" charset="0"/>
              </a:rPr>
              <a:t>)</a:t>
            </a:r>
            <a:r>
              <a:rPr lang="en-US" altLang="en-US" sz="2000">
                <a:latin typeface="Garamond" panose="02020404030301010803" pitchFamily="18" charset="0"/>
              </a:rPr>
              <a:t>, as well as morphological filters on </a:t>
            </a:r>
            <a:r>
              <a:rPr lang="en-US" altLang="en-US" sz="2000" b="1">
                <a:latin typeface="Courier New" panose="02070309020205020404" pitchFamily="49" charset="0"/>
              </a:rPr>
              <a:t>&lt;DIC&gt;</a:t>
            </a:r>
            <a:r>
              <a:rPr lang="en-US" altLang="en-US" sz="2000">
                <a:latin typeface="Garamond" panose="02020404030301010803" pitchFamily="18" charset="0"/>
              </a:rPr>
              <a:t>.</a:t>
            </a:r>
            <a:endParaRPr lang="sr-Latn-CS" altLang="en-US" sz="2000">
              <a:latin typeface="Garamond" panose="02020404030301010803" pitchFamily="18" charset="0"/>
            </a:endParaRPr>
          </a:p>
          <a:p>
            <a:pPr marL="571500" indent="-571500">
              <a:lnSpc>
                <a:spcPct val="80000"/>
              </a:lnSpc>
            </a:pPr>
            <a:r>
              <a:rPr lang="en-US" altLang="en-US" sz="2000">
                <a:latin typeface="Garamond" panose="02020404030301010803" pitchFamily="18" charset="0"/>
              </a:rPr>
              <a:t>Left and right contexts are prohibited</a:t>
            </a:r>
            <a:r>
              <a:rPr lang="sr-Latn-CS" altLang="en-US" sz="2000">
                <a:latin typeface="Garamond" panose="02020404030301010803" pitchFamily="18" charset="0"/>
              </a:rPr>
              <a:t>.</a:t>
            </a:r>
          </a:p>
          <a:p>
            <a:pPr marL="571500" indent="-571500">
              <a:lnSpc>
                <a:spcPct val="80000"/>
              </a:lnSpc>
            </a:pPr>
            <a:r>
              <a:rPr lang="en-US" altLang="en-US" sz="2000">
                <a:latin typeface="Garamond" panose="02020404030301010803" pitchFamily="18" charset="0"/>
              </a:rPr>
              <a:t>Transducer outputs can be used</a:t>
            </a:r>
            <a:r>
              <a:rPr lang="sr-Latn-CS" altLang="en-US" sz="2000">
                <a:latin typeface="Garamond" panose="02020404030301010803" pitchFamily="18" charset="0"/>
              </a:rPr>
              <a:t>.</a:t>
            </a:r>
            <a:endParaRPr lang="en-US" altLang="en-US" sz="2000">
              <a:latin typeface="Garamond" panose="02020404030301010803" pitchFamily="18" charset="0"/>
            </a:endParaRPr>
          </a:p>
          <a:p>
            <a:pPr marL="571500" indent="-571500">
              <a:lnSpc>
                <a:spcPct val="80000"/>
              </a:lnSpc>
            </a:pPr>
            <a:r>
              <a:rPr lang="en-US" altLang="en-US" sz="2000">
                <a:latin typeface="Garamond" panose="02020404030301010803" pitchFamily="18" charset="0"/>
              </a:rPr>
              <a:t>Morphological filters can apply to </a:t>
            </a:r>
            <a:r>
              <a:rPr lang="en-US" altLang="en-US" sz="2000" b="1">
                <a:latin typeface="Courier New" panose="02070309020205020404" pitchFamily="49" charset="0"/>
              </a:rPr>
              <a:t>&lt;TOKEN&gt;</a:t>
            </a:r>
            <a:r>
              <a:rPr lang="en-US" altLang="en-US" sz="2000">
                <a:latin typeface="Garamond" panose="02020404030301010803" pitchFamily="18" charset="0"/>
              </a:rPr>
              <a:t> but they will actually apply only to one character (which is “token” in this case), like in </a:t>
            </a:r>
            <a:r>
              <a:rPr lang="en-US" altLang="en-US" sz="2000" b="1">
                <a:latin typeface="Courier New" panose="02070309020205020404" pitchFamily="49" charset="0"/>
              </a:rPr>
              <a:t>&lt;TOKEN&gt;&lt;&lt;[^aeiou]&gt;&gt;</a:t>
            </a:r>
            <a:r>
              <a:rPr lang="en-US" altLang="en-US" sz="2000">
                <a:latin typeface="Garamond" panose="02020404030301010803" pitchFamily="18" charset="0"/>
              </a:rPr>
              <a:t>.</a:t>
            </a:r>
            <a:endParaRPr lang="sr-Latn-CS" altLang="en-US" sz="200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67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79BD-4EEF-4A74-BC76-9A540B2D2E98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Rules of the morphological mode(2)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&lt;MOT&gt;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matches any letter (as defined in </a:t>
            </a:r>
            <a:r>
              <a:rPr lang="sr-Latn-CS" altLang="en-US" sz="2200">
                <a:latin typeface="Garamond" panose="02020404030301010803" pitchFamily="18" charset="0"/>
              </a:rPr>
              <a:t>Alphabet</a:t>
            </a:r>
            <a:r>
              <a:rPr lang="en-US" altLang="en-US" sz="2200">
                <a:latin typeface="Garamond" panose="02020404030301010803" pitchFamily="18" charset="0"/>
              </a:rPr>
              <a:t>)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&lt;MIN&gt;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matches any lower-case letter (as defined in </a:t>
            </a:r>
            <a:r>
              <a:rPr lang="sr-Latn-CS" altLang="en-US" sz="2200">
                <a:latin typeface="Garamond" panose="02020404030301010803" pitchFamily="18" charset="0"/>
              </a:rPr>
              <a:t>Alphabet</a:t>
            </a:r>
            <a:r>
              <a:rPr lang="en-US" altLang="en-US" sz="2200">
                <a:latin typeface="Garamond" panose="02020404030301010803" pitchFamily="18" charset="0"/>
              </a:rPr>
              <a:t>)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&lt;MAJ&gt;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matches any upper-case letter (as defined in </a:t>
            </a:r>
            <a:r>
              <a:rPr lang="sr-Latn-CS" altLang="en-US" sz="2200">
                <a:latin typeface="Garamond" panose="02020404030301010803" pitchFamily="18" charset="0"/>
              </a:rPr>
              <a:t>Alphabet</a:t>
            </a:r>
            <a:r>
              <a:rPr lang="en-US" altLang="en-US" sz="2200">
                <a:latin typeface="Garamond" panose="02020404030301010803" pitchFamily="18" charset="0"/>
              </a:rPr>
              <a:t>)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  <a:endParaRPr lang="en-US" altLang="en-US" sz="220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</a:pP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&lt;DIC&gt;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matches any word present in a </a:t>
            </a:r>
            <a:r>
              <a:rPr lang="en-US" altLang="en-US" sz="2200" b="1">
                <a:latin typeface="Garamond" panose="02020404030301010803" pitchFamily="18" charset="0"/>
              </a:rPr>
              <a:t>morphological dictionary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Lexical patterns referring to </a:t>
            </a:r>
            <a:r>
              <a:rPr lang="en-US" altLang="en-US" sz="2200" b="1">
                <a:latin typeface="Garamond" panose="02020404030301010803" pitchFamily="18" charset="0"/>
              </a:rPr>
              <a:t>morphological dictionaries</a:t>
            </a:r>
            <a:r>
              <a:rPr lang="en-US" altLang="en-US" sz="2200">
                <a:latin typeface="Garamond" panose="02020404030301010803" pitchFamily="18" charset="0"/>
              </a:rPr>
              <a:t> can be used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Patterns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#</a:t>
            </a:r>
            <a:r>
              <a:rPr lang="sr-Latn-CS" altLang="en-US" sz="2200">
                <a:latin typeface="Garamond" panose="02020404030301010803" pitchFamily="18" charset="0"/>
              </a:rPr>
              <a:t>,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&lt;PRE&gt;</a:t>
            </a:r>
            <a:r>
              <a:rPr lang="sr-Latn-CS" altLang="en-US" sz="2200">
                <a:latin typeface="Garamond" panose="02020404030301010803" pitchFamily="18" charset="0"/>
              </a:rPr>
              <a:t>,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&lt;NB&gt;</a:t>
            </a:r>
            <a:r>
              <a:rPr lang="sr-Latn-CS" altLang="en-US" sz="2200">
                <a:latin typeface="Garamond" panose="02020404030301010803" pitchFamily="18" charset="0"/>
              </a:rPr>
              <a:t>,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&lt;TOKEN&gt;</a:t>
            </a:r>
            <a:r>
              <a:rPr lang="sr-Latn-CS" altLang="en-US" sz="2200">
                <a:latin typeface="Garamond" panose="02020404030301010803" pitchFamily="18" charset="0"/>
              </a:rPr>
              <a:t>,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&lt;SDIC&gt;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and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&lt;CDIC&gt;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are forbidden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If a program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Locate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reaches the end of the morphological zone </a:t>
            </a:r>
            <a:r>
              <a:rPr lang="sr-Latn-CS" altLang="en-US" sz="2200">
                <a:latin typeface="Garamond" panose="02020404030301010803" pitchFamily="18" charset="0"/>
              </a:rPr>
              <a:t>(</a:t>
            </a:r>
            <a:r>
              <a:rPr lang="en-US" altLang="en-US" sz="2200">
                <a:latin typeface="Garamond" panose="02020404030301010803" pitchFamily="18" charset="0"/>
              </a:rPr>
              <a:t>a box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$&gt;</a:t>
            </a:r>
            <a:r>
              <a:rPr lang="sr-Latn-CS" altLang="en-US" sz="2200">
                <a:latin typeface="Garamond" panose="02020404030301010803" pitchFamily="18" charset="0"/>
              </a:rPr>
              <a:t>)</a:t>
            </a:r>
            <a:r>
              <a:rPr lang="en-US" altLang="en-US" sz="2200">
                <a:latin typeface="Garamond" panose="02020404030301010803" pitchFamily="18" charset="0"/>
              </a:rPr>
              <a:t> before reaching the end of a token</a:t>
            </a:r>
            <a:r>
              <a:rPr lang="sr-Latn-CS" altLang="en-US" sz="2200">
                <a:latin typeface="Garamond" panose="02020404030301010803" pitchFamily="18" charset="0"/>
              </a:rPr>
              <a:t>, </a:t>
            </a:r>
            <a:r>
              <a:rPr lang="en-US" altLang="en-US" sz="2200">
                <a:latin typeface="Garamond" panose="02020404030301010803" pitchFamily="18" charset="0"/>
              </a:rPr>
              <a:t>the match will fail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  <a:r>
              <a:rPr lang="en-US" altLang="en-US" sz="2200">
                <a:latin typeface="Garamond" panose="02020404030301010803" pitchFamily="18" charset="0"/>
              </a:rPr>
              <a:t> For instance, the previous graph can not match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(pre)(vodi)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in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prevodilac</a:t>
            </a:r>
            <a:r>
              <a:rPr lang="en-US" altLang="en-US" sz="2200">
                <a:latin typeface="Garamond" panose="02020404030301010803" pitchFamily="18" charset="0"/>
              </a:rPr>
              <a:t> although it matches a prefix followed by a verb form.</a:t>
            </a:r>
          </a:p>
        </p:txBody>
      </p:sp>
    </p:spTree>
    <p:extLst>
      <p:ext uri="{BB962C8B-B14F-4D97-AF65-F5344CB8AC3E}">
        <p14:creationId xmlns:p14="http://schemas.microsoft.com/office/powerpoint/2010/main" val="152741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F39B-9E48-47A0-9AB8-CF1BF22E7DF8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What are morphological dictionaries and how to use them</a:t>
            </a:r>
            <a:r>
              <a:rPr lang="sr-Latn-CS" altLang="en-US" sz="3400"/>
              <a:t>?</a:t>
            </a:r>
            <a:endParaRPr lang="en-US" altLang="en-US" sz="340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229600" cy="3505200"/>
          </a:xfrm>
        </p:spPr>
        <p:txBody>
          <a:bodyPr/>
          <a:lstStyle/>
          <a:p>
            <a:r>
              <a:rPr lang="en-US" altLang="en-US" sz="2200">
                <a:latin typeface="Garamond" panose="02020404030301010803" pitchFamily="18" charset="0"/>
              </a:rPr>
              <a:t>In the morphological mode it is possible to use queries that refer to dictionaries, in order to recognize, for instance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(pot)(krpili)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</a:p>
          <a:p>
            <a:r>
              <a:rPr lang="en-US" altLang="en-US" sz="2200">
                <a:latin typeface="Garamond" panose="02020404030301010803" pitchFamily="18" charset="0"/>
              </a:rPr>
              <a:t>The verb form </a:t>
            </a:r>
            <a:r>
              <a:rPr lang="sr-Latn-CS" altLang="en-US" sz="2200" b="1" i="1">
                <a:solidFill>
                  <a:schemeClr val="tx2"/>
                </a:solidFill>
                <a:latin typeface="Garamond" panose="02020404030301010803" pitchFamily="18" charset="0"/>
              </a:rPr>
              <a:t>krpiti</a:t>
            </a:r>
            <a:r>
              <a:rPr lang="sr-Latn-CS" altLang="en-US" sz="2200">
                <a:latin typeface="Garamond" panose="02020404030301010803" pitchFamily="18" charset="0"/>
              </a:rPr>
              <a:t> –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krpili</a:t>
            </a:r>
            <a:r>
              <a:rPr lang="sr-Latn-CS" altLang="en-US" sz="2200">
                <a:latin typeface="Garamond" panose="02020404030301010803" pitchFamily="18" charset="0"/>
              </a:rPr>
              <a:t> – </a:t>
            </a:r>
            <a:r>
              <a:rPr lang="en-US" altLang="en-US" sz="2200">
                <a:latin typeface="Garamond" panose="02020404030301010803" pitchFamily="18" charset="0"/>
              </a:rPr>
              <a:t>(from </a:t>
            </a:r>
            <a:r>
              <a:rPr lang="sr-Latn-CS" altLang="en-US" sz="2200" b="1" i="1">
                <a:solidFill>
                  <a:schemeClr val="tx2"/>
                </a:solidFill>
                <a:latin typeface="Garamond" panose="02020404030301010803" pitchFamily="18" charset="0"/>
              </a:rPr>
              <a:t>krpiti</a:t>
            </a:r>
            <a:r>
              <a:rPr lang="en-US" altLang="en-US" sz="2200">
                <a:latin typeface="Garamond" panose="02020404030301010803" pitchFamily="18" charset="0"/>
              </a:rPr>
              <a:t> )</a:t>
            </a:r>
            <a:r>
              <a:rPr lang="en-US" altLang="en-US" sz="2200" i="1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need not be in a text itself, and so the dictionary of a text cannot be used.</a:t>
            </a:r>
            <a:endParaRPr lang="sr-Latn-CS" altLang="en-US" sz="2200">
              <a:latin typeface="Garamond" panose="02020404030301010803" pitchFamily="18" charset="0"/>
            </a:endParaRPr>
          </a:p>
          <a:p>
            <a:r>
              <a:rPr lang="en-US" altLang="en-US" sz="2200">
                <a:latin typeface="Garamond" panose="02020404030301010803" pitchFamily="18" charset="0"/>
              </a:rPr>
              <a:t>Because of that a user should prepare a list of dictionaries that he/she wishes to use in the morphological mode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</a:p>
          <a:p>
            <a:r>
              <a:rPr lang="en-US" altLang="en-US" sz="2200">
                <a:latin typeface="Garamond" panose="02020404030301010803" pitchFamily="18" charset="0"/>
              </a:rPr>
              <a:t>These dictionaries may be chosen from those normally used but can also be specific for recognitions inside tokens (like dictionaries of affixes)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  <a:endParaRPr lang="en-US" altLang="en-US" sz="2200">
              <a:latin typeface="Garamond" panose="02020404030301010803" pitchFamily="18" charset="0"/>
            </a:endParaRPr>
          </a:p>
        </p:txBody>
      </p:sp>
      <p:pic>
        <p:nvPicPr>
          <p:cNvPr id="154635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5486400"/>
            <a:ext cx="3676650" cy="600075"/>
          </a:xfrm>
          <a:ln w="222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674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EEBC-E858-4299-969C-8C9671CB591D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Results of searching with a graph in the morphological mode</a:t>
            </a:r>
          </a:p>
        </p:txBody>
      </p:sp>
      <p:sp>
        <p:nvSpPr>
          <p:cNvPr id="158733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4157662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Latn-RS" altLang="en-US" sz="2400" dirty="0" smtClean="0">
                <a:latin typeface="Garamond" panose="02020404030301010803" pitchFamily="18" charset="0"/>
              </a:rPr>
              <a:t>This graph would return a LOT of noise</a:t>
            </a:r>
            <a:endParaRPr lang="sr-Latn-CS" altLang="en-US" sz="2400" dirty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Garamond" panose="02020404030301010803" pitchFamily="18" charset="0"/>
              </a:rPr>
              <a:t>If we add the following negative context </a:t>
            </a:r>
            <a:r>
              <a:rPr lang="sr-Latn-CS" altLang="en-US" sz="2400" dirty="0">
                <a:latin typeface="Garamond" panose="02020404030301010803" pitchFamily="18" charset="0"/>
              </a:rPr>
              <a:t>– </a:t>
            </a:r>
            <a:r>
              <a:rPr lang="en-US" altLang="en-US" sz="2400" b="1" dirty="0">
                <a:solidFill>
                  <a:schemeClr val="hlink"/>
                </a:solidFill>
                <a:latin typeface="Garamond" panose="02020404030301010803" pitchFamily="18" charset="0"/>
              </a:rPr>
              <a:t>outside </a:t>
            </a:r>
            <a:r>
              <a:rPr lang="en-US" altLang="en-US" sz="2400" dirty="0">
                <a:latin typeface="Garamond" panose="02020404030301010803" pitchFamily="18" charset="0"/>
              </a:rPr>
              <a:t>the morphological mode</a:t>
            </a:r>
            <a:r>
              <a:rPr lang="sr-Latn-CS" altLang="en-US" sz="2400" dirty="0">
                <a:latin typeface="Garamond" panose="02020404030301010803" pitchFamily="18" charset="0"/>
              </a:rPr>
              <a:t> – </a:t>
            </a:r>
            <a:r>
              <a:rPr lang="en-US" altLang="en-US" sz="2400" dirty="0">
                <a:latin typeface="Garamond" panose="02020404030301010803" pitchFamily="18" charset="0"/>
              </a:rPr>
              <a:t>graph will extract forms that are </a:t>
            </a:r>
            <a:r>
              <a:rPr lang="en-US" altLang="en-US" sz="2400" b="1" dirty="0">
                <a:solidFill>
                  <a:schemeClr val="hlink"/>
                </a:solidFill>
                <a:latin typeface="Garamond" panose="02020404030301010803" pitchFamily="18" charset="0"/>
              </a:rPr>
              <a:t>maybe</a:t>
            </a:r>
            <a:r>
              <a:rPr lang="sr-Latn-CS" altLang="en-US" sz="2400" b="1" dirty="0">
                <a:latin typeface="Garamond" panose="02020404030301010803" pitchFamily="18" charset="0"/>
              </a:rPr>
              <a:t> </a:t>
            </a:r>
            <a:r>
              <a:rPr lang="en-US" altLang="en-US" sz="2400" dirty="0">
                <a:latin typeface="Garamond" panose="02020404030301010803" pitchFamily="18" charset="0"/>
                <a:hlinkClick r:id="rId2" action="ppaction://hlinkfile"/>
              </a:rPr>
              <a:t>verbs</a:t>
            </a:r>
            <a:r>
              <a:rPr lang="sr-Latn-C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400" dirty="0">
                <a:latin typeface="Garamond" panose="02020404030301010803" pitchFamily="18" charset="0"/>
              </a:rPr>
              <a:t>obtained by </a:t>
            </a:r>
            <a:r>
              <a:rPr lang="en-US" altLang="en-US" sz="2400" dirty="0" err="1">
                <a:latin typeface="Garamond" panose="02020404030301010803" pitchFamily="18" charset="0"/>
              </a:rPr>
              <a:t>prefixation</a:t>
            </a:r>
            <a:r>
              <a:rPr lang="sr-Latn-CS" altLang="en-US" sz="2400" dirty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Garamond" panose="02020404030301010803" pitchFamily="18" charset="0"/>
              </a:rPr>
              <a:t>What does</a:t>
            </a:r>
            <a:r>
              <a:rPr lang="sr-Latn-CS" altLang="en-US" sz="2400" dirty="0">
                <a:latin typeface="Garamond" panose="02020404030301010803" pitchFamily="18" charset="0"/>
              </a:rPr>
              <a:t> </a:t>
            </a:r>
            <a:r>
              <a:rPr lang="sr-Latn-CS" altLang="en-US" sz="24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povrda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>(a typo) </a:t>
            </a:r>
            <a:r>
              <a:rPr lang="en-US" altLang="en-US" sz="2400" dirty="0" smtClean="0">
                <a:latin typeface="Garamond" panose="02020404030301010803" pitchFamily="18" charset="0"/>
              </a:rPr>
              <a:t>do </a:t>
            </a:r>
            <a:r>
              <a:rPr lang="en-US" altLang="en-US" sz="2400" dirty="0">
                <a:latin typeface="Garamond" panose="02020404030301010803" pitchFamily="18" charset="0"/>
              </a:rPr>
              <a:t>here?</a:t>
            </a:r>
            <a:r>
              <a:rPr lang="sr-Latn-CS" altLang="en-US" sz="2400" dirty="0">
                <a:latin typeface="Garamond" panose="02020404030301010803" pitchFamily="18" charset="0"/>
              </a:rPr>
              <a:t> </a:t>
            </a:r>
            <a:r>
              <a:rPr lang="en-US" altLang="en-US" sz="2400" dirty="0">
                <a:latin typeface="Garamond" panose="02020404030301010803" pitchFamily="18" charset="0"/>
              </a:rPr>
              <a:t>A prefix</a:t>
            </a:r>
            <a:r>
              <a:rPr lang="sr-Latn-CS" altLang="en-US" sz="2400" dirty="0">
                <a:latin typeface="Garamond" panose="02020404030301010803" pitchFamily="18" charset="0"/>
              </a:rPr>
              <a:t> </a:t>
            </a:r>
            <a:r>
              <a:rPr lang="sr-Latn-CS" altLang="en-US" sz="24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po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 </a:t>
            </a:r>
            <a:r>
              <a:rPr lang="en-US" altLang="en-US" sz="2400" dirty="0">
                <a:latin typeface="Garamond" panose="02020404030301010803" pitchFamily="18" charset="0"/>
              </a:rPr>
              <a:t>and a verb</a:t>
            </a:r>
            <a:r>
              <a:rPr lang="sr-Latn-CS" altLang="en-US" sz="2400" dirty="0">
                <a:latin typeface="Garamond" panose="02020404030301010803" pitchFamily="18" charset="0"/>
              </a:rPr>
              <a:t> </a:t>
            </a:r>
            <a:r>
              <a:rPr lang="sr-Latn-CS" altLang="en-US" sz="24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vrdati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, </a:t>
            </a:r>
            <a:r>
              <a:rPr lang="en-US" altLang="en-US" sz="2400" dirty="0">
                <a:latin typeface="Garamond" panose="02020404030301010803" pitchFamily="18" charset="0"/>
              </a:rPr>
              <a:t>a form</a:t>
            </a:r>
            <a:r>
              <a:rPr lang="sr-Latn-CS" altLang="en-US" sz="2400" dirty="0">
                <a:latin typeface="Garamond" panose="02020404030301010803" pitchFamily="18" charset="0"/>
              </a:rPr>
              <a:t> </a:t>
            </a:r>
            <a:r>
              <a:rPr lang="sr-Latn-CS" altLang="en-US" sz="24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vrda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 (present and aorist </a:t>
            </a:r>
            <a:r>
              <a:rPr lang="en-US" altLang="en-US" sz="2400" dirty="0">
                <a:latin typeface="Garamond" panose="02020404030301010803" pitchFamily="18" charset="0"/>
              </a:rPr>
              <a:t>3</a:t>
            </a:r>
            <a:r>
              <a:rPr lang="en-US" altLang="en-US" sz="2400" baseline="30000" dirty="0">
                <a:latin typeface="Garamond" panose="02020404030301010803" pitchFamily="18" charset="0"/>
              </a:rPr>
              <a:t>rd</a:t>
            </a:r>
            <a:r>
              <a:rPr lang="en-US" altLang="en-US" sz="2400" dirty="0">
                <a:latin typeface="Garamond" panose="02020404030301010803" pitchFamily="18" charset="0"/>
              </a:rPr>
              <a:t> person </a:t>
            </a:r>
            <a:r>
              <a:rPr lang="en-US" altLang="en-US" sz="2400" dirty="0" smtClean="0">
                <a:latin typeface="Garamond" panose="02020404030301010803" pitchFamily="18" charset="0"/>
              </a:rPr>
              <a:t>singular</a:t>
            </a:r>
            <a:r>
              <a:rPr lang="sr-Latn-CS" altLang="en-US" sz="2400" dirty="0">
                <a:latin typeface="Garamond" panose="02020404030301010803" pitchFamily="18" charset="0"/>
              </a:rPr>
              <a:t>).</a:t>
            </a:r>
            <a:endParaRPr lang="en-US" altLang="en-US" sz="2400" dirty="0">
              <a:latin typeface="Garamond" panose="02020404030301010803" pitchFamily="18" charset="0"/>
            </a:endParaRPr>
          </a:p>
        </p:txBody>
      </p:sp>
      <p:pic>
        <p:nvPicPr>
          <p:cNvPr id="158736" name="Picture 1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438400"/>
            <a:ext cx="3676650" cy="600075"/>
          </a:xfrm>
          <a:ln w="222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8737" name="Picture 1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4419600"/>
            <a:ext cx="3925888" cy="1057275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788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8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8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8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ACCD-FDC4-4AE3-93D5-F40E03A23174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Dictionary entry variables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2296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latin typeface="Garamond" panose="02020404030301010803" pitchFamily="18" charset="0"/>
              </a:rPr>
              <a:t>User can associate variables with patterns that refer to morphological dictionaries</a:t>
            </a:r>
            <a:r>
              <a:rPr lang="sr-Latn-CS" altLang="en-US" sz="2400" dirty="0">
                <a:latin typeface="Garamond" panose="02020404030301010803" pitchFamily="18" charset="0"/>
              </a:rPr>
              <a:t> (</a:t>
            </a:r>
            <a:r>
              <a:rPr lang="en-US" altLang="en-US" sz="2400" dirty="0">
                <a:latin typeface="Garamond" panose="02020404030301010803" pitchFamily="18" charset="0"/>
              </a:rPr>
              <a:t>except</a:t>
            </a:r>
            <a:r>
              <a:rPr lang="sr-Latn-CS" altLang="en-US" sz="2400" dirty="0">
                <a:latin typeface="Garamond" panose="02020404030301010803" pitchFamily="18" charset="0"/>
              </a:rPr>
              <a:t> </a:t>
            </a:r>
            <a:r>
              <a:rPr lang="sr-Latn-CS" altLang="en-US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&lt;DIC&gt;</a:t>
            </a:r>
            <a:r>
              <a:rPr lang="sr-Latn-CS" altLang="en-US" sz="2400" dirty="0">
                <a:latin typeface="Garamond" panose="02020404030301010803" pitchFamily="18" charset="0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Garamond" panose="02020404030301010803" pitchFamily="18" charset="0"/>
              </a:rPr>
              <a:t>The output of such a box is the associated variable</a:t>
            </a:r>
            <a:r>
              <a:rPr lang="sr-Latn-CS" altLang="en-US" sz="2400" dirty="0">
                <a:latin typeface="Garamond" panose="02020404030301010803" pitchFamily="18" charset="0"/>
              </a:rPr>
              <a:t> </a:t>
            </a:r>
            <a:r>
              <a:rPr lang="sr-Latn-CS" altLang="en-US" sz="2400" b="1" dirty="0">
                <a:solidFill>
                  <a:schemeClr val="tx2"/>
                </a:solidFill>
                <a:latin typeface="Courier New" panose="02070309020205020404" pitchFamily="49" charset="0"/>
              </a:rPr>
              <a:t>$x$</a:t>
            </a:r>
            <a:r>
              <a:rPr lang="sr-Latn-CS" altLang="en-US" sz="2400" dirty="0">
                <a:latin typeface="Garamond" panose="02020404030301010803" pitchFamily="18" charset="0"/>
              </a:rPr>
              <a:t>.</a:t>
            </a:r>
            <a:endParaRPr lang="en-US" altLang="en-US" sz="2400" dirty="0">
              <a:latin typeface="Garamond" panose="02020404030301010803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$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x.LEMMA</a:t>
            </a:r>
            <a:r>
              <a:rPr lang="en-US" altLang="en-US" sz="2000" b="1" dirty="0">
                <a:latin typeface="Courier New" panose="02070309020205020404" pitchFamily="49" charset="0"/>
              </a:rPr>
              <a:t>$</a:t>
            </a:r>
            <a:r>
              <a:rPr lang="en-US" altLang="en-US" sz="2000" dirty="0">
                <a:latin typeface="Garamond" panose="02020404030301010803" pitchFamily="18" charset="0"/>
              </a:rPr>
              <a:t> - a lemma of a recognized form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$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x.INFLECTED</a:t>
            </a:r>
            <a:r>
              <a:rPr lang="en-US" altLang="en-US" sz="2000" b="1" dirty="0">
                <a:latin typeface="Courier New" panose="02070309020205020404" pitchFamily="49" charset="0"/>
              </a:rPr>
              <a:t>$</a:t>
            </a:r>
            <a:r>
              <a:rPr lang="en-US" altLang="en-US" sz="2000" dirty="0">
                <a:latin typeface="Garamond" panose="02020404030301010803" pitchFamily="18" charset="0"/>
              </a:rPr>
              <a:t> - a recognized form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$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x.CODE</a:t>
            </a:r>
            <a:r>
              <a:rPr lang="en-US" altLang="en-US" sz="2000" b="1" dirty="0">
                <a:latin typeface="Courier New" panose="02070309020205020404" pitchFamily="49" charset="0"/>
              </a:rPr>
              <a:t>$</a:t>
            </a:r>
            <a:r>
              <a:rPr lang="en-US" altLang="en-US" sz="2000" dirty="0">
                <a:latin typeface="Garamond" panose="02020404030301010803" pitchFamily="18" charset="0"/>
              </a:rPr>
              <a:t> - codes associated to a </a:t>
            </a:r>
            <a:r>
              <a:rPr lang="en-US" altLang="en-US" sz="2000" dirty="0" err="1">
                <a:latin typeface="Garamond" panose="02020404030301010803" pitchFamily="18" charset="0"/>
              </a:rPr>
              <a:t>lema</a:t>
            </a:r>
            <a:endParaRPr lang="sr-Latn-CS" altLang="en-US" sz="2000" dirty="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Garamond" panose="02020404030301010803" pitchFamily="18" charset="0"/>
              </a:rPr>
              <a:t>We get the following </a:t>
            </a:r>
            <a:r>
              <a:rPr lang="en-US" altLang="en-US" sz="2400" dirty="0">
                <a:latin typeface="Garamond" panose="02020404030301010803" pitchFamily="18" charset="0"/>
                <a:hlinkClick r:id="rId2" action="ppaction://hlinkfile"/>
              </a:rPr>
              <a:t>decomposition</a:t>
            </a:r>
            <a:r>
              <a:rPr lang="en-US" altLang="en-US" sz="2400" dirty="0">
                <a:latin typeface="Garamond" panose="02020404030301010803" pitchFamily="18" charset="0"/>
              </a:rPr>
              <a:t> if we use this graph in the </a:t>
            </a:r>
            <a:r>
              <a:rPr lang="sr-Latn-CS" altLang="en-US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MERGE</a:t>
            </a:r>
            <a:r>
              <a:rPr lang="en-US" altLang="en-US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mode</a:t>
            </a:r>
            <a:r>
              <a:rPr lang="en-US" altLang="en-US" sz="2400" dirty="0">
                <a:latin typeface="Garamond" panose="02020404030301010803" pitchFamily="18" charset="0"/>
              </a:rPr>
              <a:t>.</a:t>
            </a:r>
          </a:p>
        </p:txBody>
      </p:sp>
      <p:pic>
        <p:nvPicPr>
          <p:cNvPr id="160779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4800600"/>
            <a:ext cx="6581775" cy="1220788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217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Additional dictionary entry variables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100" dirty="0">
                <a:latin typeface="Garamond" panose="02020404030301010803" pitchFamily="18" charset="0"/>
              </a:rPr>
              <a:t>The </a:t>
            </a:r>
            <a:r>
              <a:rPr lang="sr-Latn-CS" altLang="en-US" sz="2100" b="1" dirty="0">
                <a:solidFill>
                  <a:schemeClr val="tx2"/>
                </a:solidFill>
                <a:latin typeface="Courier New" panose="02070309020205020404" pitchFamily="49" charset="0"/>
              </a:rPr>
              <a:t>CODE</a:t>
            </a:r>
            <a:r>
              <a:rPr lang="sr-Latn-CS" altLang="en-US" sz="2100" dirty="0">
                <a:latin typeface="Garamond" panose="02020404030301010803" pitchFamily="18" charset="0"/>
              </a:rPr>
              <a:t> </a:t>
            </a:r>
            <a:r>
              <a:rPr lang="en-US" altLang="en-US" sz="2100" dirty="0">
                <a:latin typeface="Garamond" panose="02020404030301010803" pitchFamily="18" charset="0"/>
              </a:rPr>
              <a:t>variable can be used with three additions:</a:t>
            </a:r>
          </a:p>
          <a:p>
            <a:pPr lvl="1"/>
            <a:r>
              <a:rPr lang="en-US" altLang="en-US" sz="1800" b="1" dirty="0">
                <a:latin typeface="Courier New" panose="02070309020205020404" pitchFamily="49" charset="0"/>
              </a:rPr>
              <a:t>$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x.CODE.GRAM</a:t>
            </a:r>
            <a:r>
              <a:rPr lang="en-US" altLang="en-US" sz="1800" b="1" dirty="0">
                <a:latin typeface="Courier New" panose="02070309020205020404" pitchFamily="49" charset="0"/>
              </a:rPr>
              <a:t>$</a:t>
            </a:r>
            <a:r>
              <a:rPr lang="en-US" altLang="en-US" sz="1800" dirty="0">
                <a:latin typeface="Garamond" panose="02020404030301010803" pitchFamily="18" charset="0"/>
              </a:rPr>
              <a:t> returns the first grammatical code, usually that is a </a:t>
            </a:r>
            <a:r>
              <a:rPr lang="en-US" altLang="en-US" sz="1800" dirty="0" err="1">
                <a:latin typeface="Garamond" panose="02020404030301010803" pitchFamily="18" charset="0"/>
              </a:rPr>
              <a:t>PoS</a:t>
            </a:r>
            <a:r>
              <a:rPr lang="en-US" altLang="en-US" sz="1800" dirty="0">
                <a:latin typeface="Garamond" panose="02020404030301010803" pitchFamily="18" charset="0"/>
              </a:rPr>
              <a:t> code.</a:t>
            </a:r>
          </a:p>
          <a:p>
            <a:pPr lvl="1"/>
            <a:r>
              <a:rPr lang="en-US" altLang="en-US" sz="1800" b="1" dirty="0">
                <a:latin typeface="Courier New" panose="02070309020205020404" pitchFamily="49" charset="0"/>
              </a:rPr>
              <a:t>$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x.CODE.SEM</a:t>
            </a:r>
            <a:r>
              <a:rPr lang="en-US" altLang="en-US" sz="1800" b="1" dirty="0">
                <a:latin typeface="Courier New" panose="02070309020205020404" pitchFamily="49" charset="0"/>
              </a:rPr>
              <a:t>$</a:t>
            </a:r>
            <a:r>
              <a:rPr lang="en-US" altLang="en-US" sz="1800" dirty="0">
                <a:latin typeface="Garamond" panose="02020404030301010803" pitchFamily="18" charset="0"/>
              </a:rPr>
              <a:t> returns remaining grammatical codes, separated with plus sign </a:t>
            </a:r>
            <a:r>
              <a:rPr lang="en-US" altLang="en-US" sz="1800" b="1" dirty="0">
                <a:latin typeface="Courier New" panose="02070309020205020404" pitchFamily="49" charset="0"/>
              </a:rPr>
              <a:t>+</a:t>
            </a:r>
            <a:r>
              <a:rPr lang="en-US" altLang="en-US" sz="1800" dirty="0">
                <a:latin typeface="Garamond" panose="02020404030301010803" pitchFamily="18" charset="0"/>
              </a:rPr>
              <a:t>; usually semantic markers.</a:t>
            </a:r>
          </a:p>
          <a:p>
            <a:pPr lvl="1"/>
            <a:r>
              <a:rPr lang="en-US" altLang="en-US" sz="1800" b="1" dirty="0">
                <a:latin typeface="Courier New" panose="02070309020205020404" pitchFamily="49" charset="0"/>
              </a:rPr>
              <a:t>$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x.CODE.FLEX</a:t>
            </a:r>
            <a:r>
              <a:rPr lang="en-US" altLang="en-US" sz="1800" b="1" dirty="0">
                <a:latin typeface="Courier New" panose="02070309020205020404" pitchFamily="49" charset="0"/>
              </a:rPr>
              <a:t>$</a:t>
            </a:r>
            <a:r>
              <a:rPr lang="en-US" altLang="en-US" sz="1800" dirty="0">
                <a:latin typeface="Garamond" panose="02020404030301010803" pitchFamily="18" charset="0"/>
              </a:rPr>
              <a:t> returns all inflectional codes separated with a colon 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:</a:t>
            </a:r>
            <a:r>
              <a:rPr lang="en-US" altLang="en-US" sz="1800" dirty="0" smtClean="0">
                <a:latin typeface="Garamond" panose="02020404030301010803" pitchFamily="18" charset="0"/>
              </a:rPr>
              <a:t>.</a:t>
            </a:r>
            <a:endParaRPr lang="sr-Latn-RS" altLang="en-US" sz="1800" dirty="0" smtClean="0">
              <a:latin typeface="Garamond" panose="02020404030301010803" pitchFamily="18" charset="0"/>
            </a:endParaRPr>
          </a:p>
          <a:p>
            <a:pPr lvl="1"/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xxx.CODE.ATTR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yyy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altLang="en-US" sz="1800" dirty="0">
                <a:latin typeface="Garamond" panose="02020404030301010803" pitchFamily="18" charset="0"/>
              </a:rPr>
              <a:t>: provides the value of an attribute-value pair contained </a:t>
            </a:r>
            <a:r>
              <a:rPr lang="en-US" altLang="en-US" sz="1800" dirty="0" smtClean="0">
                <a:latin typeface="Garamond" panose="02020404030301010803" pitchFamily="18" charset="0"/>
              </a:rPr>
              <a:t>in</a:t>
            </a:r>
            <a:r>
              <a:rPr lang="sr-Latn-RS" altLang="en-US" sz="1800" dirty="0" smtClean="0">
                <a:latin typeface="Garamond" panose="02020404030301010803" pitchFamily="18" charset="0"/>
              </a:rPr>
              <a:t> </a:t>
            </a:r>
            <a:r>
              <a:rPr lang="en-US" altLang="en-US" sz="1800" dirty="0" smtClean="0">
                <a:latin typeface="Garamond" panose="02020404030301010803" pitchFamily="18" charset="0"/>
              </a:rPr>
              <a:t>the </a:t>
            </a:r>
            <a:r>
              <a:rPr lang="en-US" altLang="en-US" sz="1800" dirty="0">
                <a:latin typeface="Garamond" panose="02020404030301010803" pitchFamily="18" charset="0"/>
              </a:rPr>
              <a:t>semantic codes, i.e. the value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zzz</a:t>
            </a:r>
            <a:r>
              <a:rPr lang="en-US" altLang="en-US" sz="1800" dirty="0">
                <a:latin typeface="Garamond" panose="02020404030301010803" pitchFamily="18" charset="0"/>
              </a:rPr>
              <a:t> of the </a:t>
            </a:r>
            <a:r>
              <a:rPr lang="en-US" alt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yyy</a:t>
            </a:r>
            <a:r>
              <a:rPr lang="en-US" altLang="en-US" sz="1800" dirty="0">
                <a:latin typeface="Garamond" panose="02020404030301010803" pitchFamily="18" charset="0"/>
              </a:rPr>
              <a:t> attribute if there is a code of the </a:t>
            </a:r>
            <a:r>
              <a:rPr lang="en-US" altLang="en-US" sz="1800" dirty="0" smtClean="0">
                <a:latin typeface="Garamond" panose="02020404030301010803" pitchFamily="18" charset="0"/>
              </a:rPr>
              <a:t>form</a:t>
            </a:r>
            <a:r>
              <a:rPr lang="sr-Latn-RS" altLang="en-US" sz="1800" dirty="0" smtClean="0">
                <a:latin typeface="Garamond" panose="02020404030301010803" pitchFamily="18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yyy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zzz</a:t>
            </a:r>
            <a:r>
              <a:rPr lang="en-US" altLang="en-US" sz="1800" dirty="0" smtClean="0">
                <a:latin typeface="Garamond" panose="02020404030301010803" pitchFamily="18" charset="0"/>
              </a:rPr>
              <a:t>.</a:t>
            </a:r>
            <a:endParaRPr lang="sr-Latn-RS" altLang="en-US" sz="1800" dirty="0" smtClean="0">
              <a:latin typeface="Garamond" panose="02020404030301010803" pitchFamily="18" charset="0"/>
            </a:endParaRPr>
          </a:p>
          <a:p>
            <a:pPr lvl="2"/>
            <a:r>
              <a:rPr lang="sr-Latn-RS" altLang="en-US" sz="1500" dirty="0" smtClean="0">
                <a:latin typeface="Garamond" panose="02020404030301010803" pitchFamily="18" charset="0"/>
              </a:rPr>
              <a:t>For instance, if </a:t>
            </a:r>
            <a:r>
              <a:rPr lang="sr-Latn-RS" alt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Šekspir</a:t>
            </a:r>
            <a:r>
              <a:rPr lang="sr-Latn-RS" altLang="en-US" sz="1500" i="1" dirty="0" smtClean="0">
                <a:latin typeface="Garamond" panose="02020404030301010803" pitchFamily="18" charset="0"/>
              </a:rPr>
              <a:t> </a:t>
            </a:r>
            <a:r>
              <a:rPr lang="sr-Latn-RS" altLang="en-US" sz="1500" dirty="0" smtClean="0">
                <a:latin typeface="Garamond" panose="02020404030301010803" pitchFamily="18" charset="0"/>
              </a:rPr>
              <a:t>was recognized in a text and put in a variable </a:t>
            </a:r>
            <a:r>
              <a:rPr lang="sr-Latn-RS" alt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$ime$</a:t>
            </a:r>
            <a:r>
              <a:rPr lang="sr-Latn-RS" altLang="en-US" sz="1500" dirty="0" smtClean="0">
                <a:latin typeface="Garamond" panose="02020404030301010803" pitchFamily="18" charset="0"/>
              </a:rPr>
              <a:t>, and a dictionary entry was:</a:t>
            </a:r>
          </a:p>
          <a:p>
            <a:pPr marL="909637" lvl="2" indent="0">
              <a:buNone/>
            </a:pPr>
            <a:r>
              <a:rPr lang="sr-Latn-RS" alt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sr-Latn-RS" alt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Šekspr,N1002+NProp+Hum+Last+Cel+DOM=Lit+Val=Shakespear</a:t>
            </a:r>
          </a:p>
          <a:p>
            <a:pPr marL="909637" lvl="2" indent="0">
              <a:buNone/>
            </a:pPr>
            <a:r>
              <a:rPr lang="sr-Latn-RS" altLang="en-US" sz="1500" dirty="0" smtClean="0">
                <a:latin typeface="Garamond" panose="02020404030301010803" pitchFamily="18" charset="0"/>
              </a:rPr>
              <a:t>Than the value of dictionary variable </a:t>
            </a:r>
            <a:r>
              <a:rPr lang="sr-Latn-RS" alt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$ime.CODE.ATTR=Val$</a:t>
            </a:r>
            <a:r>
              <a:rPr lang="sr-Latn-RS" altLang="en-US" sz="1500" dirty="0" smtClean="0">
                <a:latin typeface="Garamond" panose="02020404030301010803" pitchFamily="18" charset="0"/>
              </a:rPr>
              <a:t> would be </a:t>
            </a:r>
            <a:r>
              <a:rPr lang="sr-Latn-RS" alt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Shakespeare</a:t>
            </a:r>
            <a:endParaRPr lang="en-US" alt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04A4-0FD2-4B85-98B4-8339CF3BC221}" type="slidenum">
              <a:rPr lang="en-US" altLang="en-US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72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0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0F78-7687-4FF1-98CC-EADC7434654B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Dictionary graphs that use the morphological mode</a:t>
            </a:r>
            <a:endParaRPr lang="en-US" altLang="en-US" sz="3400" b="1">
              <a:latin typeface="Courier New" panose="02070309020205020404" pitchFamily="49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01000" cy="2081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latin typeface="Garamond" panose="02020404030301010803" pitchFamily="18" charset="0"/>
                <a:sym typeface="Symbol" panose="05050102010706020507" pitchFamily="18" charset="2"/>
              </a:rPr>
              <a:t>The morphological mode, together with dictionary entry variables can be used in dictionary graphs.</a:t>
            </a:r>
            <a:endParaRPr lang="sr-Latn-CS" altLang="en-US" sz="1800" dirty="0">
              <a:latin typeface="Garamond" panose="02020404030301010803" pitchFamily="18" charset="0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Garamond" panose="02020404030301010803" pitchFamily="18" charset="0"/>
                <a:sym typeface="Symbol" panose="05050102010706020507" pitchFamily="18" charset="2"/>
              </a:rPr>
              <a:t>This is one such graph – it recognizes adverbs that were constructed by </a:t>
            </a:r>
            <a:r>
              <a:rPr lang="en-US" altLang="en-US" sz="1800" dirty="0" err="1">
                <a:latin typeface="Garamond" panose="02020404030301010803" pitchFamily="18" charset="0"/>
                <a:sym typeface="Symbol" panose="05050102010706020507" pitchFamily="18" charset="2"/>
              </a:rPr>
              <a:t>prefixation</a:t>
            </a:r>
            <a:r>
              <a:rPr lang="en-US" altLang="en-US" sz="1800" dirty="0">
                <a:latin typeface="Garamond" panose="02020404030301010803" pitchFamily="18" charset="0"/>
                <a:sym typeface="Symbol" panose="05050102010706020507" pitchFamily="18" charset="2"/>
              </a:rPr>
              <a:t> from adverbs already in a dictionary.</a:t>
            </a:r>
            <a:endParaRPr lang="sr-Latn-CS" altLang="en-US" sz="1800" dirty="0">
              <a:latin typeface="Garamond" panose="02020404030301010803" pitchFamily="18" charset="0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Garamond" panose="02020404030301010803" pitchFamily="18" charset="0"/>
                <a:sym typeface="Symbol" panose="05050102010706020507" pitchFamily="18" charset="2"/>
              </a:rPr>
              <a:t>A “p</a:t>
            </a:r>
            <a:r>
              <a:rPr lang="sr-Latn-CS" altLang="en-US" sz="1800" dirty="0">
                <a:latin typeface="Garamond" panose="02020404030301010803" pitchFamily="18" charset="0"/>
                <a:sym typeface="Symbol" panose="05050102010706020507" pitchFamily="18" charset="2"/>
              </a:rPr>
              <a:t>refi</a:t>
            </a:r>
            <a:r>
              <a:rPr lang="en-US" altLang="en-US" sz="1800" dirty="0">
                <a:latin typeface="Garamond" panose="02020404030301010803" pitchFamily="18" charset="0"/>
                <a:sym typeface="Symbol" panose="05050102010706020507" pitchFamily="18" charset="2"/>
              </a:rPr>
              <a:t>x</a:t>
            </a:r>
            <a:r>
              <a:rPr lang="sr-Latn-CS" altLang="en-US" sz="1800" dirty="0">
                <a:latin typeface="Garamond" panose="02020404030301010803" pitchFamily="18" charset="0"/>
                <a:sym typeface="Symbol" panose="05050102010706020507" pitchFamily="18" charset="2"/>
              </a:rPr>
              <a:t>” </a:t>
            </a:r>
            <a:r>
              <a:rPr lang="en-US" altLang="en-US" sz="1800" dirty="0" smtClean="0">
                <a:latin typeface="Garamond" panose="02020404030301010803" pitchFamily="18" charset="0"/>
                <a:sym typeface="Symbol" panose="05050102010706020507" pitchFamily="18" charset="2"/>
              </a:rPr>
              <a:t>ca</a:t>
            </a:r>
            <a:r>
              <a:rPr lang="sr-Latn-RS" altLang="en-US" sz="1800" dirty="0" smtClean="0">
                <a:latin typeface="Garamond" panose="02020404030301010803" pitchFamily="18" charset="0"/>
                <a:sym typeface="Symbol" panose="05050102010706020507" pitchFamily="18" charset="2"/>
              </a:rPr>
              <a:t>n</a:t>
            </a:r>
            <a:r>
              <a:rPr lang="en-US" altLang="en-US" sz="1800" dirty="0" smtClean="0">
                <a:latin typeface="Garamond" panose="02020404030301010803" pitchFamily="18" charset="0"/>
                <a:sym typeface="Symbol" panose="05050102010706020507" pitchFamily="18" charset="2"/>
              </a:rPr>
              <a:t> </a:t>
            </a:r>
            <a:r>
              <a:rPr lang="en-US" altLang="en-US" sz="1800" dirty="0">
                <a:latin typeface="Garamond" panose="02020404030301010803" pitchFamily="18" charset="0"/>
                <a:sym typeface="Symbol" panose="05050102010706020507" pitchFamily="18" charset="2"/>
              </a:rPr>
              <a:t>be a “true” prefix (from a morphological dictionary of prefixes) or an adjective form in the neuter singular form</a:t>
            </a:r>
            <a:r>
              <a:rPr lang="sr-Latn-CS" altLang="en-US" sz="1800" dirty="0">
                <a:latin typeface="Garamond" panose="02020404030301010803" pitchFamily="18" charset="0"/>
                <a:sym typeface="Symbol" panose="05050102010706020507" pitchFamily="18" charset="2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Garamond" panose="02020404030301010803" pitchFamily="18" charset="0"/>
                <a:sym typeface="Symbol" panose="05050102010706020507" pitchFamily="18" charset="2"/>
              </a:rPr>
              <a:t>Such a dictionary graph should be applied with the lowest priority</a:t>
            </a:r>
            <a:r>
              <a:rPr lang="sr-Latn-CS" altLang="en-US" sz="1800" dirty="0">
                <a:latin typeface="Garamond" panose="02020404030301010803" pitchFamily="18" charset="0"/>
                <a:sym typeface="Symbol" panose="05050102010706020507" pitchFamily="18" charset="2"/>
              </a:rPr>
              <a:t> (</a:t>
            </a:r>
            <a:r>
              <a:rPr lang="sr-Latn-CS" altLang="en-US" sz="1800" b="1" dirty="0">
                <a:solidFill>
                  <a:schemeClr val="tx2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+</a:t>
            </a:r>
            <a:r>
              <a:rPr lang="sr-Latn-CS" altLang="en-US" sz="1800" dirty="0">
                <a:latin typeface="Garamond" panose="02020404030301010803" pitchFamily="18" charset="0"/>
                <a:sym typeface="Symbol" panose="05050102010706020507" pitchFamily="18" charset="2"/>
              </a:rPr>
              <a:t>).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Garamond" panose="02020404030301010803" pitchFamily="18" charset="0"/>
                <a:sym typeface="Symbol" panose="05050102010706020507" pitchFamily="18" charset="2"/>
              </a:rPr>
              <a:t>In the collection </a:t>
            </a:r>
            <a:r>
              <a:rPr lang="sr-Latn-RS" altLang="en-US" sz="1800" i="1" dirty="0" smtClean="0">
                <a:latin typeface="Garamond" panose="02020404030301010803" pitchFamily="18" charset="0"/>
                <a:sym typeface="Symbol" panose="05050102010706020507" pitchFamily="18" charset="2"/>
              </a:rPr>
              <a:t>Politika</a:t>
            </a:r>
            <a:r>
              <a:rPr lang="en-US" altLang="en-US" sz="1800" dirty="0" smtClean="0">
                <a:latin typeface="Garamond" panose="02020404030301010803" pitchFamily="18" charset="0"/>
                <a:sym typeface="Symbol" panose="05050102010706020507" pitchFamily="18" charset="2"/>
              </a:rPr>
              <a:t> </a:t>
            </a:r>
            <a:r>
              <a:rPr lang="en-US" altLang="en-US" sz="1800" dirty="0">
                <a:latin typeface="Garamond" panose="02020404030301010803" pitchFamily="18" charset="0"/>
                <a:sym typeface="Symbol" panose="05050102010706020507" pitchFamily="18" charset="2"/>
              </a:rPr>
              <a:t>following </a:t>
            </a:r>
            <a:r>
              <a:rPr lang="sr-Latn-CS" altLang="en-US" sz="1800" dirty="0">
                <a:latin typeface="Garamond" panose="02020404030301010803" pitchFamily="18" charset="0"/>
                <a:sym typeface="Symbol" panose="05050102010706020507" pitchFamily="18" charset="2"/>
                <a:hlinkClick r:id="rId2" action="ppaction://hlinkfile"/>
              </a:rPr>
              <a:t>“</a:t>
            </a:r>
            <a:r>
              <a:rPr lang="en-US" altLang="en-US" sz="1800" dirty="0">
                <a:latin typeface="Garamond" panose="02020404030301010803" pitchFamily="18" charset="0"/>
                <a:sym typeface="Symbol" panose="05050102010706020507" pitchFamily="18" charset="2"/>
                <a:hlinkClick r:id="rId2" action="ppaction://hlinkfile"/>
              </a:rPr>
              <a:t>new</a:t>
            </a:r>
            <a:r>
              <a:rPr lang="sr-Latn-CS" altLang="en-US" sz="1800" dirty="0">
                <a:latin typeface="Garamond" panose="02020404030301010803" pitchFamily="18" charset="0"/>
                <a:sym typeface="Symbol" panose="05050102010706020507" pitchFamily="18" charset="2"/>
                <a:hlinkClick r:id="rId2" action="ppaction://hlinkfile"/>
              </a:rPr>
              <a:t>” </a:t>
            </a:r>
            <a:r>
              <a:rPr lang="en-US" altLang="en-US" sz="1800" dirty="0">
                <a:latin typeface="Garamond" panose="02020404030301010803" pitchFamily="18" charset="0"/>
                <a:sym typeface="Symbol" panose="05050102010706020507" pitchFamily="18" charset="2"/>
                <a:hlinkClick r:id="rId2" action="ppaction://hlinkfile"/>
              </a:rPr>
              <a:t>adverbs</a:t>
            </a:r>
            <a:r>
              <a:rPr lang="sr-Latn-CS" altLang="en-US" sz="1800" dirty="0">
                <a:latin typeface="Garamond" panose="02020404030301010803" pitchFamily="18" charset="0"/>
                <a:sym typeface="Symbol" panose="05050102010706020507" pitchFamily="18" charset="2"/>
                <a:hlinkClick r:id="rId3" action="ppaction://hlinkfile"/>
              </a:rPr>
              <a:t>.</a:t>
            </a:r>
            <a:r>
              <a:rPr lang="en-US" altLang="en-US" sz="1800" dirty="0">
                <a:latin typeface="Garamond" panose="02020404030301010803" pitchFamily="18" charset="0"/>
                <a:sym typeface="Symbol" panose="05050102010706020507" pitchFamily="18" charset="2"/>
              </a:rPr>
              <a:t> are recognized.</a:t>
            </a:r>
            <a:endParaRPr lang="sr-Latn-CS" altLang="en-US" sz="1800" dirty="0">
              <a:latin typeface="Garamond" panose="02020404030301010803" pitchFamily="18" charset="0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</a:pPr>
            <a:endParaRPr lang="en-US" altLang="en-US" sz="1800" dirty="0">
              <a:latin typeface="Garamond" panose="02020404030301010803" pitchFamily="18" charset="0"/>
              <a:sym typeface="Symbol" panose="05050102010706020507" pitchFamily="18" charset="2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25" y="3955442"/>
            <a:ext cx="8001000" cy="2010992"/>
          </a:xfrm>
          <a:ln w="25400">
            <a:solidFill>
              <a:schemeClr val="accent1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7423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 more complex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sr-Latn-RS" sz="2400" dirty="0" smtClean="0">
                <a:latin typeface="Garamond" panose="02020404030301010803" pitchFamily="18" charset="0"/>
              </a:rPr>
              <a:t>Derivational patterns around names of some well-known people</a:t>
            </a:r>
          </a:p>
          <a:p>
            <a:pPr>
              <a:spcBef>
                <a:spcPts val="300"/>
              </a:spcBef>
            </a:pPr>
            <a:r>
              <a:rPr lang="sr-Latn-RS" sz="2400" dirty="0" smtClean="0">
                <a:latin typeface="Garamond" panose="02020404030301010803" pitchFamily="18" charset="0"/>
              </a:rPr>
              <a:t>Patterns used for one name – </a:t>
            </a:r>
            <a:r>
              <a:rPr lang="sr-Latn-RS" altLang="en-US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Tito</a:t>
            </a:r>
            <a:r>
              <a:rPr lang="sr-Cyrl-CS" altLang="en-US" sz="2400" dirty="0" smtClean="0">
                <a:latin typeface="Georgia" panose="02040502050405020303" pitchFamily="18" charset="0"/>
              </a:rPr>
              <a:t> </a:t>
            </a:r>
            <a:r>
              <a:rPr lang="sr-Latn-RS" sz="2400" b="1" dirty="0" smtClean="0">
                <a:latin typeface="Garamond" panose="02020404030301010803" pitchFamily="18" charset="0"/>
              </a:rPr>
              <a:t>– </a:t>
            </a:r>
            <a:r>
              <a:rPr lang="sr-Latn-RS" sz="2400" dirty="0" smtClean="0">
                <a:latin typeface="Garamond" panose="02020404030301010803" pitchFamily="18" charset="0"/>
              </a:rPr>
              <a:t>already in dictionaries:</a:t>
            </a:r>
          </a:p>
          <a:p>
            <a:pPr lvl="1">
              <a:spcBef>
                <a:spcPts val="300"/>
              </a:spcBef>
            </a:pPr>
            <a:r>
              <a:rPr lang="sr-Latn-RS" altLang="en-US" sz="22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tito</a:t>
            </a:r>
            <a:r>
              <a:rPr lang="sr-Latn-RS" altLang="en-US" sz="2200" b="1" dirty="0" smtClean="0">
                <a:latin typeface="Georgia" panose="02040502050405020303" pitchFamily="18" charset="0"/>
              </a:rPr>
              <a:t>vski</a:t>
            </a:r>
            <a:endParaRPr lang="sr-Latn-RS" sz="2200" dirty="0" smtClean="0">
              <a:latin typeface="Garamond" panose="02020404030301010803" pitchFamily="18" charset="0"/>
            </a:endParaRPr>
          </a:p>
          <a:p>
            <a:pPr lvl="2">
              <a:spcBef>
                <a:spcPts val="300"/>
              </a:spcBef>
            </a:pPr>
            <a:r>
              <a:rPr lang="sr-Latn-RS" altLang="en-US" sz="2000" b="1" dirty="0" smtClean="0">
                <a:latin typeface="Georgia" panose="02040502050405020303" pitchFamily="18" charset="0"/>
              </a:rPr>
              <a:t>post</a:t>
            </a:r>
            <a:r>
              <a:rPr lang="sr-Latn-RS" altLang="en-US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tito</a:t>
            </a:r>
            <a:r>
              <a:rPr lang="sr-Latn-RS" altLang="en-US" sz="2000" b="1" dirty="0" smtClean="0">
                <a:latin typeface="Georgia" panose="02040502050405020303" pitchFamily="18" charset="0"/>
              </a:rPr>
              <a:t>vski</a:t>
            </a:r>
            <a:endParaRPr lang="sr-Latn-RS" sz="2100" dirty="0" smtClean="0">
              <a:latin typeface="Garamond" panose="02020404030301010803" pitchFamily="18" charset="0"/>
            </a:endParaRPr>
          </a:p>
          <a:p>
            <a:pPr lvl="1">
              <a:spcBef>
                <a:spcPts val="300"/>
              </a:spcBef>
            </a:pPr>
            <a:r>
              <a:rPr lang="sr-Latn-RS" altLang="en-US" sz="22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tito</a:t>
            </a:r>
            <a:r>
              <a:rPr lang="sr-Latn-RS" altLang="en-US" sz="2200" b="1" dirty="0" smtClean="0">
                <a:latin typeface="Georgia" panose="02040502050405020303" pitchFamily="18" charset="0"/>
              </a:rPr>
              <a:t>istički</a:t>
            </a:r>
            <a:endParaRPr lang="sr-Cyrl-CS" altLang="en-US" sz="2200" dirty="0">
              <a:latin typeface="Georgia" panose="02040502050405020303" pitchFamily="18" charset="0"/>
            </a:endParaRPr>
          </a:p>
          <a:p>
            <a:pPr lvl="1">
              <a:spcBef>
                <a:spcPts val="300"/>
              </a:spcBef>
            </a:pPr>
            <a:r>
              <a:rPr lang="sr-Latn-RS" altLang="en-US" sz="22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tito</a:t>
            </a:r>
            <a:r>
              <a:rPr lang="sr-Latn-RS" altLang="en-US" sz="2200" b="1" dirty="0" smtClean="0">
                <a:latin typeface="Georgia" panose="02040502050405020303" pitchFamily="18" charset="0"/>
              </a:rPr>
              <a:t>izam</a:t>
            </a:r>
            <a:r>
              <a:rPr lang="sr-Cyrl-CS" altLang="en-US" sz="2200" b="1" dirty="0" smtClean="0">
                <a:latin typeface="Georgia" panose="02040502050405020303" pitchFamily="18" charset="0"/>
              </a:rPr>
              <a:t> </a:t>
            </a:r>
            <a:endParaRPr lang="sr-Latn-RS" altLang="en-US" sz="2200" b="1" dirty="0" smtClean="0">
              <a:latin typeface="Georgia" panose="02040502050405020303" pitchFamily="18" charset="0"/>
            </a:endParaRPr>
          </a:p>
          <a:p>
            <a:pPr lvl="2">
              <a:spcBef>
                <a:spcPts val="300"/>
              </a:spcBef>
            </a:pPr>
            <a:r>
              <a:rPr lang="sr-Latn-RS" altLang="en-US" sz="2000" b="1" dirty="0" smtClean="0">
                <a:latin typeface="Georgia" panose="02040502050405020303" pitchFamily="18" charset="0"/>
              </a:rPr>
              <a:t>neo</a:t>
            </a:r>
            <a:r>
              <a:rPr lang="sr-Latn-RS" altLang="en-US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tito</a:t>
            </a:r>
            <a:r>
              <a:rPr lang="sr-Latn-RS" altLang="en-US" sz="2000" b="1" dirty="0" smtClean="0">
                <a:latin typeface="Georgia" panose="02040502050405020303" pitchFamily="18" charset="0"/>
              </a:rPr>
              <a:t>izam</a:t>
            </a:r>
            <a:endParaRPr lang="sr-Cyrl-CS" altLang="en-US" sz="2000" dirty="0">
              <a:latin typeface="Georgia" panose="02040502050405020303" pitchFamily="18" charset="0"/>
            </a:endParaRPr>
          </a:p>
          <a:p>
            <a:pPr lvl="1">
              <a:spcBef>
                <a:spcPts val="300"/>
              </a:spcBef>
            </a:pPr>
            <a:r>
              <a:rPr lang="sr-Latn-RS" altLang="en-US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tito</a:t>
            </a:r>
            <a:r>
              <a:rPr lang="sr-Latn-RS" altLang="en-US" sz="2000" b="1" dirty="0" smtClean="0">
                <a:latin typeface="Georgia" panose="02040502050405020303" pitchFamily="18" charset="0"/>
              </a:rPr>
              <a:t>vka</a:t>
            </a:r>
            <a:endParaRPr lang="sr-Cyrl-CS" altLang="en-US" sz="2000" b="1" dirty="0">
              <a:latin typeface="Georgia" panose="02040502050405020303" pitchFamily="18" charset="0"/>
            </a:endParaRPr>
          </a:p>
          <a:p>
            <a:pPr lvl="1">
              <a:spcBef>
                <a:spcPts val="300"/>
              </a:spcBef>
            </a:pPr>
            <a:r>
              <a:rPr lang="sr-Latn-RS" altLang="en-US" sz="2000" b="1" dirty="0">
                <a:solidFill>
                  <a:srgbClr val="FF0000"/>
                </a:solidFill>
                <a:latin typeface="Georgia" panose="02040502050405020303" pitchFamily="18" charset="0"/>
              </a:rPr>
              <a:t>t</a:t>
            </a:r>
            <a:r>
              <a:rPr lang="sr-Latn-RS" altLang="en-US" sz="2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ito</a:t>
            </a:r>
            <a:r>
              <a:rPr lang="sr-Latn-RS" altLang="en-US" sz="2000" b="1" dirty="0" smtClean="0">
                <a:latin typeface="Georgia" panose="02040502050405020303" pitchFamily="18" charset="0"/>
              </a:rPr>
              <a:t>vati</a:t>
            </a:r>
          </a:p>
          <a:p>
            <a:pPr>
              <a:spcBef>
                <a:spcPts val="300"/>
              </a:spcBef>
            </a:pPr>
            <a:r>
              <a:rPr lang="sr-Latn-RS" sz="2400" dirty="0" smtClean="0">
                <a:latin typeface="Garamond" panose="02020404030301010803" pitchFamily="18" charset="0"/>
              </a:rPr>
              <a:t>How can all such occurences be extracted from a corpus for all names in dictionaries?</a:t>
            </a: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76EA-F69F-47F6-A950-56C5B8C41535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7569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How can we do that using the morphological mode?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8001000" cy="1828800"/>
          </a:xfrm>
        </p:spPr>
        <p:txBody>
          <a:bodyPr/>
          <a:lstStyle/>
          <a:p>
            <a:r>
              <a:rPr lang="sr-Latn-RS" sz="2400" dirty="0" smtClean="0">
                <a:latin typeface="Garamond" panose="02020404030301010803" pitchFamily="18" charset="0"/>
              </a:rPr>
              <a:t>We are looking for all forms (not already in dictionaries) that are composed of </a:t>
            </a:r>
          </a:p>
          <a:p>
            <a:pPr lvl="1"/>
            <a:r>
              <a:rPr lang="sr-Latn-RS" sz="2000" dirty="0" smtClean="0">
                <a:latin typeface="Garamond" panose="02020404030301010803" pitchFamily="18" charset="0"/>
              </a:rPr>
              <a:t>An optional prefix</a:t>
            </a:r>
          </a:p>
          <a:p>
            <a:pPr lvl="1"/>
            <a:r>
              <a:rPr lang="sr-Latn-RS" sz="2000" dirty="0" smtClean="0">
                <a:latin typeface="Garamond" panose="02020404030301010803" pitchFamily="18" charset="0"/>
              </a:rPr>
              <a:t>Some personal name</a:t>
            </a:r>
          </a:p>
          <a:p>
            <a:pPr lvl="1"/>
            <a:r>
              <a:rPr lang="sr-Latn-RS" sz="2000" dirty="0" smtClean="0">
                <a:latin typeface="Garamond" panose="02020404030301010803" pitchFamily="18" charset="0"/>
              </a:rPr>
              <a:t>A certain suffix</a:t>
            </a:r>
          </a:p>
          <a:p>
            <a:pPr lvl="1"/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097" y="3581400"/>
            <a:ext cx="5008282" cy="2438400"/>
          </a:xfrm>
          <a:ln w="2540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8CD1-63CD-4287-AC50-DB5EF3EE763C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5069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How can that work?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Garamond" panose="02020404030301010803" pitchFamily="18" charset="0"/>
              </a:rPr>
              <a:t>We have to produce a „special“ dictionary of sufixes with inflectional endings:</a:t>
            </a:r>
          </a:p>
          <a:p>
            <a:pPr lvl="1"/>
            <a:r>
              <a:rPr lang="sr-Latn-RS" dirty="0">
                <a:latin typeface="Garamond" panose="02020404030301010803" pitchFamily="18" charset="0"/>
              </a:rPr>
              <a:t>DELAC: </a:t>
            </a:r>
            <a:endParaRPr lang="sr-Latn-RS" dirty="0" smtClean="0">
              <a:latin typeface="Garamond" panose="02020404030301010803" pitchFamily="18" charset="0"/>
            </a:endParaRPr>
          </a:p>
          <a:p>
            <a:pPr lvl="2"/>
            <a:r>
              <a:rPr lang="sr-Latn-RS" dirty="0" smtClean="0"/>
              <a:t>stvo,N330+Dummy+SufStvo</a:t>
            </a:r>
          </a:p>
          <a:p>
            <a:pPr lvl="1"/>
            <a:r>
              <a:rPr lang="sr-Latn-RS" dirty="0" smtClean="0">
                <a:latin typeface="Garamond" panose="02020404030301010803" pitchFamily="18" charset="0"/>
              </a:rPr>
              <a:t>DELAF</a:t>
            </a:r>
          </a:p>
          <a:p>
            <a:pPr lvl="2"/>
            <a:r>
              <a:rPr lang="sr-Latn-RS" dirty="0"/>
              <a:t>stvo,stvo.N+Dummy+SufStvo:ns5q</a:t>
            </a:r>
          </a:p>
          <a:p>
            <a:pPr lvl="2"/>
            <a:r>
              <a:rPr lang="sr-Latn-RS" dirty="0" smtClean="0"/>
              <a:t>stva,stvo.N+Dummy+SufStvo:nw2q</a:t>
            </a:r>
            <a:endParaRPr lang="sr-Latn-RS" dirty="0"/>
          </a:p>
          <a:p>
            <a:pPr lvl="2"/>
            <a:r>
              <a:rPr lang="sr-Latn-RS" dirty="0"/>
              <a:t>stva,stvo.N+Dummy+SufStvo:ns2q</a:t>
            </a:r>
          </a:p>
          <a:p>
            <a:pPr lvl="2"/>
            <a:r>
              <a:rPr lang="sr-Latn-RS" dirty="0"/>
              <a:t>stvu,stvo.N+Dummy+SufStvo:ns7q</a:t>
            </a:r>
          </a:p>
          <a:p>
            <a:pPr lvl="2"/>
            <a:r>
              <a:rPr lang="sr-Latn-RS" dirty="0"/>
              <a:t>stvu,stvo.N+Dummy+SufStvo:ns3q</a:t>
            </a:r>
          </a:p>
          <a:p>
            <a:pPr lvl="2"/>
            <a:endParaRPr lang="sr-Latn-R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76EA-F69F-47F6-A950-56C5B8C41535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11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8918-AC9E-4060-A4A8-8C59F2A8C23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dirty="0"/>
              <a:t>What does the graph</a:t>
            </a:r>
            <a:r>
              <a:rPr lang="sr-Latn-CS" altLang="en-US" sz="3400" dirty="0"/>
              <a:t> </a:t>
            </a:r>
            <a:r>
              <a:rPr lang="sr-Latn-CS" altLang="en-US" sz="3400" b="1" dirty="0" smtClean="0">
                <a:latin typeface="Courier New" panose="02070309020205020404" pitchFamily="49" charset="0"/>
              </a:rPr>
              <a:t>MereTacno</a:t>
            </a:r>
            <a:r>
              <a:rPr lang="sr-Latn-RS" altLang="en-US" sz="3400" dirty="0" smtClean="0"/>
              <a:t> </a:t>
            </a:r>
            <a:r>
              <a:rPr lang="en-US" altLang="en-US" sz="3400" dirty="0" smtClean="0"/>
              <a:t>recognize</a:t>
            </a:r>
            <a:r>
              <a:rPr lang="en-US" altLang="en-US" sz="3400" dirty="0"/>
              <a:t>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r>
              <a:rPr lang="en-US" altLang="en-US" sz="2800" dirty="0">
                <a:latin typeface="Garamond" panose="02020404030301010803" pitchFamily="18" charset="0"/>
              </a:rPr>
              <a:t>Recognitions in a collection of newspaper </a:t>
            </a:r>
            <a:r>
              <a:rPr lang="en-US" altLang="en-US" sz="2800" dirty="0" smtClean="0">
                <a:latin typeface="Garamond" panose="02020404030301010803" pitchFamily="18" charset="0"/>
              </a:rPr>
              <a:t>texts</a:t>
            </a:r>
            <a:r>
              <a:rPr lang="sr-Latn-RS" altLang="en-US" sz="2800" dirty="0" smtClean="0">
                <a:latin typeface="Garamond" panose="02020404030301010803" pitchFamily="18" charset="0"/>
              </a:rPr>
              <a:t> from </a:t>
            </a:r>
            <a:r>
              <a:rPr lang="sr-Latn-RS" altLang="en-US" sz="2800" i="1" dirty="0" smtClean="0">
                <a:latin typeface="Garamond" panose="02020404030301010803" pitchFamily="18" charset="0"/>
              </a:rPr>
              <a:t>Politika</a:t>
            </a:r>
            <a:r>
              <a:rPr lang="sr-Latn-RS" altLang="en-US" sz="2800" dirty="0" smtClean="0">
                <a:latin typeface="Garamond" panose="02020404030301010803" pitchFamily="18" charset="0"/>
              </a:rPr>
              <a:t> (~1M tokens).</a:t>
            </a:r>
            <a:endParaRPr lang="sr-Latn-CS" altLang="en-US" sz="2800" dirty="0">
              <a:latin typeface="Garamond" panose="02020404030301010803" pitchFamily="18" charset="0"/>
            </a:endParaRPr>
          </a:p>
          <a:p>
            <a:r>
              <a:rPr lang="en-US" altLang="en-US" sz="2800" dirty="0">
                <a:latin typeface="Garamond" panose="02020404030301010803" pitchFamily="18" charset="0"/>
              </a:rPr>
              <a:t>The sub-graph recognized </a:t>
            </a:r>
            <a:r>
              <a:rPr lang="sr-Latn-CS" altLang="en-US" sz="2800" dirty="0" smtClean="0">
                <a:latin typeface="Garamond" panose="02020404030301010803" pitchFamily="18" charset="0"/>
              </a:rPr>
              <a:t>986 </a:t>
            </a:r>
            <a:r>
              <a:rPr lang="en-US" altLang="en-US" sz="2800" dirty="0">
                <a:latin typeface="Garamond" panose="02020404030301010803" pitchFamily="18" charset="0"/>
              </a:rPr>
              <a:t>sequences of numerals followed by a measurement unit</a:t>
            </a:r>
            <a:r>
              <a:rPr lang="sr-Latn-CS" altLang="en-US" sz="2800" dirty="0">
                <a:latin typeface="Garamond" panose="02020404030301010803" pitchFamily="18" charset="0"/>
              </a:rPr>
              <a:t>. </a:t>
            </a:r>
            <a:r>
              <a:rPr lang="en-US" altLang="en-US" sz="2800" dirty="0">
                <a:latin typeface="Garamond" panose="02020404030301010803" pitchFamily="18" charset="0"/>
                <a:hlinkClick r:id="rId2" action="ppaction://hlinkfile"/>
              </a:rPr>
              <a:t>Measurements</a:t>
            </a:r>
            <a:endParaRPr lang="en-US" altLang="en-US" sz="2800" dirty="0">
              <a:latin typeface="Garamond" panose="02020404030301010803" pitchFamily="18" charset="0"/>
            </a:endParaRPr>
          </a:p>
          <a:p>
            <a:r>
              <a:rPr lang="en-US" altLang="en-US" sz="2800" dirty="0">
                <a:latin typeface="Garamond" panose="02020404030301010803" pitchFamily="18" charset="0"/>
              </a:rPr>
              <a:t>There were some minor deficiencies in recognition, e.g. </a:t>
            </a:r>
            <a:r>
              <a:rPr lang="sr-Latn-CS" altLang="en-US" sz="2800" b="1" dirty="0" smtClean="0">
                <a:solidFill>
                  <a:schemeClr val="tx2"/>
                </a:solidFill>
                <a:latin typeface="Courier New" panose="02070309020205020404" pitchFamily="49" charset="0"/>
              </a:rPr>
              <a:t>Ubrzanje 0-</a:t>
            </a:r>
            <a:r>
              <a:rPr lang="sr-Latn-CS" altLang="en-US" sz="2800" b="1" u="sng" dirty="0" smtClean="0">
                <a:solidFill>
                  <a:schemeClr val="tx2"/>
                </a:solidFill>
                <a:uFill>
                  <a:solidFill>
                    <a:srgbClr val="0070C0"/>
                  </a:solidFill>
                </a:uFill>
                <a:latin typeface="Courier New" panose="02070309020205020404" pitchFamily="49" charset="0"/>
              </a:rPr>
              <a:t>100 km/h</a:t>
            </a:r>
            <a:r>
              <a:rPr lang="sr-Latn-CS" altLang="en-US" sz="2800" b="1" dirty="0" smtClean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</a:p>
          <a:p>
            <a:pPr lvl="1"/>
            <a:r>
              <a:rPr lang="sr-Latn-CS" alt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Ranges are not recognized</a:t>
            </a:r>
          </a:p>
          <a:p>
            <a:pPr lvl="1"/>
            <a:r>
              <a:rPr lang="sr-Latn-CS" alt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That is why </a:t>
            </a:r>
            <a:r>
              <a:rPr lang="sr-Latn-CS" altLang="en-US" sz="24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MereTacno</a:t>
            </a:r>
            <a:r>
              <a:rPr lang="sr-Latn-CS" altLang="en-US" sz="2400" dirty="0" smtClean="0">
                <a:solidFill>
                  <a:schemeClr val="tx2"/>
                </a:solidFill>
                <a:latin typeface="Garamond" panose="02020404030301010803" pitchFamily="18" charset="0"/>
              </a:rPr>
              <a:t> is just a subgraph!</a:t>
            </a:r>
            <a:endParaRPr lang="sr-Latn-CS" altLang="en-US" sz="24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latin typeface="Garamond" panose="02020404030301010803" pitchFamily="18" charset="0"/>
              </a:rPr>
              <a:t>Personal names in dictionaries have to be transformed in the lowercase form:</a:t>
            </a:r>
          </a:p>
          <a:p>
            <a:pPr lvl="1"/>
            <a:r>
              <a:rPr lang="sr-Latn-RS" dirty="0" smtClean="0">
                <a:latin typeface="Garamond" panose="02020404030301010803" pitchFamily="18" charset="0"/>
              </a:rPr>
              <a:t>Instead</a:t>
            </a:r>
          </a:p>
          <a:p>
            <a:pPr lvl="2"/>
            <a:r>
              <a:rPr lang="sr-Latn-RS" dirty="0" smtClean="0">
                <a:latin typeface="+mj-lt"/>
              </a:rPr>
              <a:t>G</a:t>
            </a:r>
            <a:r>
              <a:rPr lang="en-US" dirty="0" err="1" smtClean="0">
                <a:latin typeface="+mj-lt"/>
              </a:rPr>
              <a:t>andi</a:t>
            </a:r>
            <a:r>
              <a:rPr lang="en-US" dirty="0" smtClean="0">
                <a:latin typeface="+mj-lt"/>
              </a:rPr>
              <a:t>,</a:t>
            </a:r>
            <a:r>
              <a:rPr lang="sr-Latn-RS" dirty="0" smtClean="0">
                <a:latin typeface="+mj-lt"/>
              </a:rPr>
              <a:t>G</a:t>
            </a:r>
            <a:r>
              <a:rPr lang="en-US" dirty="0" smtClean="0">
                <a:latin typeface="+mj-lt"/>
              </a:rPr>
              <a:t>andi.N+NProp+Hum+Cel:ms1v</a:t>
            </a:r>
            <a:endParaRPr lang="sr-Latn-RS" dirty="0" smtClean="0">
              <a:latin typeface="+mj-lt"/>
            </a:endParaRPr>
          </a:p>
          <a:p>
            <a:pPr lvl="1"/>
            <a:r>
              <a:rPr lang="sr-Latn-RS" dirty="0" smtClean="0">
                <a:latin typeface="Garamond" panose="02020404030301010803" pitchFamily="18" charset="0"/>
              </a:rPr>
              <a:t>We use</a:t>
            </a:r>
          </a:p>
          <a:p>
            <a:pPr lvl="2"/>
            <a:r>
              <a:rPr lang="en-US" dirty="0" err="1" smtClean="0">
                <a:latin typeface="+mj-lt"/>
              </a:rPr>
              <a:t>gandi,gandi.N+NProp+Hum+Ce</a:t>
            </a:r>
            <a:r>
              <a:rPr lang="sr-Latn-RS" dirty="0" smtClean="0">
                <a:latin typeface="+mj-lt"/>
              </a:rPr>
              <a:t>l</a:t>
            </a:r>
            <a:r>
              <a:rPr lang="en-US" dirty="0" smtClean="0">
                <a:latin typeface="+mj-lt"/>
              </a:rPr>
              <a:t>:ms1v</a:t>
            </a:r>
            <a:endParaRPr lang="sr-Latn-RS" dirty="0" smtClean="0">
              <a:latin typeface="+mj-lt"/>
            </a:endParaRPr>
          </a:p>
          <a:p>
            <a:r>
              <a:rPr lang="sr-Latn-RS" dirty="0" smtClean="0">
                <a:latin typeface="Garamond" panose="02020404030301010803" pitchFamily="18" charset="0"/>
              </a:rPr>
              <a:t>On a large corpus (&gt; 22 MW) we obtain candidates </a:t>
            </a:r>
            <a:r>
              <a:rPr lang="sr-Latn-RS" dirty="0" smtClean="0">
                <a:latin typeface="Garamond" panose="02020404030301010803" pitchFamily="18" charset="0"/>
                <a:hlinkClick r:id="rId2" action="ppaction://hlinkfile"/>
              </a:rPr>
              <a:t>with</a:t>
            </a:r>
            <a:r>
              <a:rPr lang="sr-Latn-RS" dirty="0" smtClean="0">
                <a:latin typeface="Garamond" panose="02020404030301010803" pitchFamily="18" charset="0"/>
              </a:rPr>
              <a:t> and </a:t>
            </a:r>
            <a:r>
              <a:rPr lang="sr-Latn-RS" dirty="0" smtClean="0">
                <a:latin typeface="Garamond" panose="02020404030301010803" pitchFamily="18" charset="0"/>
                <a:hlinkClick r:id="rId3" action="ppaction://hlinkfile"/>
              </a:rPr>
              <a:t>without </a:t>
            </a:r>
            <a:r>
              <a:rPr lang="sr-Latn-RS" dirty="0" smtClean="0">
                <a:latin typeface="Garamond" panose="02020404030301010803" pitchFamily="18" charset="0"/>
              </a:rPr>
              <a:t>prefixes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8CD1-63CD-4287-AC50-DB5EF3EE763C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9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0238" y="1676400"/>
            <a:ext cx="2949575" cy="1600200"/>
          </a:xfrm>
        </p:spPr>
        <p:txBody>
          <a:bodyPr/>
          <a:lstStyle/>
          <a:p>
            <a:r>
              <a:rPr lang="sr-Latn-RS" dirty="0" smtClean="0"/>
              <a:t>Outline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87788" y="1828800"/>
            <a:ext cx="4629150" cy="43434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An example of a local grammar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Transducers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(Input) variables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The use of contexts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A complete </a:t>
            </a: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example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Morphological mode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/>
              <a:t>Output </a:t>
            </a:r>
            <a:r>
              <a:rPr lang="sr-Latn-RS" sz="2400" dirty="0" smtClean="0"/>
              <a:t>variables</a:t>
            </a:r>
            <a:endParaRPr lang="sr-Latn-R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30238" y="3276600"/>
            <a:ext cx="2949575" cy="25923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EE5A-E245-4698-B20E-5F8BF2F15F72}" type="slidenum">
              <a:rPr lang="en-US" altLang="en-US" smtClean="0"/>
              <a:pPr/>
              <a:t>51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347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BD68-C3E5-4828-968C-0416489E2EE4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Output variables</a:t>
            </a:r>
            <a:endParaRPr lang="en-US" alt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CS" altLang="en-US" sz="2200">
                <a:latin typeface="Garamond" panose="02020404030301010803" pitchFamily="18" charset="0"/>
              </a:rPr>
              <a:t>Normal variables, introduced b</a:t>
            </a:r>
            <a:r>
              <a:rPr lang="en-US" altLang="en-US" sz="2200">
                <a:latin typeface="Garamond" panose="02020404030301010803" pitchFamily="18" charset="0"/>
              </a:rPr>
              <a:t>y</a:t>
            </a:r>
            <a:r>
              <a:rPr lang="sr-Latn-CS" altLang="en-US" sz="2200">
                <a:latin typeface="Garamond" panose="02020404030301010803" pitchFamily="18" charset="0"/>
              </a:rPr>
              <a:t> boxes</a:t>
            </a:r>
            <a:r>
              <a:rPr lang="en-U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 b="1">
                <a:latin typeface="Courier New" panose="02070309020205020404" pitchFamily="49" charset="0"/>
              </a:rPr>
              <a:t>$xxx(</a:t>
            </a:r>
            <a:r>
              <a:rPr lang="en-US" altLang="en-US" sz="2200">
                <a:latin typeface="Garamond" panose="02020404030301010803" pitchFamily="18" charset="0"/>
              </a:rPr>
              <a:t> and </a:t>
            </a:r>
            <a:r>
              <a:rPr lang="en-US" altLang="en-US" sz="2200" b="1">
                <a:latin typeface="Courier New" panose="02070309020205020404" pitchFamily="49" charset="0"/>
              </a:rPr>
              <a:t>$xxx)</a:t>
            </a:r>
            <a:r>
              <a:rPr lang="en-US" altLang="en-US" sz="2200">
                <a:latin typeface="Garamond" panose="02020404030301010803" pitchFamily="18" charset="0"/>
              </a:rPr>
              <a:t> capture a part of a input text – a part that matched a part of a grammar.</a:t>
            </a: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Output variables captures a part of an output produced by a grammar.</a:t>
            </a: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They are introduced by </a:t>
            </a:r>
            <a:r>
              <a:rPr lang="en-US" altLang="en-US" sz="2200" b="1">
                <a:latin typeface="Courier New" panose="02070309020205020404" pitchFamily="49" charset="0"/>
              </a:rPr>
              <a:t>$|xxx(</a:t>
            </a:r>
            <a:r>
              <a:rPr lang="en-US" altLang="en-US" sz="2200">
                <a:latin typeface="Garamond" panose="02020404030301010803" pitchFamily="18" charset="0"/>
              </a:rPr>
              <a:t> and </a:t>
            </a:r>
            <a:r>
              <a:rPr lang="en-US" altLang="en-US" sz="2200" b="1">
                <a:latin typeface="Courier New" panose="02070309020205020404" pitchFamily="49" charset="0"/>
              </a:rPr>
              <a:t>$|xxx)</a:t>
            </a:r>
            <a:r>
              <a:rPr lang="en-US" altLang="en-US" sz="22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They appear as blue parenthesis in a graph.</a:t>
            </a:r>
          </a:p>
          <a:p>
            <a:pPr>
              <a:lnSpc>
                <a:spcPct val="90000"/>
              </a:lnSpc>
            </a:pPr>
            <a:r>
              <a:rPr lang="en-US" altLang="en-US" sz="2200" b="1">
                <a:latin typeface="Garamond" panose="02020404030301010803" pitchFamily="18" charset="0"/>
              </a:rPr>
              <a:t>Important</a:t>
            </a:r>
            <a:r>
              <a:rPr lang="en-US" altLang="en-US" sz="2200">
                <a:latin typeface="Garamond" panose="02020404030301010803" pitchFamily="18" charset="0"/>
              </a:rPr>
              <a:t>! They do not actually produce the output – the output is stored as a value of corresponding output variable.</a:t>
            </a:r>
          </a:p>
          <a:p>
            <a:pPr>
              <a:lnSpc>
                <a:spcPct val="90000"/>
              </a:lnSpc>
            </a:pPr>
            <a:r>
              <a:rPr lang="en-US" altLang="en-US" sz="2200" b="1">
                <a:latin typeface="Garamond" panose="02020404030301010803" pitchFamily="18" charset="0"/>
              </a:rPr>
              <a:t>Important!</a:t>
            </a:r>
            <a:r>
              <a:rPr lang="en-US" altLang="en-US" sz="2200">
                <a:latin typeface="Garamond" panose="02020404030301010803" pitchFamily="18" charset="0"/>
              </a:rPr>
              <a:t> If output is a variable, like </a:t>
            </a:r>
            <a:r>
              <a:rPr lang="en-US" altLang="en-US" sz="2200" b="1">
                <a:latin typeface="Courier New" panose="02070309020205020404" pitchFamily="49" charset="0"/>
              </a:rPr>
              <a:t>$a.LEMMA$</a:t>
            </a:r>
            <a:r>
              <a:rPr lang="en-US" altLang="en-US" sz="2200">
                <a:latin typeface="Garamond" panose="02020404030301010803" pitchFamily="18" charset="0"/>
              </a:rPr>
              <a:t>, then this string will not be the value of corresponding output variable; its value will be a lemma corresponding to the input string stored in </a:t>
            </a:r>
            <a:r>
              <a:rPr lang="en-US" altLang="en-US" sz="2200" b="1">
                <a:latin typeface="Courier New" panose="02070309020205020404" pitchFamily="49" charset="0"/>
              </a:rPr>
              <a:t>$a$</a:t>
            </a:r>
            <a:r>
              <a:rPr lang="en-US" altLang="en-US" sz="2200">
                <a:latin typeface="Garamond" panose="02020404030301010803" pitchFamily="18" charset="0"/>
              </a:rPr>
              <a:t>.</a:t>
            </a:r>
            <a:endParaRPr lang="en-US" altLang="en-US" sz="2200" b="1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45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DD74-B96C-4524-A805-61D5860B0DE1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2549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An example of the use of output variables</a:t>
            </a:r>
          </a:p>
        </p:txBody>
      </p:sp>
      <p:sp>
        <p:nvSpPr>
          <p:cNvPr id="2549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599"/>
            <a:ext cx="8001000" cy="2384425"/>
          </a:xfrm>
        </p:spPr>
        <p:txBody>
          <a:bodyPr/>
          <a:lstStyle/>
          <a:p>
            <a:r>
              <a:rPr lang="en-US" altLang="en-US" sz="2200" dirty="0">
                <a:latin typeface="Garamond" panose="02020404030301010803" pitchFamily="18" charset="0"/>
              </a:rPr>
              <a:t>The value of the output variable is the type of  recognized input strings.</a:t>
            </a:r>
          </a:p>
          <a:p>
            <a:r>
              <a:rPr lang="en-US" altLang="en-US" sz="2200" dirty="0">
                <a:latin typeface="Garamond" panose="02020404030301010803" pitchFamily="18" charset="0"/>
              </a:rPr>
              <a:t>When applied to </a:t>
            </a:r>
            <a:r>
              <a:rPr lang="sr-Latn-RS" altLang="en-US" sz="2200" dirty="0" smtClean="0">
                <a:latin typeface="Garamond" panose="02020404030301010803" pitchFamily="18" charset="0"/>
              </a:rPr>
              <a:t>one text</a:t>
            </a:r>
            <a:r>
              <a:rPr lang="en-US" altLang="en-US" sz="2200" dirty="0" smtClean="0">
                <a:latin typeface="Garamond" panose="02020404030301010803" pitchFamily="18" charset="0"/>
              </a:rPr>
              <a:t> </a:t>
            </a:r>
            <a:r>
              <a:rPr lang="en-US" altLang="en-US" sz="2200" dirty="0">
                <a:latin typeface="Garamond" panose="02020404030301010803" pitchFamily="18" charset="0"/>
              </a:rPr>
              <a:t>in MERGE mode, following </a:t>
            </a:r>
            <a:r>
              <a:rPr lang="en-US" altLang="en-US" sz="2200" dirty="0">
                <a:latin typeface="Garamond" panose="02020404030301010803" pitchFamily="18" charset="0"/>
                <a:hlinkClick r:id="rId2" action="ppaction://hlinkfile"/>
              </a:rPr>
              <a:t>concordance</a:t>
            </a:r>
            <a:r>
              <a:rPr lang="en-US" altLang="en-US" sz="2200" dirty="0">
                <a:latin typeface="Garamond" panose="02020404030301010803" pitchFamily="18" charset="0"/>
              </a:rPr>
              <a:t> lines are obtained.</a:t>
            </a:r>
          </a:p>
          <a:p>
            <a:r>
              <a:rPr lang="en-US" altLang="en-US" sz="2200" b="1" dirty="0">
                <a:latin typeface="Garamond" panose="02020404030301010803" pitchFamily="18" charset="0"/>
              </a:rPr>
              <a:t>Note</a:t>
            </a:r>
            <a:r>
              <a:rPr lang="en-US" altLang="en-US" sz="2200" dirty="0">
                <a:latin typeface="Garamond" panose="02020404030301010803" pitchFamily="18" charset="0"/>
              </a:rPr>
              <a:t>! No output is produced around recognized input strings</a:t>
            </a:r>
            <a:r>
              <a:rPr lang="en-US" altLang="en-US" sz="2200" dirty="0" smtClean="0">
                <a:latin typeface="Garamond" panose="02020404030301010803" pitchFamily="18" charset="0"/>
              </a:rPr>
              <a:t>.</a:t>
            </a:r>
            <a:endParaRPr lang="sr-Latn-RS" altLang="en-US" sz="2200" dirty="0" smtClean="0">
              <a:latin typeface="Garamond" panose="02020404030301010803" pitchFamily="18" charset="0"/>
            </a:endParaRPr>
          </a:p>
          <a:p>
            <a:r>
              <a:rPr lang="sr-Latn-RS" altLang="en-US" sz="2200" dirty="0" smtClean="0">
                <a:latin typeface="Garamond" panose="02020404030301010803" pitchFamily="18" charset="0"/>
              </a:rPr>
              <a:t>But, what can it be used for?</a:t>
            </a:r>
            <a:endParaRPr lang="en-US" altLang="en-US" sz="2200" dirty="0">
              <a:latin typeface="Garamond" panose="02020404030301010803" pitchFamily="18" charset="0"/>
            </a:endParaRPr>
          </a:p>
        </p:txBody>
      </p:sp>
      <p:pic>
        <p:nvPicPr>
          <p:cNvPr id="254983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67632" y="4267200"/>
            <a:ext cx="6399212" cy="1847850"/>
          </a:xfrm>
          <a:ln w="254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2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4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4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4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62EB-D0BB-44E2-A6DC-DEE04542ED05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Operations on variables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Garamond" panose="02020404030301010803" pitchFamily="18" charset="0"/>
              </a:rPr>
              <a:t>Two types of operation on variables are possible:</a:t>
            </a:r>
          </a:p>
          <a:p>
            <a:pPr lvl="1"/>
            <a:r>
              <a:rPr lang="en-US" altLang="en-US">
                <a:latin typeface="Garamond" panose="02020404030301010803" pitchFamily="18" charset="0"/>
              </a:rPr>
              <a:t>testing variables</a:t>
            </a:r>
          </a:p>
          <a:p>
            <a:pPr lvl="1"/>
            <a:r>
              <a:rPr lang="en-US" altLang="en-US">
                <a:latin typeface="Garamond" panose="02020404030301010803" pitchFamily="18" charset="0"/>
              </a:rPr>
              <a:t>comparing variables</a:t>
            </a:r>
          </a:p>
          <a:p>
            <a:r>
              <a:rPr lang="en-US" altLang="en-US">
                <a:latin typeface="Garamond" panose="02020404030301010803" pitchFamily="18" charset="0"/>
              </a:rPr>
              <a:t>Both operations on variables apply to all kind of variables: normal, output and dictionary.</a:t>
            </a:r>
          </a:p>
          <a:p>
            <a:pPr lvl="1"/>
            <a:endParaRPr lang="en-US" altLang="en-US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9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35DB-C288-4106-BCC7-429846BA9293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Testing variables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latin typeface="Garamond" panose="02020404030301010803" pitchFamily="18" charset="0"/>
              </a:rPr>
              <a:t>It is possible to test whether a variable is set or not in order to block a current matching operation if a condition is not satisfied.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Garamond" panose="02020404030301010803" pitchFamily="18" charset="0"/>
              </a:rPr>
              <a:t>In order to test whether a variable is set enter an empty box with the output set to </a:t>
            </a:r>
            <a:r>
              <a:rPr lang="en-US" altLang="en-US" b="1">
                <a:latin typeface="Courier New" panose="02070309020205020404" pitchFamily="49" charset="0"/>
              </a:rPr>
              <a:t>$xxx.SET$</a:t>
            </a:r>
            <a:r>
              <a:rPr lang="en-US" altLang="en-US">
                <a:latin typeface="Garamond" panose="02020404030301010803" pitchFamily="18" charset="0"/>
              </a:rPr>
              <a:t>. This output will be ignored, and if the variable </a:t>
            </a:r>
            <a:r>
              <a:rPr lang="en-US" altLang="en-US" b="1">
                <a:latin typeface="Courier New" panose="02070309020205020404" pitchFamily="49" charset="0"/>
              </a:rPr>
              <a:t>xxx</a:t>
            </a:r>
            <a:r>
              <a:rPr lang="en-US" altLang="en-US">
                <a:latin typeface="Garamond" panose="02020404030301010803" pitchFamily="18" charset="0"/>
              </a:rPr>
              <a:t> has been defined, the matching operation will continue, otherwise it will fail.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Garamond" panose="02020404030301010803" pitchFamily="18" charset="0"/>
              </a:rPr>
              <a:t>The reverse test is </a:t>
            </a:r>
            <a:r>
              <a:rPr lang="en-US" altLang="en-US" b="1">
                <a:latin typeface="Courier New" panose="02070309020205020404" pitchFamily="49" charset="0"/>
              </a:rPr>
              <a:t>$xxx.UNSET$</a:t>
            </a:r>
          </a:p>
        </p:txBody>
      </p:sp>
    </p:spTree>
    <p:extLst>
      <p:ext uri="{BB962C8B-B14F-4D97-AF65-F5344CB8AC3E}">
        <p14:creationId xmlns:p14="http://schemas.microsoft.com/office/powerpoint/2010/main" val="71811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Comparing variables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>
                <a:latin typeface="Garamond" panose="02020404030301010803" pitchFamily="18" charset="0"/>
              </a:rPr>
              <a:t>This is another kind of a test. </a:t>
            </a:r>
          </a:p>
          <a:p>
            <a:pPr>
              <a:lnSpc>
                <a:spcPct val="90000"/>
              </a:lnSpc>
            </a:pPr>
            <a:r>
              <a:rPr lang="en-US" altLang="en-US" sz="2600">
                <a:latin typeface="Garamond" panose="02020404030301010803" pitchFamily="18" charset="0"/>
              </a:rPr>
              <a:t>User can compare a value of a variable against another variable or a constant value.</a:t>
            </a:r>
          </a:p>
          <a:p>
            <a:pPr>
              <a:lnSpc>
                <a:spcPct val="90000"/>
              </a:lnSpc>
            </a:pPr>
            <a:r>
              <a:rPr lang="en-US" altLang="en-US" sz="2600">
                <a:latin typeface="Garamond" panose="02020404030301010803" pitchFamily="18" charset="0"/>
              </a:rPr>
              <a:t>Use </a:t>
            </a:r>
            <a:r>
              <a:rPr lang="en-US" altLang="en-US" sz="2600" b="1">
                <a:latin typeface="Courier New" panose="02070309020205020404" pitchFamily="49" charset="0"/>
              </a:rPr>
              <a:t>$xxx.EQUAL=yyy$</a:t>
            </a:r>
            <a:r>
              <a:rPr lang="en-US" altLang="en-US" sz="2600">
                <a:latin typeface="Garamond" panose="02020404030301010803" pitchFamily="18" charset="0"/>
              </a:rPr>
              <a:t> as the output of an empty box to test whether variables </a:t>
            </a:r>
            <a:r>
              <a:rPr lang="en-US" altLang="en-US" sz="2600" b="1">
                <a:latin typeface="Courier New" panose="02070309020205020404" pitchFamily="49" charset="0"/>
              </a:rPr>
              <a:t>xxx</a:t>
            </a:r>
            <a:r>
              <a:rPr lang="en-US" altLang="en-US" sz="2600">
                <a:latin typeface="Garamond" panose="02020404030301010803" pitchFamily="18" charset="0"/>
              </a:rPr>
              <a:t> and </a:t>
            </a:r>
            <a:r>
              <a:rPr lang="en-US" altLang="en-US" sz="2600" b="1">
                <a:latin typeface="Courier New" panose="02070309020205020404" pitchFamily="49" charset="0"/>
              </a:rPr>
              <a:t>yyy</a:t>
            </a:r>
            <a:r>
              <a:rPr lang="en-US" altLang="en-US" sz="2600">
                <a:latin typeface="Garamond" panose="02020404030301010803" pitchFamily="18" charset="0"/>
              </a:rPr>
              <a:t> have the same value. If the test fails, the grammar will block.</a:t>
            </a:r>
          </a:p>
          <a:p>
            <a:pPr>
              <a:lnSpc>
                <a:spcPct val="90000"/>
              </a:lnSpc>
            </a:pPr>
            <a:r>
              <a:rPr lang="en-US" altLang="en-US" sz="2600">
                <a:latin typeface="Garamond" panose="02020404030301010803" pitchFamily="18" charset="0"/>
              </a:rPr>
              <a:t>Use </a:t>
            </a:r>
            <a:r>
              <a:rPr lang="en-US" altLang="en-US" sz="2600" b="1">
                <a:latin typeface="Courier New" panose="02070309020205020404" pitchFamily="49" charset="0"/>
              </a:rPr>
              <a:t>$xxx.EQUAL=#yyy$</a:t>
            </a:r>
            <a:r>
              <a:rPr lang="en-US" altLang="en-US" sz="2600">
                <a:latin typeface="Garamond" panose="02020404030301010803" pitchFamily="18" charset="0"/>
              </a:rPr>
              <a:t> as the output of an empty box to test whether variables </a:t>
            </a:r>
            <a:r>
              <a:rPr lang="en-US" altLang="en-US" sz="2600" b="1">
                <a:latin typeface="Courier New" panose="02070309020205020404" pitchFamily="49" charset="0"/>
              </a:rPr>
              <a:t>xxx</a:t>
            </a:r>
            <a:r>
              <a:rPr lang="en-US" altLang="en-US" sz="2600">
                <a:latin typeface="Garamond" panose="02020404030301010803" pitchFamily="18" charset="0"/>
              </a:rPr>
              <a:t> has the value </a:t>
            </a:r>
            <a:r>
              <a:rPr lang="en-US" altLang="en-US" sz="2600" b="1">
                <a:latin typeface="Courier New" panose="02070309020205020404" pitchFamily="49" charset="0"/>
              </a:rPr>
              <a:t>yyy</a:t>
            </a:r>
            <a:r>
              <a:rPr lang="en-US" altLang="en-US" sz="2600">
                <a:latin typeface="Garamond" panose="02020404030301010803" pitchFamily="18" charset="0"/>
              </a:rPr>
              <a:t>. If the test fails, the grammar will block.</a:t>
            </a:r>
          </a:p>
          <a:p>
            <a:pPr>
              <a:lnSpc>
                <a:spcPct val="90000"/>
              </a:lnSpc>
            </a:pPr>
            <a:r>
              <a:rPr lang="en-US" altLang="en-US" sz="2600">
                <a:latin typeface="Garamond" panose="02020404030301010803" pitchFamily="18" charset="0"/>
              </a:rPr>
              <a:t>The reverse test is </a:t>
            </a:r>
            <a:r>
              <a:rPr lang="en-US" altLang="en-US" sz="2600" b="1">
                <a:latin typeface="Courier New" panose="02070309020205020404" pitchFamily="49" charset="0"/>
              </a:rPr>
              <a:t>$xxx.UNEQUAL=yyy$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139E-8D06-4635-A712-A73BBA0C671A}" type="slidenum">
              <a:rPr lang="en-US" altLang="en-US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56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One larger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400" dirty="0" smtClean="0">
                <a:latin typeface="Garamond" panose="02020404030301010803" pitchFamily="18" charset="0"/>
              </a:rPr>
              <a:t>We have produced a collection of graphs that recognize constructions A_N and take care of the agreement</a:t>
            </a:r>
          </a:p>
          <a:p>
            <a:pPr lvl="1"/>
            <a:r>
              <a:rPr lang="sr-Latn-RS" sz="2000" dirty="0" smtClean="0">
                <a:latin typeface="Garamond" panose="02020404030301010803" pitchFamily="18" charset="0"/>
              </a:rPr>
              <a:t>They allow special conditions to be forced both on adjectives and nouns in form of a left context</a:t>
            </a:r>
          </a:p>
          <a:p>
            <a:pPr lvl="1"/>
            <a:r>
              <a:rPr lang="sr-Latn-RS" sz="2000" dirty="0" smtClean="0">
                <a:latin typeface="Garamond" panose="02020404030301010803" pitchFamily="18" charset="0"/>
              </a:rPr>
              <a:t>They output grammatical values of recognized A_N constructions</a:t>
            </a:r>
          </a:p>
          <a:p>
            <a:r>
              <a:rPr lang="sr-Latn-RS" sz="2400" dirty="0" smtClean="0">
                <a:latin typeface="Garamond" panose="02020404030301010803" pitchFamily="18" charset="0"/>
              </a:rPr>
              <a:t>They can be used to recognize various constructions that have as a part a A_N constructions</a:t>
            </a:r>
          </a:p>
          <a:p>
            <a:pPr lvl="1"/>
            <a:r>
              <a:rPr lang="en-US" sz="2000" dirty="0">
                <a:latin typeface="Garamond" panose="02020404030301010803" pitchFamily="18" charset="0"/>
              </a:rPr>
              <a:t>Recognition of a verb in the infinitive followed by a </a:t>
            </a:r>
            <a:r>
              <a:rPr lang="en-US" sz="2000" dirty="0" err="1">
                <a:latin typeface="Garamond" panose="02020404030301010803" pitchFamily="18" charset="0"/>
              </a:rPr>
              <a:t>A_N+Food</a:t>
            </a:r>
            <a:r>
              <a:rPr lang="en-US" sz="2000" dirty="0">
                <a:latin typeface="Garamond" panose="02020404030301010803" pitchFamily="18" charset="0"/>
              </a:rPr>
              <a:t> in the </a:t>
            </a:r>
            <a:r>
              <a:rPr lang="sr-Latn-RS" sz="2000" dirty="0" smtClean="0">
                <a:latin typeface="Garamond" panose="02020404030301010803" pitchFamily="18" charset="0"/>
              </a:rPr>
              <a:t>accusative </a:t>
            </a:r>
            <a:r>
              <a:rPr lang="en-US" sz="2000" dirty="0" smtClean="0">
                <a:latin typeface="Garamond" panose="02020404030301010803" pitchFamily="18" charset="0"/>
              </a:rPr>
              <a:t>case</a:t>
            </a:r>
            <a:r>
              <a:rPr lang="sr-Latn-RS" sz="2000" dirty="0" smtClean="0">
                <a:latin typeface="Garamond" panose="02020404030301010803" pitchFamily="18" charset="0"/>
              </a:rPr>
              <a:t> </a:t>
            </a:r>
            <a:r>
              <a:rPr lang="sr-Latn-RS" sz="2000" dirty="0" smtClean="0">
                <a:latin typeface="Garamond" panose="02020404030301010803" pitchFamily="18" charset="0"/>
              </a:rPr>
              <a:t>(a construction often used in culinary recipes)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8CD1-63CD-4287-AC50-DB5EF3EE763C}" type="slidenum">
              <a:rPr lang="en-US" altLang="en-US" smtClean="0"/>
              <a:pPr/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7329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 main graph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8001000" cy="2895600"/>
          </a:xfrm>
        </p:spPr>
        <p:txBody>
          <a:bodyPr/>
          <a:lstStyle/>
          <a:p>
            <a:r>
              <a:rPr lang="sr-Latn-RS" dirty="0" smtClean="0">
                <a:latin typeface="Garamond" panose="02020404030301010803" pitchFamily="18" charset="0"/>
              </a:rPr>
              <a:t>It uses a subgraph (from a repositora of useful and reusable graphs)</a:t>
            </a:r>
          </a:p>
          <a:p>
            <a:r>
              <a:rPr lang="sr-Latn-RS" dirty="0" smtClean="0">
                <a:latin typeface="Garamond" panose="02020404030301010803" pitchFamily="18" charset="0"/>
              </a:rPr>
              <a:t>A phrase </a:t>
            </a:r>
            <a:r>
              <a:rPr lang="sr-Latn-RS" dirty="0" smtClean="0"/>
              <a:t>A_N </a:t>
            </a:r>
            <a:r>
              <a:rPr lang="sr-Latn-RS" dirty="0" smtClean="0">
                <a:latin typeface="Garamond" panose="02020404030301010803" pitchFamily="18" charset="0"/>
              </a:rPr>
              <a:t>is accepted only if the output variable </a:t>
            </a:r>
            <a:r>
              <a:rPr lang="sr-Latn-RS" dirty="0" smtClean="0"/>
              <a:t>Pa </a:t>
            </a:r>
            <a:r>
              <a:rPr lang="sr-Latn-RS" dirty="0" smtClean="0">
                <a:latin typeface="Garamond" panose="02020404030301010803" pitchFamily="18" charset="0"/>
              </a:rPr>
              <a:t>has a value </a:t>
            </a:r>
            <a:r>
              <a:rPr lang="sr-Latn-RS" dirty="0" smtClean="0">
                <a:latin typeface="Garamond" panose="02020404030301010803" pitchFamily="18" charset="0"/>
              </a:rPr>
              <a:t>4 </a:t>
            </a:r>
            <a:r>
              <a:rPr lang="sr-Latn-RS" dirty="0" smtClean="0">
                <a:latin typeface="Garamond" panose="02020404030301010803" pitchFamily="18" charset="0"/>
              </a:rPr>
              <a:t>(for the </a:t>
            </a:r>
            <a:r>
              <a:rPr lang="sr-Latn-RS" dirty="0" smtClean="0">
                <a:latin typeface="Garamond" panose="02020404030301010803" pitchFamily="18" charset="0"/>
              </a:rPr>
              <a:t>accusative </a:t>
            </a:r>
            <a:r>
              <a:rPr lang="sr-Latn-RS" dirty="0" smtClean="0">
                <a:latin typeface="Garamond" panose="02020404030301010803" pitchFamily="18" charset="0"/>
              </a:rPr>
              <a:t>case</a:t>
            </a:r>
          </a:p>
          <a:p>
            <a:r>
              <a:rPr lang="sr-Latn-RS" dirty="0" smtClean="0">
                <a:latin typeface="Garamond" panose="02020404030301010803" pitchFamily="18" charset="0"/>
              </a:rPr>
              <a:t>This variable is set in the subgraph.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8CD1-63CD-4287-AC50-DB5EF3EE763C}" type="slidenum">
              <a:rPr lang="en-US" altLang="en-US" smtClean="0"/>
              <a:pPr/>
              <a:t>58</a:t>
            </a:fld>
            <a:endParaRPr lang="en-US" alt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288" y="4438650"/>
            <a:ext cx="7327900" cy="1104900"/>
          </a:xfrm>
          <a:ln w="254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588829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 subgraph A_N_glavni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r-Latn-RS" sz="2600" dirty="0" smtClean="0">
                <a:latin typeface="Garamond" panose="02020404030301010803" pitchFamily="18" charset="0"/>
              </a:rPr>
              <a:t>It invokes six subgraphs for 6 cominations of various values of 3 genders and 2 numbers.</a:t>
            </a:r>
          </a:p>
          <a:p>
            <a:r>
              <a:rPr lang="sr-Latn-RS" sz="2600" dirty="0" smtClean="0">
                <a:latin typeface="Garamond" panose="02020404030301010803" pitchFamily="18" charset="0"/>
              </a:rPr>
              <a:t>This values are output and become a value of an output variable </a:t>
            </a:r>
            <a:r>
              <a:rPr lang="sr-Latn-RS" sz="2600" dirty="0" smtClean="0">
                <a:latin typeface="+mj-lt"/>
              </a:rPr>
              <a:t>RodBr</a:t>
            </a:r>
            <a:r>
              <a:rPr lang="sr-Latn-RS" sz="2600" dirty="0" smtClean="0">
                <a:latin typeface="Garamond" panose="02020404030301010803" pitchFamily="18" charset="0"/>
              </a:rPr>
              <a:t> (which is than split into variables</a:t>
            </a:r>
            <a:r>
              <a:rPr lang="sr-Latn-RS" sz="2600" dirty="0" smtClean="0"/>
              <a:t> Rod </a:t>
            </a:r>
            <a:r>
              <a:rPr lang="sr-Latn-RS" sz="2600" dirty="0" smtClean="0">
                <a:latin typeface="Garamond" panose="02020404030301010803" pitchFamily="18" charset="0"/>
              </a:rPr>
              <a:t>and</a:t>
            </a:r>
            <a:r>
              <a:rPr lang="sr-Latn-RS" sz="2600" dirty="0" smtClean="0"/>
              <a:t> Br</a:t>
            </a:r>
            <a:r>
              <a:rPr lang="sr-Latn-RS" sz="2600" dirty="0" smtClean="0">
                <a:latin typeface="Garamond" panose="02020404030301010803" pitchFamily="18" charset="0"/>
              </a:rPr>
              <a:t>)</a:t>
            </a:r>
            <a:endParaRPr lang="en-US" sz="2600" dirty="0">
              <a:latin typeface="Garamond" panose="020204040303010108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76EA-F69F-47F6-A950-56C5B8C41535}" type="slidenum">
              <a:rPr lang="en-US" altLang="en-US" smtClean="0"/>
              <a:pPr/>
              <a:t>59</a:t>
            </a:fld>
            <a:endParaRPr lang="en-US" alt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597" y="3962400"/>
            <a:ext cx="5713281" cy="2057400"/>
          </a:xfrm>
          <a:ln w="254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72611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0238" y="1676400"/>
            <a:ext cx="2949575" cy="1600200"/>
          </a:xfrm>
        </p:spPr>
        <p:txBody>
          <a:bodyPr/>
          <a:lstStyle/>
          <a:p>
            <a:r>
              <a:rPr lang="sr-Latn-RS" dirty="0" smtClean="0"/>
              <a:t>Outline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87788" y="1828800"/>
            <a:ext cx="4629150" cy="43434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An example of a local grammar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/>
              <a:t>Transducers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(Input) variables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The use of contexts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A complete </a:t>
            </a:r>
            <a:r>
              <a:rPr lang="sr-Latn-RS" sz="2400" dirty="0" smtClean="0">
                <a:solidFill>
                  <a:schemeClr val="bg2">
                    <a:lumMod val="50000"/>
                  </a:schemeClr>
                </a:solidFill>
              </a:rPr>
              <a:t>example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Morphological mode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r-Latn-RS" sz="2400" dirty="0">
                <a:solidFill>
                  <a:schemeClr val="bg2">
                    <a:lumMod val="50000"/>
                  </a:schemeClr>
                </a:solidFill>
              </a:rPr>
              <a:t>Output variables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sr-Latn-R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30238" y="3276600"/>
            <a:ext cx="2949575" cy="25923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EE5A-E245-4698-B20E-5F8BF2F15F7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6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 subgraph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8001000" cy="914400"/>
          </a:xfrm>
        </p:spPr>
        <p:txBody>
          <a:bodyPr/>
          <a:lstStyle/>
          <a:p>
            <a:r>
              <a:rPr lang="sr-Latn-RS" sz="2600" dirty="0" smtClean="0">
                <a:latin typeface="Garamond" panose="02020404030301010803" pitchFamily="18" charset="0"/>
              </a:rPr>
              <a:t>Each path corresponds to one case, and outputs a value of output variable </a:t>
            </a:r>
            <a:r>
              <a:rPr lang="sr-Latn-RS" sz="2600" dirty="0" smtClean="0"/>
              <a:t>Pa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76EA-F69F-47F6-A950-56C5B8C41535}" type="slidenum">
              <a:rPr lang="en-US" altLang="en-US" smtClean="0"/>
              <a:pPr/>
              <a:t>60</a:t>
            </a:fld>
            <a:endParaRPr lang="en-US" alt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345" y="2819400"/>
            <a:ext cx="6825785" cy="3200400"/>
          </a:xfrm>
          <a:ln w="254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439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 condition a noun has to satisfy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8001000" cy="2667000"/>
          </a:xfrm>
        </p:spPr>
        <p:txBody>
          <a:bodyPr/>
          <a:lstStyle/>
          <a:p>
            <a:r>
              <a:rPr lang="sr-Latn-RS" dirty="0" smtClean="0">
                <a:latin typeface="Garamond" panose="02020404030301010803" pitchFamily="18" charset="0"/>
              </a:rPr>
              <a:t>A condition is put in a separate subgraph so it can be easily replaced</a:t>
            </a:r>
          </a:p>
          <a:p>
            <a:r>
              <a:rPr lang="sr-Latn-RS" dirty="0" smtClean="0">
                <a:latin typeface="Garamond" panose="02020404030301010803" pitchFamily="18" charset="0"/>
              </a:rPr>
              <a:t>A </a:t>
            </a:r>
            <a:r>
              <a:rPr lang="sr-Latn-RS" dirty="0" smtClean="0">
                <a:latin typeface="Garamond" panose="02020404030301010803" pitchFamily="18" charset="0"/>
                <a:hlinkClick r:id="rId2" action="ppaction://hlinkfile"/>
              </a:rPr>
              <a:t>results</a:t>
            </a:r>
            <a:r>
              <a:rPr lang="sr-Latn-RS" dirty="0" smtClean="0">
                <a:latin typeface="Garamond" panose="02020404030301010803" pitchFamily="18" charset="0"/>
              </a:rPr>
              <a:t> obrained by this graph on a large corpus of (culinary) recipes (~1.5MW)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976EA-F69F-47F6-A950-56C5B8C41535}" type="slidenum">
              <a:rPr lang="en-US" altLang="en-US" smtClean="0"/>
              <a:pPr/>
              <a:t>61</a:t>
            </a:fld>
            <a:endParaRPr lang="en-US" alt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438" y="4648200"/>
            <a:ext cx="4927600" cy="685800"/>
          </a:xfrm>
          <a:ln w="254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943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7256" y="1676400"/>
            <a:ext cx="2949575" cy="1600200"/>
          </a:xfrm>
        </p:spPr>
        <p:txBody>
          <a:bodyPr/>
          <a:lstStyle/>
          <a:p>
            <a:r>
              <a:rPr lang="sr-Latn-RS" dirty="0" smtClean="0"/>
              <a:t>Thank you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657600" y="2206625"/>
            <a:ext cx="5010150" cy="3889375"/>
          </a:xfrm>
        </p:spPr>
        <p:txBody>
          <a:bodyPr/>
          <a:lstStyle/>
          <a:p>
            <a:pPr marL="0" indent="0">
              <a:buNone/>
            </a:pPr>
            <a:r>
              <a:rPr lang="sr-Latn-RS" dirty="0" smtClean="0"/>
              <a:t>Contact</a:t>
            </a:r>
          </a:p>
          <a:p>
            <a:pPr marL="0" indent="0">
              <a:buNone/>
            </a:pPr>
            <a:r>
              <a:rPr lang="sr-Latn-RS" sz="2400" dirty="0" smtClean="0"/>
              <a:t>Cvetana Krstev</a:t>
            </a:r>
          </a:p>
          <a:p>
            <a:pPr marL="0" indent="0">
              <a:buNone/>
            </a:pPr>
            <a:r>
              <a:rPr lang="sr-Latn-RS" sz="2400" dirty="0" smtClean="0"/>
              <a:t>cvetana@matf.bg.ac.rs</a:t>
            </a:r>
          </a:p>
          <a:p>
            <a:pPr marL="0" indent="0">
              <a:buNone/>
            </a:pPr>
            <a:r>
              <a:rPr lang="sr-Latn-RS" sz="2400" dirty="0"/>
              <a:t>http://poincare.matf.bg.ac.rs/~cvetana/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597255" y="3182653"/>
            <a:ext cx="2949575" cy="29133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EE5A-E245-4698-B20E-5F8BF2F15F72}" type="slidenum">
              <a:rPr lang="en-US" altLang="en-US" smtClean="0"/>
              <a:pPr/>
              <a:t>62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8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9824-2FED-47AF-B451-620101D5DC8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Transducers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latin typeface="Garamond" panose="02020404030301010803" pitchFamily="18" charset="0"/>
              </a:rPr>
              <a:t>A difference between graphs and transducers is that graphs recognize something while transducers can also modify the analyzed text.</a:t>
            </a:r>
            <a:endParaRPr lang="sr-Latn-CS" altLang="en-US" sz="2800">
              <a:latin typeface="Garamond" panose="02020404030301010803" pitchFamily="18" charset="0"/>
            </a:endParaRPr>
          </a:p>
          <a:p>
            <a:r>
              <a:rPr lang="en-US" altLang="en-US" sz="2800">
                <a:latin typeface="Garamond" panose="02020404030301010803" pitchFamily="18" charset="0"/>
              </a:rPr>
              <a:t>The output is written below a box; the successful recognition of that box produces the output.</a:t>
            </a:r>
          </a:p>
          <a:p>
            <a:r>
              <a:rPr lang="sr-Latn-CS" altLang="en-US" sz="2800" b="1">
                <a:solidFill>
                  <a:schemeClr val="tx2"/>
                </a:solidFill>
                <a:latin typeface="Courier New" panose="02070309020205020404" pitchFamily="49" charset="0"/>
              </a:rPr>
              <a:t>&lt;E&gt;/&lt;MERA&gt;</a:t>
            </a:r>
            <a:r>
              <a:rPr lang="sr-Latn-CS" altLang="en-US" sz="2800">
                <a:latin typeface="Garamond" panose="02020404030301010803" pitchFamily="18" charset="0"/>
              </a:rPr>
              <a:t>, </a:t>
            </a:r>
            <a:r>
              <a:rPr lang="sr-Latn-CS" altLang="en-US" sz="2800" b="1">
                <a:solidFill>
                  <a:schemeClr val="tx2"/>
                </a:solidFill>
                <a:latin typeface="Courier New" panose="02070309020205020404" pitchFamily="49" charset="0"/>
              </a:rPr>
              <a:t>&lt;E&gt;</a:t>
            </a:r>
            <a:r>
              <a:rPr lang="sr-Latn-CS" altLang="en-US" sz="2800" b="1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2800">
                <a:latin typeface="Garamond" panose="02020404030301010803" pitchFamily="18" charset="0"/>
              </a:rPr>
              <a:t>is the box content</a:t>
            </a:r>
            <a:r>
              <a:rPr lang="sr-Latn-CS" altLang="en-US" sz="2800">
                <a:latin typeface="Garamond" panose="02020404030301010803" pitchFamily="18" charset="0"/>
              </a:rPr>
              <a:t>, a</a:t>
            </a:r>
            <a:r>
              <a:rPr lang="en-US" altLang="en-US" sz="2800">
                <a:latin typeface="Garamond" panose="02020404030301010803" pitchFamily="18" charset="0"/>
              </a:rPr>
              <a:t>nd</a:t>
            </a:r>
            <a:r>
              <a:rPr lang="sr-Latn-CS" altLang="en-US" sz="2800">
                <a:latin typeface="Garamond" panose="02020404030301010803" pitchFamily="18" charset="0"/>
              </a:rPr>
              <a:t> </a:t>
            </a:r>
            <a:r>
              <a:rPr lang="sr-Latn-CS" altLang="en-US" sz="2800" b="1">
                <a:solidFill>
                  <a:schemeClr val="tx2"/>
                </a:solidFill>
                <a:latin typeface="Courier New" panose="02070309020205020404" pitchFamily="49" charset="0"/>
              </a:rPr>
              <a:t>&lt;MERA&gt;</a:t>
            </a:r>
            <a:r>
              <a:rPr lang="sr-Latn-CS" altLang="en-US" sz="2800" b="1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2800">
                <a:latin typeface="Garamond" panose="02020404030301010803" pitchFamily="18" charset="0"/>
              </a:rPr>
              <a:t>is the output</a:t>
            </a:r>
            <a:r>
              <a:rPr lang="sr-Latn-CS" altLang="en-US" sz="2800">
                <a:latin typeface="Garamond" panose="02020404030301010803" pitchFamily="18" charset="0"/>
              </a:rPr>
              <a:t>.</a:t>
            </a:r>
            <a:endParaRPr lang="sr-Latn-CS" altLang="en-US" sz="2800" b="1">
              <a:solidFill>
                <a:schemeClr val="tx2"/>
              </a:solidFill>
              <a:latin typeface="Courier New" panose="02070309020205020404" pitchFamily="49" charset="0"/>
            </a:endParaRPr>
          </a:p>
          <a:p>
            <a:r>
              <a:rPr lang="en-US" altLang="en-US" sz="2800">
                <a:latin typeface="Garamond" panose="02020404030301010803" pitchFamily="18" charset="0"/>
              </a:rPr>
              <a:t>The output is separated from the box content by a slash.</a:t>
            </a:r>
            <a:endParaRPr lang="sr-Latn-CS" altLang="en-US" sz="280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74389-2285-4177-823C-A25A714A564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 example of a transducer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229600" cy="2189163"/>
          </a:xfrm>
        </p:spPr>
        <p:txBody>
          <a:bodyPr/>
          <a:lstStyle/>
          <a:p>
            <a:r>
              <a:rPr lang="en-US" altLang="en-US" sz="2200">
                <a:latin typeface="Garamond" panose="02020404030301010803" pitchFamily="18" charset="0"/>
              </a:rPr>
              <a:t>The XML tags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&lt;MERA&gt;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and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&lt;/MERA&gt;</a:t>
            </a:r>
            <a:r>
              <a:rPr lang="en-US" altLang="en-US" sz="2200" b="1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are inserted before and after a successfully recognized sequence </a:t>
            </a:r>
            <a:r>
              <a:rPr lang="sr-Latn-CS" altLang="en-US" sz="2200">
                <a:latin typeface="Garamond" panose="02020404030301010803" pitchFamily="18" charset="0"/>
              </a:rPr>
              <a:t>“</a:t>
            </a:r>
            <a:r>
              <a:rPr lang="en-US" altLang="en-US" sz="2200">
                <a:latin typeface="Garamond" panose="02020404030301010803" pitchFamily="18" charset="0"/>
              </a:rPr>
              <a:t>numeral</a:t>
            </a:r>
            <a:r>
              <a:rPr lang="sr-Latn-CS" altLang="en-US" sz="2200">
                <a:latin typeface="Garamond" panose="02020404030301010803" pitchFamily="18" charset="0"/>
              </a:rPr>
              <a:t>/</a:t>
            </a:r>
            <a:r>
              <a:rPr lang="en-US" altLang="en-US" sz="2200">
                <a:latin typeface="Garamond" panose="02020404030301010803" pitchFamily="18" charset="0"/>
              </a:rPr>
              <a:t>measurement unit</a:t>
            </a:r>
            <a:r>
              <a:rPr lang="sr-Latn-CS" altLang="en-US" sz="2200">
                <a:latin typeface="Garamond" panose="02020404030301010803" pitchFamily="18" charset="0"/>
              </a:rPr>
              <a:t>”</a:t>
            </a:r>
            <a:r>
              <a:rPr lang="sr-Latn-CS" altLang="en-US" sz="2200"/>
              <a:t>.</a:t>
            </a:r>
          </a:p>
          <a:p>
            <a:r>
              <a:rPr lang="en-US" altLang="en-US" sz="2200">
                <a:latin typeface="Garamond" panose="02020404030301010803" pitchFamily="18" charset="0"/>
              </a:rPr>
              <a:t>It is important to note that although the first output, the </a:t>
            </a:r>
            <a:r>
              <a:rPr lang="sr-Latn-CS" altLang="en-US" sz="2200">
                <a:latin typeface="Garamond" panose="02020404030301010803" pitchFamily="18" charset="0"/>
              </a:rPr>
              <a:t>XML</a:t>
            </a:r>
            <a:r>
              <a:rPr lang="en-US" altLang="en-US" sz="2200">
                <a:latin typeface="Garamond" panose="02020404030301010803" pitchFamily="18" charset="0"/>
              </a:rPr>
              <a:t> start-tag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&lt;MERA&gt;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is written bellow the empty box at the very beginning of the graph</a:t>
            </a:r>
            <a:r>
              <a:rPr lang="sr-Latn-CS" altLang="en-US" sz="2200">
                <a:latin typeface="Garamond" panose="02020404030301010803" pitchFamily="18" charset="0"/>
              </a:rPr>
              <a:t>, </a:t>
            </a:r>
            <a:r>
              <a:rPr lang="en-US" altLang="en-US" sz="2200">
                <a:latin typeface="Garamond" panose="02020404030301010803" pitchFamily="18" charset="0"/>
              </a:rPr>
              <a:t>no output will be produced unless there is a successful recognition, that is the final state is reached.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8" y="4025035"/>
            <a:ext cx="8001000" cy="1932130"/>
          </a:xfrm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2B02-1CC0-4ABF-9A6D-D65FA69735D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How are transducers applied</a:t>
            </a:r>
            <a:r>
              <a:rPr lang="sr-Latn-CS" altLang="en-US" sz="3400"/>
              <a:t>?</a:t>
            </a:r>
            <a:endParaRPr lang="en-US" altLang="en-US" sz="3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7675"/>
            <a:ext cx="8229600" cy="5140325"/>
          </a:xfrm>
        </p:spPr>
        <p:txBody>
          <a:bodyPr/>
          <a:lstStyle/>
          <a:p>
            <a:r>
              <a:rPr lang="en-US" altLang="en-US" sz="2200" dirty="0">
                <a:latin typeface="Garamond" panose="02020404030301010803" pitchFamily="18" charset="0"/>
              </a:rPr>
              <a:t>How transducers work?</a:t>
            </a:r>
            <a:r>
              <a:rPr lang="sr-Latn-CS" altLang="en-US" sz="2200" dirty="0">
                <a:latin typeface="Garamond" panose="02020404030301010803" pitchFamily="18" charset="0"/>
              </a:rPr>
              <a:t> </a:t>
            </a:r>
            <a:r>
              <a:rPr lang="en-US" altLang="en-US" sz="2200" dirty="0">
                <a:latin typeface="Garamond" panose="02020404030301010803" pitchFamily="18" charset="0"/>
              </a:rPr>
              <a:t>They can work as simple graphs, that is the output is ignored.</a:t>
            </a:r>
            <a:r>
              <a:rPr lang="sr-Latn-CS" altLang="en-US" sz="2200" dirty="0">
                <a:latin typeface="Garamond" panose="02020404030301010803" pitchFamily="18" charset="0"/>
              </a:rPr>
              <a:t> </a:t>
            </a:r>
          </a:p>
          <a:p>
            <a:r>
              <a:rPr lang="en-US" altLang="en-US" sz="2200" dirty="0">
                <a:latin typeface="Garamond" panose="02020404030301010803" pitchFamily="18" charset="0"/>
              </a:rPr>
              <a:t>If output is to be produced then </a:t>
            </a:r>
            <a:r>
              <a:rPr lang="sr-Latn-RS" altLang="en-US" sz="2200" dirty="0" smtClean="0">
                <a:latin typeface="Garamond" panose="02020404030301010803" pitchFamily="18" charset="0"/>
              </a:rPr>
              <a:t>transducers work in the merge mode (output is merged with the inuput text) or in the replace mode (output replaces the recognied text)</a:t>
            </a:r>
            <a:endParaRPr lang="sr-Latn-CS" altLang="en-US" sz="2200" dirty="0">
              <a:latin typeface="Garamond" panose="02020404030301010803" pitchFamily="18" charset="0"/>
            </a:endParaRPr>
          </a:p>
          <a:p>
            <a:pPr lvl="1"/>
            <a:r>
              <a:rPr lang="sr-Latn-CS" altLang="en-US" sz="1800" dirty="0">
                <a:latin typeface="Garamond" panose="02020404030301010803" pitchFamily="18" charset="0"/>
              </a:rPr>
              <a:t>T</a:t>
            </a:r>
            <a:r>
              <a:rPr lang="en-US" altLang="en-US" sz="1800" dirty="0" smtClean="0">
                <a:latin typeface="Garamond" panose="02020404030301010803" pitchFamily="18" charset="0"/>
              </a:rPr>
              <a:t>o </a:t>
            </a:r>
            <a:r>
              <a:rPr lang="en-US" altLang="en-US" sz="1800" dirty="0">
                <a:latin typeface="Garamond" panose="02020404030301010803" pitchFamily="18" charset="0"/>
              </a:rPr>
              <a:t>insert </a:t>
            </a:r>
            <a:r>
              <a:rPr lang="sr-Latn-CS" altLang="en-US" sz="1800" dirty="0">
                <a:latin typeface="Garamond" panose="02020404030301010803" pitchFamily="18" charset="0"/>
              </a:rPr>
              <a:t>XML </a:t>
            </a:r>
            <a:r>
              <a:rPr lang="en-US" altLang="en-US" sz="1800" dirty="0">
                <a:latin typeface="Garamond" panose="02020404030301010803" pitchFamily="18" charset="0"/>
              </a:rPr>
              <a:t>tags</a:t>
            </a:r>
            <a:r>
              <a:rPr lang="sr-Latn-CS" altLang="en-US" sz="1800" dirty="0">
                <a:latin typeface="Garamond" panose="02020404030301010803" pitchFamily="18" charset="0"/>
              </a:rPr>
              <a:t> </a:t>
            </a:r>
            <a:r>
              <a:rPr lang="sr-Latn-RS" altLang="en-US" sz="1800" dirty="0" smtClean="0">
                <a:latin typeface="Garamond" panose="02020404030301010803" pitchFamily="18" charset="0"/>
              </a:rPr>
              <a:t>transducers works in the merge mode</a:t>
            </a:r>
            <a:endParaRPr lang="sr-Latn-CS" altLang="en-US" sz="1800" dirty="0">
              <a:latin typeface="Garamond" panose="02020404030301010803" pitchFamily="18" charset="0"/>
            </a:endParaRPr>
          </a:p>
          <a:p>
            <a:r>
              <a:rPr lang="en-US" altLang="en-US" sz="2200" dirty="0">
                <a:latin typeface="Garamond" panose="02020404030301010803" pitchFamily="18" charset="0"/>
              </a:rPr>
              <a:t>Two other possibilities</a:t>
            </a:r>
            <a:r>
              <a:rPr lang="sr-Latn-CS" altLang="en-US" sz="2200" dirty="0">
                <a:latin typeface="Garamond" panose="02020404030301010803" pitchFamily="18" charset="0"/>
              </a:rPr>
              <a:t>:</a:t>
            </a:r>
          </a:p>
          <a:p>
            <a:pPr lvl="1"/>
            <a:r>
              <a:rPr lang="en-US" altLang="en-US" sz="2000" dirty="0">
                <a:latin typeface="Garamond" panose="02020404030301010803" pitchFamily="18" charset="0"/>
              </a:rPr>
              <a:t>User can produced concordances, as before, only in concordances the produced output will appear:</a:t>
            </a:r>
            <a:r>
              <a:rPr lang="sr-Latn-CS" altLang="en-US" sz="2000" dirty="0">
                <a:latin typeface="Garamond" panose="02020404030301010803" pitchFamily="18" charset="0"/>
              </a:rPr>
              <a:t> </a:t>
            </a:r>
            <a:r>
              <a:rPr lang="en-US" altLang="en-US" sz="2000" dirty="0">
                <a:latin typeface="Garamond" panose="02020404030301010803" pitchFamily="18" charset="0"/>
                <a:hlinkClick r:id="rId2" action="ppaction://hlinkfile"/>
              </a:rPr>
              <a:t>XML concordances for measurements</a:t>
            </a:r>
            <a:endParaRPr lang="en-US" altLang="en-US" sz="2000" dirty="0">
              <a:latin typeface="Garamond" panose="02020404030301010803" pitchFamily="18" charset="0"/>
            </a:endParaRPr>
          </a:p>
          <a:p>
            <a:pPr lvl="1"/>
            <a:r>
              <a:rPr lang="en-US" altLang="en-US" sz="2000" dirty="0">
                <a:latin typeface="Garamond" panose="02020404030301010803" pitchFamily="18" charset="0"/>
              </a:rPr>
              <a:t>User can produce a new version of a text with output inserted (or with recognized sequences replaced by the output).</a:t>
            </a:r>
            <a:r>
              <a:rPr lang="en-US" altLang="en-US" sz="2100" dirty="0">
                <a:latin typeface="Garamond" panose="02020404030301010803" pitchFamily="18" charset="0"/>
              </a:rPr>
              <a:t> </a:t>
            </a:r>
            <a:endParaRPr lang="sr-Latn-CS" altLang="en-US" sz="21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3112</TotalTime>
  <Words>4269</Words>
  <Application>Microsoft Office PowerPoint</Application>
  <PresentationFormat>On-screen Show (4:3)</PresentationFormat>
  <Paragraphs>421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1" baseType="lpstr">
      <vt:lpstr>Arial</vt:lpstr>
      <vt:lpstr>Courier New</vt:lpstr>
      <vt:lpstr>Garamond</vt:lpstr>
      <vt:lpstr>Georgia</vt:lpstr>
      <vt:lpstr>Symbol</vt:lpstr>
      <vt:lpstr>Times New Roman</vt:lpstr>
      <vt:lpstr>Verdana</vt:lpstr>
      <vt:lpstr>Wingdings</vt:lpstr>
      <vt:lpstr>Profile</vt:lpstr>
      <vt:lpstr>Local Grammars – 2nd part</vt:lpstr>
      <vt:lpstr>Outline</vt:lpstr>
      <vt:lpstr>What does a sub-graph MereTacno recognize?</vt:lpstr>
      <vt:lpstr>One of two sub-graphs</vt:lpstr>
      <vt:lpstr>What does the graph MereTacno recognize?</vt:lpstr>
      <vt:lpstr>Outline</vt:lpstr>
      <vt:lpstr>Transducers</vt:lpstr>
      <vt:lpstr>An example of a transducer</vt:lpstr>
      <vt:lpstr>How are transducers applied?</vt:lpstr>
      <vt:lpstr>How does a new text looks like?</vt:lpstr>
      <vt:lpstr>Outline</vt:lpstr>
      <vt:lpstr>Use of variables in graphs</vt:lpstr>
      <vt:lpstr>What does this transducer do?</vt:lpstr>
      <vt:lpstr>Can a XML attribute be produced anyway?</vt:lpstr>
      <vt:lpstr>What does the previous transducer recognize and tag?</vt:lpstr>
      <vt:lpstr>One more example that uses variables</vt:lpstr>
      <vt:lpstr>Sub-graphs of a Date transducer</vt:lpstr>
      <vt:lpstr>Outline</vt:lpstr>
      <vt:lpstr>The use of contexts in Unitex graphs</vt:lpstr>
      <vt:lpstr>The right context</vt:lpstr>
      <vt:lpstr>How are positive right contexts interpreted?</vt:lpstr>
      <vt:lpstr>A negative right context</vt:lpstr>
      <vt:lpstr>How are negative right contexts interpreted?</vt:lpstr>
      <vt:lpstr>A right context at the beginning of a graph</vt:lpstr>
      <vt:lpstr>A complex right context</vt:lpstr>
      <vt:lpstr>A left context</vt:lpstr>
      <vt:lpstr>An example of a grammar that uses a left context</vt:lpstr>
      <vt:lpstr>The use of both left and a right context in the same graph</vt:lpstr>
      <vt:lpstr>Outline</vt:lpstr>
      <vt:lpstr>The use of contexts – a larger example</vt:lpstr>
      <vt:lpstr>The first solution</vt:lpstr>
      <vt:lpstr>The first improvement</vt:lpstr>
      <vt:lpstr>The second improvement</vt:lpstr>
      <vt:lpstr>The third improvement</vt:lpstr>
      <vt:lpstr>The forth improvement</vt:lpstr>
      <vt:lpstr>The fifth improvement</vt:lpstr>
      <vt:lpstr>Outline</vt:lpstr>
      <vt:lpstr>The morphological mode</vt:lpstr>
      <vt:lpstr>How to use the morphological mode?</vt:lpstr>
      <vt:lpstr>Rules of the morphological mode(1)</vt:lpstr>
      <vt:lpstr>Rules of the morphological mode(2)</vt:lpstr>
      <vt:lpstr>What are morphological dictionaries and how to use them?</vt:lpstr>
      <vt:lpstr>Results of searching with a graph in the morphological mode</vt:lpstr>
      <vt:lpstr>Dictionary entry variables</vt:lpstr>
      <vt:lpstr>Additional dictionary entry variables</vt:lpstr>
      <vt:lpstr>Dictionary graphs that use the morphological mode</vt:lpstr>
      <vt:lpstr>A more complex example</vt:lpstr>
      <vt:lpstr>How can we do that using the morphological mode?</vt:lpstr>
      <vt:lpstr>How can that work?</vt:lpstr>
      <vt:lpstr>What else?</vt:lpstr>
      <vt:lpstr>Outline</vt:lpstr>
      <vt:lpstr>Output variables</vt:lpstr>
      <vt:lpstr>An example of the use of output variables</vt:lpstr>
      <vt:lpstr>Operations on variables</vt:lpstr>
      <vt:lpstr>Testing variables</vt:lpstr>
      <vt:lpstr>Comparing variables</vt:lpstr>
      <vt:lpstr>One larger example</vt:lpstr>
      <vt:lpstr>A main graph</vt:lpstr>
      <vt:lpstr>A subgraph A_N_glavni</vt:lpstr>
      <vt:lpstr>A subgraph </vt:lpstr>
      <vt:lpstr>A condition a noun has to satisfy</vt:lpstr>
      <vt:lpstr>Thank you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Elektronski rečnici – čas 4</dc:title>
  <dc:creator>Cvetana</dc:creator>
  <cp:lastModifiedBy>Цветана</cp:lastModifiedBy>
  <cp:revision>164</cp:revision>
  <dcterms:created xsi:type="dcterms:W3CDTF">2010-05-02T19:00:20Z</dcterms:created>
  <dcterms:modified xsi:type="dcterms:W3CDTF">2014-08-28T20:28:28Z</dcterms:modified>
</cp:coreProperties>
</file>