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 id="285" r:id="rId3"/>
    <p:sldId id="264" r:id="rId4"/>
    <p:sldId id="262" r:id="rId5"/>
    <p:sldId id="265" r:id="rId6"/>
    <p:sldId id="263" r:id="rId7"/>
    <p:sldId id="266" r:id="rId8"/>
    <p:sldId id="258" r:id="rId9"/>
    <p:sldId id="259" r:id="rId10"/>
    <p:sldId id="260" r:id="rId11"/>
    <p:sldId id="288" r:id="rId12"/>
    <p:sldId id="289" r:id="rId13"/>
    <p:sldId id="290" r:id="rId14"/>
    <p:sldId id="291" r:id="rId15"/>
    <p:sldId id="267" r:id="rId16"/>
    <p:sldId id="282" r:id="rId17"/>
    <p:sldId id="283" r:id="rId18"/>
    <p:sldId id="284" r:id="rId19"/>
    <p:sldId id="278" r:id="rId20"/>
    <p:sldId id="279" r:id="rId21"/>
    <p:sldId id="280" r:id="rId22"/>
    <p:sldId id="273" r:id="rId23"/>
    <p:sldId id="274" r:id="rId24"/>
    <p:sldId id="275" r:id="rId25"/>
    <p:sldId id="276" r:id="rId26"/>
    <p:sldId id="277" r:id="rId27"/>
    <p:sldId id="287"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9" d="100"/>
          <a:sy n="79" d="100"/>
        </p:scale>
        <p:origin x="-1042"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a:xfrm>
            <a:off x="685800" y="990600"/>
            <a:ext cx="7772400" cy="1371600"/>
          </a:xfrm>
        </p:spPr>
        <p:txBody>
          <a:bodyPr/>
          <a:lstStyle>
            <a:lvl1pPr>
              <a:defRPr sz="4000"/>
            </a:lvl1pPr>
          </a:lstStyle>
          <a:p>
            <a:r>
              <a:rPr lang="en-US"/>
              <a:t>Click to edit Master title style</a:t>
            </a:r>
          </a:p>
        </p:txBody>
      </p:sp>
      <p:sp>
        <p:nvSpPr>
          <p:cNvPr id="43011"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en-US"/>
              <a:t>Click to edit Master subtitle style</a:t>
            </a:r>
          </a:p>
        </p:txBody>
      </p:sp>
      <p:sp>
        <p:nvSpPr>
          <p:cNvPr id="43012" name="Rectangle 4"/>
          <p:cNvSpPr>
            <a:spLocks noGrp="1" noChangeArrowheads="1"/>
          </p:cNvSpPr>
          <p:nvPr>
            <p:ph type="dt" sz="half" idx="2"/>
          </p:nvPr>
        </p:nvSpPr>
        <p:spPr>
          <a:xfrm>
            <a:off x="685800" y="6248400"/>
            <a:ext cx="1905000" cy="457200"/>
          </a:xfrm>
        </p:spPr>
        <p:txBody>
          <a:bodyPr/>
          <a:lstStyle>
            <a:lvl1pPr>
              <a:defRPr/>
            </a:lvl1pPr>
          </a:lstStyle>
          <a:p>
            <a:fld id="{6680D5BA-F073-4CCF-886A-72058F30FD11}" type="datetimeFigureOut">
              <a:rPr lang="sr-Latn-CS"/>
              <a:pPr/>
              <a:t>30.8.2014</a:t>
            </a:fld>
            <a:endParaRPr lang="en-US"/>
          </a:p>
        </p:txBody>
      </p:sp>
      <p:sp>
        <p:nvSpPr>
          <p:cNvPr id="43013" name="Rectangle 5"/>
          <p:cNvSpPr>
            <a:spLocks noGrp="1" noChangeArrowheads="1"/>
          </p:cNvSpPr>
          <p:nvPr>
            <p:ph type="ftr" sz="quarter" idx="3"/>
          </p:nvPr>
        </p:nvSpPr>
        <p:spPr>
          <a:xfrm>
            <a:off x="3124200" y="6248400"/>
            <a:ext cx="2895600" cy="457200"/>
          </a:xfrm>
        </p:spPr>
        <p:txBody>
          <a:bodyPr/>
          <a:lstStyle>
            <a:lvl1pPr>
              <a:defRPr/>
            </a:lvl1pPr>
          </a:lstStyle>
          <a:p>
            <a:endParaRPr lang="en-US"/>
          </a:p>
        </p:txBody>
      </p:sp>
      <p:sp>
        <p:nvSpPr>
          <p:cNvPr id="43014" name="Rectangle 6"/>
          <p:cNvSpPr>
            <a:spLocks noGrp="1" noChangeArrowheads="1"/>
          </p:cNvSpPr>
          <p:nvPr>
            <p:ph type="sldNum" sz="quarter" idx="4"/>
          </p:nvPr>
        </p:nvSpPr>
        <p:spPr>
          <a:xfrm>
            <a:off x="6553200" y="6248400"/>
            <a:ext cx="1905000" cy="457200"/>
          </a:xfrm>
        </p:spPr>
        <p:txBody>
          <a:bodyPr/>
          <a:lstStyle>
            <a:lvl1pPr>
              <a:defRPr/>
            </a:lvl1pPr>
          </a:lstStyle>
          <a:p>
            <a:fld id="{2766E3E0-A5AE-4F45-B4A6-DE6C8FF637A2}" type="slidenum">
              <a:rPr lang="en-US"/>
              <a:pPr/>
              <a:t>‹#›</a:t>
            </a:fld>
            <a:endParaRPr lang="en-US"/>
          </a:p>
        </p:txBody>
      </p:sp>
      <p:sp>
        <p:nvSpPr>
          <p:cNvPr id="43015"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sz="2400">
              <a:latin typeface="Times New Roman" pitchFamily="18"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E41FD9AA-CACB-4443-BB84-F3CBB3E60834}" type="datetimeFigureOut">
              <a:rPr lang="sr-Latn-CS"/>
              <a:pPr/>
              <a:t>30.8.2014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BAD0037-73E2-4B04-821A-7393CED2A71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171C9A6C-3CA6-411D-9726-726EA3320870}" type="datetimeFigureOut">
              <a:rPr lang="sr-Latn-CS"/>
              <a:pPr/>
              <a:t>30.8.2014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433D5FD-DE44-43C6-AFFB-FDEB4979AB7A}"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125FCEF2-5A1C-4D9D-8A33-98EC5D306E98}" type="datetimeFigureOut">
              <a:rPr lang="sr-Latn-CS"/>
              <a:pPr/>
              <a:t>30.8.2014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049A5EC-18CE-486A-AC78-8C8B42FB0422}"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2DCA93FC-4687-411F-9B97-59361D1F0107}" type="datetimeFigureOut">
              <a:rPr lang="sr-Latn-CS"/>
              <a:pPr/>
              <a:t>30.8.2014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FC99E77-468D-4DB2-B43E-84178D813B33}"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106E4780-01C2-48E3-853A-C84062A5064E}" type="datetimeFigureOut">
              <a:rPr lang="sr-Latn-CS"/>
              <a:pPr/>
              <a:t>30.8.2014</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E934E99-A092-4BCF-BC24-A8AB39F327C0}"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5AEF61FD-A77D-4902-BF0B-98B767EE2EEE}" type="datetimeFigureOut">
              <a:rPr lang="sr-Latn-CS"/>
              <a:pPr/>
              <a:t>30.8.2014</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00D14D3-90F6-49DD-8031-0ED77DB6993F}"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76FE62E7-24A2-4BEC-B6FA-32E476B8E34B}" type="datetimeFigureOut">
              <a:rPr lang="sr-Latn-CS"/>
              <a:pPr/>
              <a:t>30.8.2014</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F885355-6F12-4D35-84B5-7B7F8095909A}"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535F957F-A771-4C71-B819-00F8B291E6A8}" type="datetimeFigureOut">
              <a:rPr lang="sr-Latn-CS"/>
              <a:pPr/>
              <a:t>30.8.2014</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DA4EFDC-67ED-4E8D-A8D4-F93AFDA80C79}"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9A6D4631-80A1-4354-BB4E-21B1AB72E929}" type="datetimeFigureOut">
              <a:rPr lang="sr-Latn-CS"/>
              <a:pPr/>
              <a:t>30.8.2014</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61B4E6F-C18B-409D-9268-BA402766263D}"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575FABF2-2F95-43C1-92BA-1DF01646FD52}" type="datetimeFigureOut">
              <a:rPr lang="sr-Latn-CS"/>
              <a:pPr/>
              <a:t>30.8.2014</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3FBDE2B-1DB5-45CB-88D8-1BE61317500F}"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41987"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988"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sz="2400">
              <a:latin typeface="Times New Roman" pitchFamily="18" charset="0"/>
            </a:endParaRPr>
          </a:p>
        </p:txBody>
      </p:sp>
      <p:sp>
        <p:nvSpPr>
          <p:cNvPr id="41989"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lstStyle/>
          <a:p>
            <a:endParaRPr lang="en-US"/>
          </a:p>
        </p:txBody>
      </p:sp>
      <p:sp>
        <p:nvSpPr>
          <p:cNvPr id="41990"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fld id="{E80E9D38-9A7D-4969-937A-C0B64B9E63ED}" type="datetimeFigureOut">
              <a:rPr lang="sr-Latn-CS"/>
              <a:pPr/>
              <a:t>30.8.2014</a:t>
            </a:fld>
            <a:endParaRPr lang="en-US"/>
          </a:p>
        </p:txBody>
      </p:sp>
      <p:sp>
        <p:nvSpPr>
          <p:cNvPr id="41991"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vl1pPr>
          </a:lstStyle>
          <a:p>
            <a:endParaRPr lang="en-US"/>
          </a:p>
        </p:txBody>
      </p:sp>
      <p:sp>
        <p:nvSpPr>
          <p:cNvPr id="41992"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E0E56B84-E5AF-4669-92CE-9AB6E552070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iming>
    <p:tnLst>
      <p:par>
        <p:cTn id="1" dur="indefinite" restart="never" nodeType="tmRoot"/>
      </p:par>
    </p:tnLst>
  </p:timing>
  <p:txStyles>
    <p:titleStyle>
      <a:lvl1pPr algn="l" rtl="0" fontAlgn="base">
        <a:spcBef>
          <a:spcPct val="0"/>
        </a:spcBef>
        <a:spcAft>
          <a:spcPct val="0"/>
        </a:spcAft>
        <a:defRPr sz="3800">
          <a:solidFill>
            <a:schemeClr val="tx2"/>
          </a:solidFill>
          <a:latin typeface="+mj-lt"/>
          <a:ea typeface="+mj-ea"/>
          <a:cs typeface="+mj-cs"/>
        </a:defRPr>
      </a:lvl1pPr>
      <a:lvl2pPr algn="l" rtl="0" fontAlgn="base">
        <a:spcBef>
          <a:spcPct val="0"/>
        </a:spcBef>
        <a:spcAft>
          <a:spcPct val="0"/>
        </a:spcAft>
        <a:defRPr sz="3800">
          <a:solidFill>
            <a:schemeClr val="tx2"/>
          </a:solidFill>
          <a:latin typeface="Garamond" pitchFamily="18" charset="0"/>
          <a:cs typeface="Arial" charset="0"/>
        </a:defRPr>
      </a:lvl2pPr>
      <a:lvl3pPr algn="l" rtl="0" fontAlgn="base">
        <a:spcBef>
          <a:spcPct val="0"/>
        </a:spcBef>
        <a:spcAft>
          <a:spcPct val="0"/>
        </a:spcAft>
        <a:defRPr sz="3800">
          <a:solidFill>
            <a:schemeClr val="tx2"/>
          </a:solidFill>
          <a:latin typeface="Garamond" pitchFamily="18" charset="0"/>
          <a:cs typeface="Arial" charset="0"/>
        </a:defRPr>
      </a:lvl3pPr>
      <a:lvl4pPr algn="l" rtl="0" fontAlgn="base">
        <a:spcBef>
          <a:spcPct val="0"/>
        </a:spcBef>
        <a:spcAft>
          <a:spcPct val="0"/>
        </a:spcAft>
        <a:defRPr sz="3800">
          <a:solidFill>
            <a:schemeClr val="tx2"/>
          </a:solidFill>
          <a:latin typeface="Garamond" pitchFamily="18" charset="0"/>
          <a:cs typeface="Arial" charset="0"/>
        </a:defRPr>
      </a:lvl4pPr>
      <a:lvl5pPr algn="l" rtl="0" fontAlgn="base">
        <a:spcBef>
          <a:spcPct val="0"/>
        </a:spcBef>
        <a:spcAft>
          <a:spcPct val="0"/>
        </a:spcAft>
        <a:defRPr sz="3800">
          <a:solidFill>
            <a:schemeClr val="tx2"/>
          </a:solidFill>
          <a:latin typeface="Garamond" pitchFamily="18" charset="0"/>
          <a:cs typeface="Arial" charset="0"/>
        </a:defRPr>
      </a:lvl5pPr>
      <a:lvl6pPr marL="457200" algn="l" rtl="0" fontAlgn="base">
        <a:spcBef>
          <a:spcPct val="0"/>
        </a:spcBef>
        <a:spcAft>
          <a:spcPct val="0"/>
        </a:spcAft>
        <a:defRPr sz="3800">
          <a:solidFill>
            <a:schemeClr val="tx2"/>
          </a:solidFill>
          <a:latin typeface="Garamond" pitchFamily="18" charset="0"/>
          <a:cs typeface="Arial" charset="0"/>
        </a:defRPr>
      </a:lvl6pPr>
      <a:lvl7pPr marL="914400" algn="l" rtl="0" fontAlgn="base">
        <a:spcBef>
          <a:spcPct val="0"/>
        </a:spcBef>
        <a:spcAft>
          <a:spcPct val="0"/>
        </a:spcAft>
        <a:defRPr sz="3800">
          <a:solidFill>
            <a:schemeClr val="tx2"/>
          </a:solidFill>
          <a:latin typeface="Garamond" pitchFamily="18" charset="0"/>
          <a:cs typeface="Arial" charset="0"/>
        </a:defRPr>
      </a:lvl7pPr>
      <a:lvl8pPr marL="1371600" algn="l" rtl="0" fontAlgn="base">
        <a:spcBef>
          <a:spcPct val="0"/>
        </a:spcBef>
        <a:spcAft>
          <a:spcPct val="0"/>
        </a:spcAft>
        <a:defRPr sz="3800">
          <a:solidFill>
            <a:schemeClr val="tx2"/>
          </a:solidFill>
          <a:latin typeface="Garamond" pitchFamily="18" charset="0"/>
          <a:cs typeface="Arial" charset="0"/>
        </a:defRPr>
      </a:lvl8pPr>
      <a:lvl9pPr marL="1828800" algn="l" rtl="0" fontAlgn="base">
        <a:spcBef>
          <a:spcPct val="0"/>
        </a:spcBef>
        <a:spcAft>
          <a:spcPct val="0"/>
        </a:spcAft>
        <a:defRPr sz="3800">
          <a:solidFill>
            <a:schemeClr val="tx2"/>
          </a:solidFill>
          <a:latin typeface="Garamond" pitchFamily="18" charset="0"/>
          <a:cs typeface="Arial" charset="0"/>
        </a:defRPr>
      </a:lvl9pPr>
    </p:titleStyle>
    <p:bodyStyle>
      <a:lvl1pPr marL="469900" indent="-469900" algn="l" rtl="0" fontAlgn="base">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fontAlgn="base">
        <a:spcBef>
          <a:spcPct val="20000"/>
        </a:spcBef>
        <a:spcAft>
          <a:spcPct val="0"/>
        </a:spcAft>
        <a:buClr>
          <a:schemeClr val="accent2"/>
        </a:buClr>
        <a:buFont typeface="Wingdings" pitchFamily="2" charset="2"/>
        <a:buChar char="n"/>
        <a:defRPr sz="2600">
          <a:solidFill>
            <a:schemeClr val="tx1"/>
          </a:solidFill>
          <a:latin typeface="+mn-lt"/>
          <a:cs typeface="+mn-cs"/>
        </a:defRPr>
      </a:lvl2pPr>
      <a:lvl3pPr marL="1304925" indent="-395288" algn="l" rtl="0" fontAlgn="base">
        <a:spcBef>
          <a:spcPct val="20000"/>
        </a:spcBef>
        <a:spcAft>
          <a:spcPct val="0"/>
        </a:spcAft>
        <a:buClr>
          <a:schemeClr val="accent2"/>
        </a:buClr>
        <a:buFont typeface="Wingdings" pitchFamily="2" charset="2"/>
        <a:buChar char="o"/>
        <a:defRPr sz="2300">
          <a:solidFill>
            <a:schemeClr val="tx1"/>
          </a:solidFill>
          <a:latin typeface="+mn-lt"/>
          <a:cs typeface="+mn-cs"/>
        </a:defRPr>
      </a:lvl3pPr>
      <a:lvl4pPr marL="1693863" indent="-387350" algn="l" rtl="0" fontAlgn="base">
        <a:spcBef>
          <a:spcPct val="20000"/>
        </a:spcBef>
        <a:spcAft>
          <a:spcPct val="0"/>
        </a:spcAft>
        <a:buClr>
          <a:schemeClr val="accent2"/>
        </a:buClr>
        <a:buFont typeface="Wingdings" pitchFamily="2" charset="2"/>
        <a:buChar char="n"/>
        <a:defRPr sz="2000">
          <a:solidFill>
            <a:schemeClr val="tx1"/>
          </a:solidFill>
          <a:latin typeface="+mn-lt"/>
          <a:cs typeface="+mn-cs"/>
        </a:defRPr>
      </a:lvl4pPr>
      <a:lvl5pPr marL="2093913" indent="-398463" algn="l" rtl="0" fontAlgn="base">
        <a:spcBef>
          <a:spcPct val="25000"/>
        </a:spcBef>
        <a:spcAft>
          <a:spcPct val="0"/>
        </a:spcAft>
        <a:buClr>
          <a:schemeClr val="accent2"/>
        </a:buClr>
        <a:buFont typeface="Wingdings" pitchFamily="2" charset="2"/>
        <a:buChar char="§"/>
        <a:defRPr sz="2000">
          <a:solidFill>
            <a:schemeClr val="tx1"/>
          </a:solidFill>
          <a:latin typeface="+mn-lt"/>
          <a:cs typeface="+mn-cs"/>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cs typeface="+mn-cs"/>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cs typeface="+mn-cs"/>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cs typeface="+mn-cs"/>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hlt.rgf.bg.ac.rs/Biblisha" TargetMode="External"/><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ctrTitle"/>
          </p:nvPr>
        </p:nvSpPr>
        <p:spPr/>
        <p:txBody>
          <a:bodyPr anchor="ctr"/>
          <a:lstStyle/>
          <a:p>
            <a:r>
              <a:rPr lang="en-US" altLang="en-US"/>
              <a:t>A few words about history</a:t>
            </a:r>
          </a:p>
        </p:txBody>
      </p:sp>
      <p:sp>
        <p:nvSpPr>
          <p:cNvPr id="13314" name="Rectangle 3"/>
          <p:cNvSpPr>
            <a:spLocks noGrp="1" noChangeArrowheads="1"/>
          </p:cNvSpPr>
          <p:nvPr>
            <p:ph type="subTitle" idx="1"/>
          </p:nvPr>
        </p:nvSpPr>
        <p:spPr/>
        <p:txBody>
          <a:bodyPr/>
          <a:lstStyle/>
          <a:p>
            <a:r>
              <a:rPr lang="en-US" altLang="en-US"/>
              <a:t>Duško Vitas</a:t>
            </a:r>
          </a:p>
          <a:p>
            <a:r>
              <a:rPr lang="en-US" altLang="en-US" sz="2000"/>
              <a:t>University of Belgrade</a:t>
            </a:r>
          </a:p>
          <a:p>
            <a:r>
              <a:rPr lang="en-US" altLang="en-US" sz="2000"/>
              <a:t>Faculty of Mathematics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idx="4294967295"/>
          </p:nvPr>
        </p:nvSpPr>
        <p:spPr/>
        <p:txBody>
          <a:bodyPr anchor="ctr"/>
          <a:lstStyle/>
          <a:p>
            <a:r>
              <a:rPr lang="en-US" altLang="en-US"/>
              <a:t>Two types of applications</a:t>
            </a:r>
          </a:p>
        </p:txBody>
      </p:sp>
      <p:sp>
        <p:nvSpPr>
          <p:cNvPr id="22530" name="Rectangle 3"/>
          <p:cNvSpPr>
            <a:spLocks noGrp="1" noChangeArrowheads="1"/>
          </p:cNvSpPr>
          <p:nvPr>
            <p:ph type="body" idx="4294967295"/>
          </p:nvPr>
        </p:nvSpPr>
        <p:spPr/>
        <p:txBody>
          <a:bodyPr/>
          <a:lstStyle/>
          <a:p>
            <a:r>
              <a:rPr lang="en-US" altLang="en-US"/>
              <a:t>Since Unitex is an open-source system it has been incorporated in many software applications. </a:t>
            </a:r>
          </a:p>
          <a:p>
            <a:r>
              <a:rPr lang="en-US" altLang="en-US"/>
              <a:t>Unitex is used for linguistic and lexicographic research.</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4"/>
          <p:cNvSpPr>
            <a:spLocks noGrp="1" noChangeArrowheads="1"/>
          </p:cNvSpPr>
          <p:nvPr>
            <p:ph type="ctrTitle"/>
          </p:nvPr>
        </p:nvSpPr>
        <p:spPr/>
        <p:txBody>
          <a:bodyPr/>
          <a:lstStyle/>
          <a:p>
            <a:r>
              <a:rPr lang="en-US" altLang="en-US"/>
              <a:t>A software application</a:t>
            </a:r>
            <a:endParaRPr lang="en-US"/>
          </a:p>
        </p:txBody>
      </p:sp>
      <p:sp>
        <p:nvSpPr>
          <p:cNvPr id="49157" name="Rectangle 5"/>
          <p:cNvSpPr>
            <a:spLocks noGrp="1" noChangeArrowheads="1"/>
          </p:cNvSpPr>
          <p:nvPr>
            <p:ph type="subTitle" idx="1"/>
          </p:nvPr>
        </p:nvSpPr>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a:xfrm>
            <a:off x="457200" y="304800"/>
            <a:ext cx="8229600" cy="1143000"/>
          </a:xfrm>
        </p:spPr>
        <p:txBody>
          <a:bodyPr anchor="ctr"/>
          <a:lstStyle/>
          <a:p>
            <a:r>
              <a:rPr lang="en-US" altLang="en-US"/>
              <a:t>One example – web monitoring</a:t>
            </a:r>
          </a:p>
        </p:txBody>
      </p:sp>
      <p:sp>
        <p:nvSpPr>
          <p:cNvPr id="51203" name="Rectangle 3"/>
          <p:cNvSpPr>
            <a:spLocks noGrp="1" noChangeArrowheads="1"/>
          </p:cNvSpPr>
          <p:nvPr>
            <p:ph type="body" idx="4294967295"/>
          </p:nvPr>
        </p:nvSpPr>
        <p:spPr/>
        <p:txBody>
          <a:bodyPr/>
          <a:lstStyle/>
          <a:p>
            <a:pPr>
              <a:buFont typeface="Wingdings" pitchFamily="2" charset="2"/>
              <a:buNone/>
            </a:pPr>
            <a:r>
              <a:rPr lang="en-US" altLang="en-US"/>
              <a:t> </a:t>
            </a:r>
          </a:p>
        </p:txBody>
      </p:sp>
      <p:pic>
        <p:nvPicPr>
          <p:cNvPr id="51204" name="Picture 4"/>
          <p:cNvPicPr>
            <a:picLocks noChangeAspect="1" noChangeArrowheads="1"/>
          </p:cNvPicPr>
          <p:nvPr/>
        </p:nvPicPr>
        <p:blipFill>
          <a:blip r:embed="rId2"/>
          <a:srcRect/>
          <a:stretch>
            <a:fillRect/>
          </a:stretch>
        </p:blipFill>
        <p:spPr bwMode="auto">
          <a:xfrm>
            <a:off x="611188" y="1773238"/>
            <a:ext cx="5989637" cy="3040062"/>
          </a:xfrm>
          <a:prstGeom prst="rect">
            <a:avLst/>
          </a:prstGeom>
          <a:noFill/>
          <a:ln w="9525">
            <a:noFill/>
            <a:miter lim="800000"/>
            <a:headEnd/>
            <a:tailEnd/>
          </a:ln>
        </p:spPr>
      </p:pic>
      <p:pic>
        <p:nvPicPr>
          <p:cNvPr id="51205" name="Picture 6"/>
          <p:cNvPicPr>
            <a:picLocks noChangeAspect="1" noChangeArrowheads="1"/>
          </p:cNvPicPr>
          <p:nvPr/>
        </p:nvPicPr>
        <p:blipFill>
          <a:blip r:embed="rId3"/>
          <a:srcRect/>
          <a:stretch>
            <a:fillRect/>
          </a:stretch>
        </p:blipFill>
        <p:spPr bwMode="auto">
          <a:xfrm>
            <a:off x="1619250" y="3573463"/>
            <a:ext cx="6569075" cy="30241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1204"/>
                                        </p:tgtEl>
                                        <p:attrNameLst>
                                          <p:attrName>style.visibility</p:attrName>
                                        </p:attrNameLst>
                                      </p:cBhvr>
                                      <p:to>
                                        <p:strVal val="visible"/>
                                      </p:to>
                                    </p:set>
                                    <p:animEffect transition="in" filter="blinds(horizontal)">
                                      <p:cBhvr>
                                        <p:cTn id="7" dur="500"/>
                                        <p:tgtEl>
                                          <p:spTgt spid="5120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1205"/>
                                        </p:tgtEl>
                                        <p:attrNameLst>
                                          <p:attrName>style.visibility</p:attrName>
                                        </p:attrNameLst>
                                      </p:cBhvr>
                                      <p:to>
                                        <p:strVal val="visible"/>
                                      </p:to>
                                    </p:set>
                                    <p:animEffect transition="in" filter="blinds(horizontal)">
                                      <p:cBhvr>
                                        <p:cTn id="12" dur="500"/>
                                        <p:tgtEl>
                                          <p:spTgt spid="51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p:txBody>
          <a:bodyPr anchor="ctr"/>
          <a:lstStyle/>
          <a:p>
            <a:r>
              <a:rPr lang="en-US" altLang="en-US"/>
              <a:t>GlossaNet</a:t>
            </a:r>
          </a:p>
        </p:txBody>
      </p:sp>
      <p:sp>
        <p:nvSpPr>
          <p:cNvPr id="52227" name="Rectangle 4"/>
          <p:cNvSpPr>
            <a:spLocks noGrp="1" noChangeArrowheads="1"/>
          </p:cNvSpPr>
          <p:nvPr>
            <p:ph type="body" sz="half" idx="4294967295"/>
          </p:nvPr>
        </p:nvSpPr>
        <p:spPr>
          <a:xfrm>
            <a:off x="566738" y="1752600"/>
            <a:ext cx="3925887" cy="4267200"/>
          </a:xfrm>
        </p:spPr>
        <p:txBody>
          <a:bodyPr/>
          <a:lstStyle/>
          <a:p>
            <a:pPr>
              <a:lnSpc>
                <a:spcPct val="80000"/>
              </a:lnSpc>
              <a:buFont typeface="Wingdings" pitchFamily="2" charset="2"/>
              <a:buNone/>
            </a:pPr>
            <a:r>
              <a:rPr lang="en-US" altLang="en-US" sz="2000"/>
              <a:t> </a:t>
            </a:r>
          </a:p>
          <a:p>
            <a:pPr>
              <a:lnSpc>
                <a:spcPct val="80000"/>
              </a:lnSpc>
              <a:buFont typeface="Wingdings" pitchFamily="2" charset="2"/>
              <a:buNone/>
            </a:pPr>
            <a:endParaRPr lang="en-US" altLang="en-US" sz="2000"/>
          </a:p>
        </p:txBody>
      </p:sp>
      <p:sp>
        <p:nvSpPr>
          <p:cNvPr id="52228" name="Rectangle 5"/>
          <p:cNvSpPr>
            <a:spLocks noGrp="1" noChangeArrowheads="1"/>
          </p:cNvSpPr>
          <p:nvPr>
            <p:ph type="body" sz="half" idx="4294967295"/>
          </p:nvPr>
        </p:nvSpPr>
        <p:spPr>
          <a:xfrm>
            <a:off x="4500563" y="1752600"/>
            <a:ext cx="4392612" cy="4267200"/>
          </a:xfrm>
        </p:spPr>
        <p:txBody>
          <a:bodyPr/>
          <a:lstStyle/>
          <a:p>
            <a:pPr>
              <a:lnSpc>
                <a:spcPct val="80000"/>
              </a:lnSpc>
              <a:buFont typeface="Wingdings" pitchFamily="2" charset="2"/>
              <a:buNone/>
            </a:pPr>
            <a:endParaRPr lang="en-US" altLang="en-US" sz="1800"/>
          </a:p>
          <a:p>
            <a:pPr>
              <a:lnSpc>
                <a:spcPct val="80000"/>
              </a:lnSpc>
              <a:buFont typeface="Wingdings" pitchFamily="2" charset="2"/>
              <a:buNone/>
            </a:pPr>
            <a:r>
              <a:rPr lang="en-US" altLang="en-US" sz="1800"/>
              <a:t>GlossaNet is a specialized search engine and also watch engine. It lets you make searches in every published texts on the Internet in the form of RSS feeds : press, media, blogs, forum, firms, etc. </a:t>
            </a:r>
          </a:p>
          <a:p>
            <a:pPr>
              <a:lnSpc>
                <a:spcPct val="80000"/>
              </a:lnSpc>
              <a:buFont typeface="Wingdings" pitchFamily="2" charset="2"/>
              <a:buNone/>
            </a:pPr>
            <a:r>
              <a:rPr lang="en-US" altLang="en-US" sz="1800"/>
              <a:t>From a RSS publication list, you register a query and the system will analyse these sources and will search some keywords or expressions that you will have already specified. Then you could consult results on the GlossaNet interface or choose to receive reports by email.</a:t>
            </a:r>
          </a:p>
        </p:txBody>
      </p:sp>
      <p:pic>
        <p:nvPicPr>
          <p:cNvPr id="52229" name="Picture 7" descr="glossa"/>
          <p:cNvPicPr>
            <a:picLocks noChangeAspect="1" noChangeArrowheads="1"/>
          </p:cNvPicPr>
          <p:nvPr/>
        </p:nvPicPr>
        <p:blipFill>
          <a:blip r:embed="rId2"/>
          <a:srcRect/>
          <a:stretch>
            <a:fillRect/>
          </a:stretch>
        </p:blipFill>
        <p:spPr bwMode="auto">
          <a:xfrm>
            <a:off x="179388" y="1773238"/>
            <a:ext cx="3995737" cy="1398587"/>
          </a:xfrm>
          <a:prstGeom prst="rect">
            <a:avLst/>
          </a:prstGeom>
          <a:noFill/>
          <a:ln w="9525">
            <a:noFill/>
            <a:miter lim="800000"/>
            <a:headEnd/>
            <a:tailEnd/>
          </a:ln>
        </p:spPr>
      </p:pic>
      <p:grpSp>
        <p:nvGrpSpPr>
          <p:cNvPr id="52230" name="Group 11"/>
          <p:cNvGrpSpPr>
            <a:grpSpLocks/>
          </p:cNvGrpSpPr>
          <p:nvPr/>
        </p:nvGrpSpPr>
        <p:grpSpPr bwMode="auto">
          <a:xfrm>
            <a:off x="468313" y="3357563"/>
            <a:ext cx="3352800" cy="2652712"/>
            <a:chOff x="624" y="2160"/>
            <a:chExt cx="2112" cy="1671"/>
          </a:xfrm>
        </p:grpSpPr>
        <p:pic>
          <p:nvPicPr>
            <p:cNvPr id="52231" name="Picture 9" descr="1596111564_ID7276354_cental_174742_H3M401_0"/>
            <p:cNvPicPr>
              <a:picLocks noChangeAspect="1" noChangeArrowheads="1"/>
            </p:cNvPicPr>
            <p:nvPr/>
          </p:nvPicPr>
          <p:blipFill>
            <a:blip r:embed="rId3"/>
            <a:srcRect/>
            <a:stretch>
              <a:fillRect/>
            </a:stretch>
          </p:blipFill>
          <p:spPr bwMode="auto">
            <a:xfrm>
              <a:off x="624" y="2160"/>
              <a:ext cx="2112" cy="1408"/>
            </a:xfrm>
            <a:prstGeom prst="rect">
              <a:avLst/>
            </a:prstGeom>
            <a:noFill/>
            <a:ln w="9525">
              <a:noFill/>
              <a:miter lim="800000"/>
              <a:headEnd/>
              <a:tailEnd/>
            </a:ln>
          </p:spPr>
        </p:pic>
        <p:sp>
          <p:nvSpPr>
            <p:cNvPr id="52232" name="Text Box 10"/>
            <p:cNvSpPr txBox="1">
              <a:spLocks noChangeArrowheads="1"/>
            </p:cNvSpPr>
            <p:nvPr/>
          </p:nvSpPr>
          <p:spPr bwMode="auto">
            <a:xfrm>
              <a:off x="1056" y="3600"/>
              <a:ext cx="1052" cy="231"/>
            </a:xfrm>
            <a:prstGeom prst="rect">
              <a:avLst/>
            </a:prstGeom>
            <a:noFill/>
            <a:ln w="9525">
              <a:noFill/>
              <a:miter lim="800000"/>
              <a:headEnd/>
              <a:tailEnd/>
            </a:ln>
          </p:spPr>
          <p:txBody>
            <a:bodyPr wrap="none">
              <a:spAutoFit/>
            </a:bodyPr>
            <a:lstStyle/>
            <a:p>
              <a:r>
                <a:rPr lang="en-US" altLang="en-US">
                  <a:latin typeface="Arial" charset="0"/>
                </a:rPr>
                <a:t>Cédrick Fairon</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2228">
                                            <p:txEl>
                                              <p:pRg st="1" end="1"/>
                                            </p:txEl>
                                          </p:spTgt>
                                        </p:tgtEl>
                                        <p:attrNameLst>
                                          <p:attrName>style.visibility</p:attrName>
                                        </p:attrNameLst>
                                      </p:cBhvr>
                                      <p:to>
                                        <p:strVal val="visible"/>
                                      </p:to>
                                    </p:set>
                                    <p:animEffect transition="in" filter="blinds(horizontal)">
                                      <p:cBhvr>
                                        <p:cTn id="7" dur="500"/>
                                        <p:tgtEl>
                                          <p:spTgt spid="5222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2228">
                                            <p:txEl>
                                              <p:pRg st="2" end="2"/>
                                            </p:txEl>
                                          </p:spTgt>
                                        </p:tgtEl>
                                        <p:attrNameLst>
                                          <p:attrName>style.visibility</p:attrName>
                                        </p:attrNameLst>
                                      </p:cBhvr>
                                      <p:to>
                                        <p:strVal val="visible"/>
                                      </p:to>
                                    </p:set>
                                    <p:animEffect transition="in" filter="blinds(horizontal)">
                                      <p:cBhvr>
                                        <p:cTn id="12" dur="500"/>
                                        <p:tgtEl>
                                          <p:spTgt spid="5222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4"/>
          <p:cNvSpPr>
            <a:spLocks noGrp="1" noChangeArrowheads="1"/>
          </p:cNvSpPr>
          <p:nvPr>
            <p:ph type="ctrTitle" idx="4294967295"/>
          </p:nvPr>
        </p:nvSpPr>
        <p:spPr>
          <a:xfrm>
            <a:off x="685800" y="2130425"/>
            <a:ext cx="7772400" cy="1470025"/>
          </a:xfrm>
        </p:spPr>
        <p:txBody>
          <a:bodyPr anchor="ctr"/>
          <a:lstStyle/>
          <a:p>
            <a:r>
              <a:rPr lang="en-US" altLang="en-US" sz="3600"/>
              <a:t>Linguistic applications: </a:t>
            </a:r>
            <a:br>
              <a:rPr lang="en-US" altLang="en-US" sz="3600"/>
            </a:br>
            <a:r>
              <a:rPr lang="en-US" altLang="en-US" sz="3600"/>
              <a:t>Example of exploitation of Aligned Corpora</a:t>
            </a:r>
          </a:p>
        </p:txBody>
      </p:sp>
      <p:sp>
        <p:nvSpPr>
          <p:cNvPr id="53251" name="Rectangle 5"/>
          <p:cNvSpPr>
            <a:spLocks noGrp="1" noChangeArrowheads="1"/>
          </p:cNvSpPr>
          <p:nvPr>
            <p:ph type="subTitle" idx="4294967295"/>
          </p:nvPr>
        </p:nvSpPr>
        <p:spPr>
          <a:xfrm>
            <a:off x="1455738" y="3908425"/>
            <a:ext cx="6223000" cy="1652588"/>
          </a:xfrm>
        </p:spPr>
        <p:txBody>
          <a:bodyPr/>
          <a:lstStyle/>
          <a:p>
            <a:pPr marL="0" indent="0">
              <a:buFont typeface="Wingdings" pitchFamily="2" charset="2"/>
              <a:buNone/>
            </a:pPr>
            <a:endParaRPr lang="en-US" altLang="en-US" sz="28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idx="4294967295"/>
          </p:nvPr>
        </p:nvSpPr>
        <p:spPr/>
        <p:txBody>
          <a:bodyPr anchor="ctr"/>
          <a:lstStyle/>
          <a:p>
            <a:r>
              <a:rPr lang="en-US" altLang="en-US"/>
              <a:t>Language applications</a:t>
            </a:r>
          </a:p>
        </p:txBody>
      </p:sp>
      <p:sp>
        <p:nvSpPr>
          <p:cNvPr id="23554" name="Rectangle 3"/>
          <p:cNvSpPr>
            <a:spLocks noGrp="1" noChangeArrowheads="1"/>
          </p:cNvSpPr>
          <p:nvPr>
            <p:ph type="body" idx="4294967295"/>
          </p:nvPr>
        </p:nvSpPr>
        <p:spPr/>
        <p:txBody>
          <a:bodyPr/>
          <a:lstStyle/>
          <a:p>
            <a:r>
              <a:rPr lang="en-US" altLang="en-US"/>
              <a:t>Exploitation of corpora for languages for which e-dictionaries were developed;</a:t>
            </a:r>
          </a:p>
          <a:p>
            <a:r>
              <a:rPr lang="en-US" altLang="en-US"/>
              <a:t>Refinement of a dictionary of a specific language;</a:t>
            </a:r>
          </a:p>
          <a:p>
            <a:r>
              <a:rPr lang="en-US" altLang="en-US"/>
              <a:t>Development of local grammars as a step in the formalization of a certain language.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idx="4294967295"/>
          </p:nvPr>
        </p:nvSpPr>
        <p:spPr/>
        <p:txBody>
          <a:bodyPr anchor="ctr"/>
          <a:lstStyle/>
          <a:p>
            <a:r>
              <a:rPr lang="en-US" altLang="en-US"/>
              <a:t>Unitex and aligned texts</a:t>
            </a:r>
          </a:p>
        </p:txBody>
      </p:sp>
      <p:sp>
        <p:nvSpPr>
          <p:cNvPr id="48131" name="Rectangle 3"/>
          <p:cNvSpPr>
            <a:spLocks noGrp="1" noChangeArrowheads="1"/>
          </p:cNvSpPr>
          <p:nvPr>
            <p:ph type="body" idx="4294967295"/>
          </p:nvPr>
        </p:nvSpPr>
        <p:spPr/>
        <p:txBody>
          <a:bodyPr/>
          <a:lstStyle/>
          <a:p>
            <a:pPr indent="-127000">
              <a:buFont typeface="Wingdings" pitchFamily="2" charset="2"/>
              <a:buNone/>
            </a:pPr>
            <a:r>
              <a:rPr lang="en-US" altLang="en-US"/>
              <a:t>With Unitex you can handle electronic resources such as electronic dictionaries and grammars and apply them. You can work at the levels of morphology, the lexicon and syntax.</a:t>
            </a:r>
          </a:p>
          <a:p>
            <a:pPr indent="-127000">
              <a:buFont typeface="Wingdings" pitchFamily="2" charset="2"/>
              <a:buNone/>
            </a:pPr>
            <a:r>
              <a:rPr lang="en-US" altLang="en-US"/>
              <a:t>	Unitex supports processing of bitexts aligned with </a:t>
            </a:r>
            <a:r>
              <a:rPr lang="en-US" altLang="en-US" b="1"/>
              <a:t>XAlign</a:t>
            </a:r>
            <a:r>
              <a:rPr lang="en-US" altLang="en-US"/>
              <a:t>.</a:t>
            </a:r>
          </a:p>
          <a:p>
            <a:pPr indent="-127000">
              <a:buFont typeface="Wingdings" pitchFamily="2" charset="2"/>
              <a:buNone/>
            </a:pPr>
            <a:endParaRPr lang="en-US"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idx="4294967295"/>
          </p:nvPr>
        </p:nvSpPr>
        <p:spPr/>
        <p:txBody>
          <a:bodyPr anchor="ctr"/>
          <a:lstStyle/>
          <a:p>
            <a:r>
              <a:rPr lang="en-US" altLang="en-US"/>
              <a:t>BG-SR example (Verne)</a:t>
            </a:r>
          </a:p>
        </p:txBody>
      </p:sp>
      <p:pic>
        <p:nvPicPr>
          <p:cNvPr id="28674" name="Picture 6"/>
          <p:cNvPicPr>
            <a:picLocks noChangeAspect="1" noChangeArrowheads="1"/>
          </p:cNvPicPr>
          <p:nvPr/>
        </p:nvPicPr>
        <p:blipFill>
          <a:blip r:embed="rId2"/>
          <a:srcRect/>
          <a:stretch>
            <a:fillRect/>
          </a:stretch>
        </p:blipFill>
        <p:spPr bwMode="auto">
          <a:xfrm>
            <a:off x="1476375" y="1844675"/>
            <a:ext cx="5976938" cy="4779963"/>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idx="4294967295"/>
          </p:nvPr>
        </p:nvSpPr>
        <p:spPr>
          <a:xfrm>
            <a:off x="533400" y="304800"/>
            <a:ext cx="8229600" cy="1143000"/>
          </a:xfrm>
        </p:spPr>
        <p:txBody>
          <a:bodyPr anchor="ctr"/>
          <a:lstStyle/>
          <a:p>
            <a:r>
              <a:rPr lang="en-US" altLang="en-US"/>
              <a:t>детектив (BG) = detektiv (SR)???</a:t>
            </a:r>
          </a:p>
        </p:txBody>
      </p:sp>
      <p:sp>
        <p:nvSpPr>
          <p:cNvPr id="29698" name="Rectangle 3"/>
          <p:cNvSpPr>
            <a:spLocks noGrp="1" noChangeArrowheads="1"/>
          </p:cNvSpPr>
          <p:nvPr>
            <p:ph type="body" idx="4294967295"/>
          </p:nvPr>
        </p:nvSpPr>
        <p:spPr/>
        <p:txBody>
          <a:bodyPr/>
          <a:lstStyle/>
          <a:p>
            <a:pPr>
              <a:buFont typeface="Wingdings" pitchFamily="2" charset="2"/>
              <a:buNone/>
            </a:pPr>
            <a:r>
              <a:rPr lang="en-US" altLang="en-US"/>
              <a:t> </a:t>
            </a:r>
          </a:p>
        </p:txBody>
      </p:sp>
      <p:grpSp>
        <p:nvGrpSpPr>
          <p:cNvPr id="29699" name="Group 9"/>
          <p:cNvGrpSpPr>
            <a:grpSpLocks/>
          </p:cNvGrpSpPr>
          <p:nvPr/>
        </p:nvGrpSpPr>
        <p:grpSpPr bwMode="auto">
          <a:xfrm>
            <a:off x="685800" y="1206500"/>
            <a:ext cx="7467600" cy="5651500"/>
            <a:chOff x="432" y="760"/>
            <a:chExt cx="4704" cy="3560"/>
          </a:xfrm>
        </p:grpSpPr>
        <p:pic>
          <p:nvPicPr>
            <p:cNvPr id="29706" name="Picture 6" descr="detektiv"/>
            <p:cNvPicPr>
              <a:picLocks noChangeAspect="1" noChangeArrowheads="1"/>
            </p:cNvPicPr>
            <p:nvPr/>
          </p:nvPicPr>
          <p:blipFill>
            <a:blip r:embed="rId2"/>
            <a:srcRect/>
            <a:stretch>
              <a:fillRect/>
            </a:stretch>
          </p:blipFill>
          <p:spPr bwMode="auto">
            <a:xfrm>
              <a:off x="432" y="760"/>
              <a:ext cx="4704" cy="3560"/>
            </a:xfrm>
            <a:prstGeom prst="rect">
              <a:avLst/>
            </a:prstGeom>
            <a:noFill/>
            <a:ln w="9525">
              <a:noFill/>
              <a:miter lim="800000"/>
              <a:headEnd/>
              <a:tailEnd/>
            </a:ln>
          </p:spPr>
        </p:pic>
        <p:sp>
          <p:nvSpPr>
            <p:cNvPr id="29707" name="Rectangle 7"/>
            <p:cNvSpPr>
              <a:spLocks noChangeArrowheads="1"/>
            </p:cNvSpPr>
            <p:nvPr/>
          </p:nvSpPr>
          <p:spPr bwMode="auto">
            <a:xfrm>
              <a:off x="768" y="1660"/>
              <a:ext cx="1680" cy="288"/>
            </a:xfrm>
            <a:prstGeom prst="rect">
              <a:avLst/>
            </a:prstGeom>
            <a:noFill/>
            <a:ln w="28575">
              <a:solidFill>
                <a:srgbClr val="FF0000"/>
              </a:solidFill>
              <a:miter lim="800000"/>
              <a:headEnd/>
              <a:tailEnd/>
            </a:ln>
          </p:spPr>
          <p:txBody>
            <a:bodyPr wrap="none" anchor="ctr"/>
            <a:lstStyle/>
            <a:p>
              <a:endParaRPr lang="en-US">
                <a:latin typeface="Arial" charset="0"/>
              </a:endParaRPr>
            </a:p>
          </p:txBody>
        </p:sp>
      </p:grpSp>
      <p:sp>
        <p:nvSpPr>
          <p:cNvPr id="29700" name="Rectangle 8"/>
          <p:cNvSpPr>
            <a:spLocks noChangeArrowheads="1"/>
          </p:cNvSpPr>
          <p:nvPr/>
        </p:nvSpPr>
        <p:spPr bwMode="auto">
          <a:xfrm>
            <a:off x="4876800" y="3125788"/>
            <a:ext cx="2667000" cy="381000"/>
          </a:xfrm>
          <a:prstGeom prst="rect">
            <a:avLst/>
          </a:prstGeom>
          <a:noFill/>
          <a:ln w="28575">
            <a:solidFill>
              <a:srgbClr val="FF0000"/>
            </a:solidFill>
            <a:miter lim="800000"/>
            <a:headEnd/>
            <a:tailEnd/>
          </a:ln>
        </p:spPr>
        <p:txBody>
          <a:bodyPr wrap="none" anchor="ctr"/>
          <a:lstStyle/>
          <a:p>
            <a:endParaRPr lang="en-US">
              <a:latin typeface="Arial" charset="0"/>
            </a:endParaRPr>
          </a:p>
        </p:txBody>
      </p:sp>
      <p:pic>
        <p:nvPicPr>
          <p:cNvPr id="29701" name="Picture 11" descr="detektiv"/>
          <p:cNvPicPr>
            <a:picLocks noChangeAspect="1" noChangeArrowheads="1"/>
          </p:cNvPicPr>
          <p:nvPr/>
        </p:nvPicPr>
        <p:blipFill>
          <a:blip r:embed="rId2"/>
          <a:srcRect/>
          <a:stretch>
            <a:fillRect/>
          </a:stretch>
        </p:blipFill>
        <p:spPr bwMode="auto">
          <a:xfrm>
            <a:off x="685800" y="1206500"/>
            <a:ext cx="7467600" cy="5651500"/>
          </a:xfrm>
          <a:prstGeom prst="rect">
            <a:avLst/>
          </a:prstGeom>
          <a:noFill/>
          <a:ln w="9525">
            <a:noFill/>
            <a:miter lim="800000"/>
            <a:headEnd/>
            <a:tailEnd/>
          </a:ln>
        </p:spPr>
      </p:pic>
      <p:sp>
        <p:nvSpPr>
          <p:cNvPr id="29702" name="Rectangle 12"/>
          <p:cNvSpPr>
            <a:spLocks noChangeArrowheads="1"/>
          </p:cNvSpPr>
          <p:nvPr/>
        </p:nvSpPr>
        <p:spPr bwMode="auto">
          <a:xfrm>
            <a:off x="1219200" y="2635250"/>
            <a:ext cx="2667000" cy="457200"/>
          </a:xfrm>
          <a:prstGeom prst="rect">
            <a:avLst/>
          </a:prstGeom>
          <a:noFill/>
          <a:ln w="28575">
            <a:solidFill>
              <a:srgbClr val="FF0000"/>
            </a:solidFill>
            <a:miter lim="800000"/>
            <a:headEnd/>
            <a:tailEnd/>
          </a:ln>
        </p:spPr>
        <p:txBody>
          <a:bodyPr wrap="none" anchor="ctr"/>
          <a:lstStyle/>
          <a:p>
            <a:endParaRPr lang="en-US">
              <a:latin typeface="Arial" charset="0"/>
            </a:endParaRPr>
          </a:p>
        </p:txBody>
      </p:sp>
      <p:sp>
        <p:nvSpPr>
          <p:cNvPr id="29703" name="Rectangle 13"/>
          <p:cNvSpPr>
            <a:spLocks noChangeArrowheads="1"/>
          </p:cNvSpPr>
          <p:nvPr/>
        </p:nvSpPr>
        <p:spPr bwMode="auto">
          <a:xfrm>
            <a:off x="4876800" y="3048000"/>
            <a:ext cx="2667000" cy="457200"/>
          </a:xfrm>
          <a:prstGeom prst="rect">
            <a:avLst/>
          </a:prstGeom>
          <a:noFill/>
          <a:ln w="28575">
            <a:solidFill>
              <a:srgbClr val="FF0000"/>
            </a:solidFill>
            <a:miter lim="800000"/>
            <a:headEnd/>
            <a:tailEnd/>
          </a:ln>
        </p:spPr>
        <p:txBody>
          <a:bodyPr wrap="none" anchor="ctr"/>
          <a:lstStyle/>
          <a:p>
            <a:endParaRPr lang="en-US">
              <a:latin typeface="Arial" charset="0"/>
            </a:endParaRPr>
          </a:p>
        </p:txBody>
      </p:sp>
      <p:sp>
        <p:nvSpPr>
          <p:cNvPr id="29704" name="Oval 14"/>
          <p:cNvSpPr>
            <a:spLocks noChangeArrowheads="1"/>
          </p:cNvSpPr>
          <p:nvPr/>
        </p:nvSpPr>
        <p:spPr bwMode="auto">
          <a:xfrm>
            <a:off x="914400" y="2438400"/>
            <a:ext cx="381000" cy="457200"/>
          </a:xfrm>
          <a:prstGeom prst="ellipse">
            <a:avLst/>
          </a:prstGeom>
          <a:noFill/>
          <a:ln w="28575">
            <a:solidFill>
              <a:srgbClr val="FF0000"/>
            </a:solidFill>
            <a:round/>
            <a:headEnd/>
            <a:tailEnd/>
          </a:ln>
        </p:spPr>
        <p:txBody>
          <a:bodyPr wrap="none" anchor="ctr"/>
          <a:lstStyle/>
          <a:p>
            <a:endParaRPr lang="en-US">
              <a:latin typeface="Arial" charset="0"/>
            </a:endParaRPr>
          </a:p>
        </p:txBody>
      </p:sp>
      <p:sp>
        <p:nvSpPr>
          <p:cNvPr id="29705" name="Oval 15"/>
          <p:cNvSpPr>
            <a:spLocks noChangeArrowheads="1"/>
          </p:cNvSpPr>
          <p:nvPr/>
        </p:nvSpPr>
        <p:spPr bwMode="auto">
          <a:xfrm>
            <a:off x="7467600" y="2895600"/>
            <a:ext cx="381000" cy="457200"/>
          </a:xfrm>
          <a:prstGeom prst="ellipse">
            <a:avLst/>
          </a:prstGeom>
          <a:noFill/>
          <a:ln w="28575">
            <a:solidFill>
              <a:srgbClr val="FF0000"/>
            </a:solidFill>
            <a:round/>
            <a:headEnd/>
            <a:tailEnd/>
          </a:ln>
        </p:spPr>
        <p:txBody>
          <a:bodyPr wrap="none" anchor="ctr"/>
          <a:lstStyle/>
          <a:p>
            <a:endParaRPr lang="en-US">
              <a:latin typeface="Arial"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idx="4294967295"/>
          </p:nvPr>
        </p:nvSpPr>
        <p:spPr>
          <a:ln w="19050">
            <a:solidFill>
              <a:srgbClr val="FF0000"/>
            </a:solidFill>
          </a:ln>
        </p:spPr>
        <p:txBody>
          <a:bodyPr anchor="ctr"/>
          <a:lstStyle/>
          <a:p>
            <a:r>
              <a:rPr lang="en-US" altLang="en-US" i="1">
                <a:latin typeface="Georgia" pitchFamily="18" charset="0"/>
              </a:rPr>
              <a:t>A simple query - colors</a:t>
            </a:r>
          </a:p>
        </p:txBody>
      </p:sp>
      <p:pic>
        <p:nvPicPr>
          <p:cNvPr id="30722" name="Picture 3"/>
          <p:cNvPicPr>
            <a:picLocks noGrp="1" noChangeAspect="1" noChangeArrowheads="1"/>
          </p:cNvPicPr>
          <p:nvPr>
            <p:ph idx="4294967295"/>
          </p:nvPr>
        </p:nvPicPr>
        <p:blipFill>
          <a:blip r:embed="rId2"/>
          <a:srcRect/>
          <a:stretch>
            <a:fillRect/>
          </a:stretch>
        </p:blipFill>
        <p:spPr>
          <a:xfrm>
            <a:off x="381000" y="1600200"/>
            <a:ext cx="6122988" cy="4525963"/>
          </a:xfrm>
        </p:spPr>
      </p:pic>
      <p:sp>
        <p:nvSpPr>
          <p:cNvPr id="43012" name="Text Box 4"/>
          <p:cNvSpPr txBox="1">
            <a:spLocks noChangeArrowheads="1"/>
          </p:cNvSpPr>
          <p:nvPr/>
        </p:nvSpPr>
        <p:spPr bwMode="auto">
          <a:xfrm>
            <a:off x="4700588" y="3124200"/>
            <a:ext cx="4443412" cy="1616075"/>
          </a:xfrm>
          <a:prstGeom prst="rect">
            <a:avLst/>
          </a:prstGeom>
          <a:solidFill>
            <a:srgbClr val="FF0000"/>
          </a:solidFill>
          <a:ln w="9525">
            <a:noFill/>
            <a:miter lim="800000"/>
            <a:headEnd/>
            <a:tailEnd/>
          </a:ln>
        </p:spPr>
        <p:txBody>
          <a:bodyPr wrap="none">
            <a:spAutoFit/>
          </a:bodyPr>
          <a:lstStyle/>
          <a:p>
            <a:r>
              <a:rPr lang="en-US" altLang="en-US" sz="2000" b="1">
                <a:solidFill>
                  <a:schemeClr val="bg1"/>
                </a:solidFill>
                <a:latin typeface="Arial" charset="0"/>
              </a:rPr>
              <a:t>crn - </a:t>
            </a:r>
            <a:r>
              <a:rPr lang="en-US" altLang="en-US" sz="2000" b="1" i="1">
                <a:solidFill>
                  <a:schemeClr val="bg1"/>
                </a:solidFill>
                <a:latin typeface="Arial" charset="0"/>
              </a:rPr>
              <a:t>noir</a:t>
            </a:r>
          </a:p>
          <a:p>
            <a:r>
              <a:rPr lang="en-US" altLang="en-US" sz="2000" b="1">
                <a:solidFill>
                  <a:schemeClr val="bg1"/>
                </a:solidFill>
                <a:latin typeface="Arial" charset="0"/>
              </a:rPr>
              <a:t>bakarnosmedj – </a:t>
            </a:r>
          </a:p>
          <a:p>
            <a:r>
              <a:rPr lang="en-US" altLang="en-US" sz="2000" b="1">
                <a:solidFill>
                  <a:schemeClr val="bg1"/>
                </a:solidFill>
                <a:latin typeface="Arial" charset="0"/>
              </a:rPr>
              <a:t>	</a:t>
            </a:r>
            <a:r>
              <a:rPr lang="en-US" altLang="en-US" sz="2000" b="1" i="1">
                <a:solidFill>
                  <a:schemeClr val="bg1"/>
                </a:solidFill>
                <a:latin typeface="Arial" charset="0"/>
              </a:rPr>
              <a:t>sombres nuances de cuivre</a:t>
            </a:r>
          </a:p>
          <a:p>
            <a:r>
              <a:rPr lang="en-US" altLang="en-US" sz="2000" b="1">
                <a:solidFill>
                  <a:schemeClr val="bg1"/>
                </a:solidFill>
                <a:latin typeface="Arial" charset="0"/>
              </a:rPr>
              <a:t>svetlosmedj – </a:t>
            </a:r>
            <a:r>
              <a:rPr lang="en-US" altLang="en-US" sz="2000" b="1" i="1">
                <a:solidFill>
                  <a:schemeClr val="bg1"/>
                </a:solidFill>
                <a:latin typeface="Arial" charset="0"/>
              </a:rPr>
              <a:t>blanc mat</a:t>
            </a:r>
          </a:p>
          <a:p>
            <a:r>
              <a:rPr lang="en-US" altLang="en-US" sz="2000" b="1">
                <a:solidFill>
                  <a:schemeClr val="bg1"/>
                </a:solidFill>
                <a:latin typeface="Arial" charset="0"/>
              </a:rPr>
              <a:t>žut - </a:t>
            </a:r>
            <a:r>
              <a:rPr lang="en-US" altLang="en-US" sz="2000" b="1" i="1">
                <a:solidFill>
                  <a:schemeClr val="bg1"/>
                </a:solidFill>
                <a:latin typeface="Arial" charset="0"/>
              </a:rPr>
              <a:t>jaune</a:t>
            </a:r>
          </a:p>
        </p:txBody>
      </p:sp>
      <p:sp>
        <p:nvSpPr>
          <p:cNvPr id="43013" name="Text Box 5"/>
          <p:cNvSpPr txBox="1">
            <a:spLocks noChangeArrowheads="1"/>
          </p:cNvSpPr>
          <p:nvPr/>
        </p:nvSpPr>
        <p:spPr bwMode="auto">
          <a:xfrm>
            <a:off x="6537325" y="5802313"/>
            <a:ext cx="1220788" cy="396875"/>
          </a:xfrm>
          <a:prstGeom prst="rect">
            <a:avLst/>
          </a:prstGeom>
          <a:solidFill>
            <a:srgbClr val="FF0000"/>
          </a:solidFill>
          <a:ln w="9525">
            <a:noFill/>
            <a:miter lim="800000"/>
            <a:headEnd/>
            <a:tailEnd/>
          </a:ln>
        </p:spPr>
        <p:txBody>
          <a:bodyPr wrap="none">
            <a:spAutoFit/>
          </a:bodyPr>
          <a:lstStyle/>
          <a:p>
            <a:r>
              <a:rPr lang="en-US" altLang="en-US" sz="2000" b="1">
                <a:solidFill>
                  <a:schemeClr val="bg1"/>
                </a:solidFill>
                <a:latin typeface="Arial" charset="0"/>
              </a:rPr>
              <a:t>&lt;A+Col&gt;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3013"/>
                                        </p:tgtEl>
                                        <p:attrNameLst>
                                          <p:attrName>style.visibility</p:attrName>
                                        </p:attrNameLst>
                                      </p:cBhvr>
                                      <p:to>
                                        <p:strVal val="visible"/>
                                      </p:to>
                                    </p:set>
                                    <p:animEffect transition="in" filter="blinds(horizontal)">
                                      <p:cBhvr>
                                        <p:cTn id="7" dur="500"/>
                                        <p:tgtEl>
                                          <p:spTgt spid="430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3012"/>
                                        </p:tgtEl>
                                        <p:attrNameLst>
                                          <p:attrName>style.visibility</p:attrName>
                                        </p:attrNameLst>
                                      </p:cBhvr>
                                      <p:to>
                                        <p:strVal val="visible"/>
                                      </p:to>
                                    </p:set>
                                    <p:animEffect transition="in" filter="blinds(horizontal)">
                                      <p:cBhvr>
                                        <p:cTn id="12" dur="500"/>
                                        <p:tgtEl>
                                          <p:spTgt spid="430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animBg="1"/>
      <p:bldP spid="430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4"/>
          <p:cNvSpPr>
            <a:spLocks noGrp="1" noChangeArrowheads="1"/>
          </p:cNvSpPr>
          <p:nvPr>
            <p:ph type="ctrTitle" idx="4294967295"/>
          </p:nvPr>
        </p:nvSpPr>
        <p:spPr>
          <a:xfrm>
            <a:off x="685800" y="2130425"/>
            <a:ext cx="7772400" cy="1470025"/>
          </a:xfrm>
        </p:spPr>
        <p:txBody>
          <a:bodyPr anchor="ctr"/>
          <a:lstStyle/>
          <a:p>
            <a:r>
              <a:rPr lang="en-US" altLang="en-US" sz="4000"/>
              <a:t>Historical overview</a:t>
            </a:r>
          </a:p>
        </p:txBody>
      </p:sp>
      <p:sp>
        <p:nvSpPr>
          <p:cNvPr id="14338" name="Rectangle 5"/>
          <p:cNvSpPr>
            <a:spLocks noGrp="1" noChangeArrowheads="1"/>
          </p:cNvSpPr>
          <p:nvPr>
            <p:ph type="subTitle" idx="4294967295"/>
          </p:nvPr>
        </p:nvSpPr>
        <p:spPr>
          <a:xfrm>
            <a:off x="1455738" y="3908425"/>
            <a:ext cx="6223000" cy="1652588"/>
          </a:xfrm>
        </p:spPr>
        <p:txBody>
          <a:bodyPr/>
          <a:lstStyle/>
          <a:p>
            <a:pPr marL="0" indent="0">
              <a:buFont typeface="Wingdings" pitchFamily="2" charset="2"/>
              <a:buNone/>
            </a:pPr>
            <a:endParaRPr lang="en-US" altLang="en-US" sz="28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idx="4294967295"/>
          </p:nvPr>
        </p:nvSpPr>
        <p:spPr>
          <a:ln w="19050">
            <a:solidFill>
              <a:srgbClr val="FF0000"/>
            </a:solidFill>
          </a:ln>
        </p:spPr>
        <p:txBody>
          <a:bodyPr anchor="ctr"/>
          <a:lstStyle/>
          <a:p>
            <a:r>
              <a:rPr lang="en-US" altLang="en-US" sz="3400" i="1">
                <a:latin typeface="Georgia" pitchFamily="18" charset="0"/>
              </a:rPr>
              <a:t>A more complex query – </a:t>
            </a:r>
            <a:br>
              <a:rPr lang="en-US" altLang="en-US" sz="3400" i="1">
                <a:latin typeface="Georgia" pitchFamily="18" charset="0"/>
              </a:rPr>
            </a:br>
            <a:r>
              <a:rPr lang="en-US" altLang="en-US" sz="3400" i="1">
                <a:latin typeface="Georgia" pitchFamily="18" charset="0"/>
              </a:rPr>
              <a:t>MWU named entities</a:t>
            </a:r>
          </a:p>
        </p:txBody>
      </p:sp>
      <p:sp>
        <p:nvSpPr>
          <p:cNvPr id="44035" name="Text Box 3"/>
          <p:cNvSpPr txBox="1">
            <a:spLocks noChangeArrowheads="1"/>
          </p:cNvSpPr>
          <p:nvPr/>
        </p:nvSpPr>
        <p:spPr bwMode="auto">
          <a:xfrm>
            <a:off x="6537325" y="5802313"/>
            <a:ext cx="2443163" cy="396875"/>
          </a:xfrm>
          <a:prstGeom prst="rect">
            <a:avLst/>
          </a:prstGeom>
          <a:solidFill>
            <a:srgbClr val="FF0000"/>
          </a:solidFill>
          <a:ln w="9525">
            <a:noFill/>
            <a:miter lim="800000"/>
            <a:headEnd/>
            <a:tailEnd/>
          </a:ln>
        </p:spPr>
        <p:txBody>
          <a:bodyPr wrap="none">
            <a:spAutoFit/>
          </a:bodyPr>
          <a:lstStyle/>
          <a:p>
            <a:r>
              <a:rPr lang="en-US" altLang="en-US" sz="2000" b="1">
                <a:solidFill>
                  <a:schemeClr val="bg1"/>
                </a:solidFill>
                <a:latin typeface="Arial" charset="0"/>
              </a:rPr>
              <a:t>&lt;N+NProp+Comp&gt;</a:t>
            </a:r>
          </a:p>
        </p:txBody>
      </p:sp>
      <p:pic>
        <p:nvPicPr>
          <p:cNvPr id="31747" name="Picture 4"/>
          <p:cNvPicPr>
            <a:picLocks noGrp="1" noChangeAspect="1" noChangeArrowheads="1"/>
          </p:cNvPicPr>
          <p:nvPr>
            <p:ph idx="4294967295"/>
          </p:nvPr>
        </p:nvPicPr>
        <p:blipFill>
          <a:blip r:embed="rId2"/>
          <a:srcRect/>
          <a:stretch>
            <a:fillRect/>
          </a:stretch>
        </p:blipFill>
        <p:spPr>
          <a:xfrm>
            <a:off x="609600" y="1676400"/>
            <a:ext cx="5576888" cy="4525963"/>
          </a:xfrm>
        </p:spPr>
      </p:pic>
      <p:sp>
        <p:nvSpPr>
          <p:cNvPr id="44037" name="AutoShape 5"/>
          <p:cNvSpPr>
            <a:spLocks noChangeArrowheads="1"/>
          </p:cNvSpPr>
          <p:nvPr/>
        </p:nvSpPr>
        <p:spPr bwMode="auto">
          <a:xfrm>
            <a:off x="5715000" y="2209800"/>
            <a:ext cx="3124200" cy="1295400"/>
          </a:xfrm>
          <a:prstGeom prst="leftArrow">
            <a:avLst>
              <a:gd name="adj1" fmla="val 50000"/>
              <a:gd name="adj2" fmla="val 60294"/>
            </a:avLst>
          </a:prstGeom>
          <a:solidFill>
            <a:srgbClr val="FF0000"/>
          </a:solidFill>
          <a:ln w="9525">
            <a:solidFill>
              <a:schemeClr val="tx1"/>
            </a:solidFill>
            <a:miter lim="800000"/>
            <a:headEnd/>
            <a:tailEnd/>
          </a:ln>
        </p:spPr>
        <p:txBody>
          <a:bodyPr wrap="none" anchor="ctr"/>
          <a:lstStyle/>
          <a:p>
            <a:pPr algn="ctr"/>
            <a:r>
              <a:rPr lang="en-US" altLang="en-US" b="1">
                <a:solidFill>
                  <a:schemeClr val="bg1"/>
                </a:solidFill>
                <a:latin typeface="Arial" charset="0"/>
              </a:rPr>
              <a:t>Suecki kanal – </a:t>
            </a:r>
          </a:p>
          <a:p>
            <a:pPr algn="ctr"/>
            <a:r>
              <a:rPr lang="en-US" altLang="en-US" b="1" i="1">
                <a:solidFill>
                  <a:schemeClr val="bg1"/>
                </a:solidFill>
                <a:latin typeface="Arial" charset="0"/>
              </a:rPr>
              <a:t>canal de Suez</a:t>
            </a:r>
            <a:endParaRPr lang="en-US" altLang="en-US" b="1">
              <a:solidFill>
                <a:schemeClr val="bg1"/>
              </a:solidFill>
              <a:latin typeface="Arial" charset="0"/>
            </a:endParaRPr>
          </a:p>
        </p:txBody>
      </p:sp>
      <p:sp>
        <p:nvSpPr>
          <p:cNvPr id="44038" name="AutoShape 6"/>
          <p:cNvSpPr>
            <a:spLocks noChangeArrowheads="1"/>
          </p:cNvSpPr>
          <p:nvPr/>
        </p:nvSpPr>
        <p:spPr bwMode="auto">
          <a:xfrm>
            <a:off x="5791200" y="2743200"/>
            <a:ext cx="3048000" cy="1447800"/>
          </a:xfrm>
          <a:prstGeom prst="leftArrow">
            <a:avLst>
              <a:gd name="adj1" fmla="val 50000"/>
              <a:gd name="adj2" fmla="val 52632"/>
            </a:avLst>
          </a:prstGeom>
          <a:solidFill>
            <a:srgbClr val="FF0000"/>
          </a:solidFill>
          <a:ln w="9525">
            <a:solidFill>
              <a:schemeClr val="tx1"/>
            </a:solidFill>
            <a:miter lim="800000"/>
            <a:headEnd/>
            <a:tailEnd/>
          </a:ln>
        </p:spPr>
        <p:txBody>
          <a:bodyPr wrap="none" anchor="ctr"/>
          <a:lstStyle/>
          <a:p>
            <a:pPr algn="ctr"/>
            <a:r>
              <a:rPr lang="en-US" altLang="en-US" b="1">
                <a:solidFill>
                  <a:schemeClr val="bg1"/>
                </a:solidFill>
                <a:latin typeface="Arial" charset="0"/>
              </a:rPr>
              <a:t>Ujedinjeno kraljevstvo – </a:t>
            </a:r>
          </a:p>
          <a:p>
            <a:pPr algn="ctr"/>
            <a:r>
              <a:rPr lang="en-US" altLang="en-US" b="1" i="1">
                <a:solidFill>
                  <a:schemeClr val="bg1"/>
                </a:solidFill>
                <a:latin typeface="Arial" charset="0"/>
              </a:rPr>
              <a:t>Royaume-Uni</a:t>
            </a:r>
            <a:endParaRPr lang="en-US" altLang="en-US" b="1">
              <a:solidFill>
                <a:schemeClr val="bg1"/>
              </a:solidFill>
              <a:latin typeface="Arial" charset="0"/>
            </a:endParaRPr>
          </a:p>
        </p:txBody>
      </p:sp>
      <p:sp>
        <p:nvSpPr>
          <p:cNvPr id="44039" name="AutoShape 7"/>
          <p:cNvSpPr>
            <a:spLocks noChangeArrowheads="1"/>
          </p:cNvSpPr>
          <p:nvPr/>
        </p:nvSpPr>
        <p:spPr bwMode="auto">
          <a:xfrm>
            <a:off x="5791200" y="3505200"/>
            <a:ext cx="3048000" cy="1447800"/>
          </a:xfrm>
          <a:prstGeom prst="leftArrow">
            <a:avLst>
              <a:gd name="adj1" fmla="val 50000"/>
              <a:gd name="adj2" fmla="val 52632"/>
            </a:avLst>
          </a:prstGeom>
          <a:solidFill>
            <a:srgbClr val="FF0000"/>
          </a:solidFill>
          <a:ln w="9525">
            <a:solidFill>
              <a:schemeClr val="tx1"/>
            </a:solidFill>
            <a:miter lim="800000"/>
            <a:headEnd/>
            <a:tailEnd/>
          </a:ln>
        </p:spPr>
        <p:txBody>
          <a:bodyPr wrap="none" anchor="ctr"/>
          <a:lstStyle/>
          <a:p>
            <a:pPr algn="ctr"/>
            <a:r>
              <a:rPr lang="en-US" altLang="en-US" b="1">
                <a:solidFill>
                  <a:schemeClr val="bg1"/>
                </a:solidFill>
                <a:latin typeface="Arial" charset="0"/>
              </a:rPr>
              <a:t>Rt dobre nade – </a:t>
            </a:r>
          </a:p>
          <a:p>
            <a:pPr algn="ctr"/>
            <a:r>
              <a:rPr lang="en-US" altLang="en-US" b="1" i="1">
                <a:solidFill>
                  <a:schemeClr val="bg1"/>
                </a:solidFill>
                <a:latin typeface="Arial" charset="0"/>
              </a:rPr>
              <a:t>le cap de bon Espérance</a:t>
            </a:r>
            <a:endParaRPr lang="en-US" altLang="en-US" b="1">
              <a:solidFill>
                <a:schemeClr val="bg1"/>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4035"/>
                                        </p:tgtEl>
                                        <p:attrNameLst>
                                          <p:attrName>style.visibility</p:attrName>
                                        </p:attrNameLst>
                                      </p:cBhvr>
                                      <p:to>
                                        <p:strVal val="visible"/>
                                      </p:to>
                                    </p:set>
                                    <p:animEffect transition="in" filter="blinds(horizontal)">
                                      <p:cBhvr>
                                        <p:cTn id="7" dur="500"/>
                                        <p:tgtEl>
                                          <p:spTgt spid="440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4037"/>
                                        </p:tgtEl>
                                        <p:attrNameLst>
                                          <p:attrName>style.visibility</p:attrName>
                                        </p:attrNameLst>
                                      </p:cBhvr>
                                      <p:to>
                                        <p:strVal val="visible"/>
                                      </p:to>
                                    </p:set>
                                    <p:animEffect transition="in" filter="blinds(horizontal)">
                                      <p:cBhvr>
                                        <p:cTn id="12" dur="500"/>
                                        <p:tgtEl>
                                          <p:spTgt spid="4403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4038"/>
                                        </p:tgtEl>
                                        <p:attrNameLst>
                                          <p:attrName>style.visibility</p:attrName>
                                        </p:attrNameLst>
                                      </p:cBhvr>
                                      <p:to>
                                        <p:strVal val="visible"/>
                                      </p:to>
                                    </p:set>
                                    <p:animEffect transition="in" filter="blinds(horizontal)">
                                      <p:cBhvr>
                                        <p:cTn id="17" dur="500"/>
                                        <p:tgtEl>
                                          <p:spTgt spid="4403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4039"/>
                                        </p:tgtEl>
                                        <p:attrNameLst>
                                          <p:attrName>style.visibility</p:attrName>
                                        </p:attrNameLst>
                                      </p:cBhvr>
                                      <p:to>
                                        <p:strVal val="visible"/>
                                      </p:to>
                                    </p:set>
                                    <p:animEffect transition="in" filter="blinds(horizontal)">
                                      <p:cBhvr>
                                        <p:cTn id="22" dur="500"/>
                                        <p:tgtEl>
                                          <p:spTgt spid="440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animBg="1"/>
      <p:bldP spid="44037" grpId="0" animBg="1"/>
      <p:bldP spid="44038" grpId="0" animBg="1"/>
      <p:bldP spid="440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idx="4294967295"/>
          </p:nvPr>
        </p:nvSpPr>
        <p:spPr>
          <a:ln w="19050">
            <a:solidFill>
              <a:srgbClr val="FF0000"/>
            </a:solidFill>
          </a:ln>
        </p:spPr>
        <p:txBody>
          <a:bodyPr anchor="ctr"/>
          <a:lstStyle/>
          <a:p>
            <a:r>
              <a:rPr lang="en-US" altLang="en-US" sz="3400" i="1">
                <a:latin typeface="Georgia" pitchFamily="18" charset="0"/>
              </a:rPr>
              <a:t>A complex query – </a:t>
            </a:r>
            <a:br>
              <a:rPr lang="en-US" altLang="en-US" sz="3400" i="1">
                <a:latin typeface="Georgia" pitchFamily="18" charset="0"/>
              </a:rPr>
            </a:br>
            <a:r>
              <a:rPr lang="en-US" altLang="en-US" sz="3400" i="1">
                <a:latin typeface="Georgia" pitchFamily="18" charset="0"/>
              </a:rPr>
              <a:t>MWU named entities</a:t>
            </a:r>
          </a:p>
        </p:txBody>
      </p:sp>
      <p:sp>
        <p:nvSpPr>
          <p:cNvPr id="45059" name="Text Box 3"/>
          <p:cNvSpPr txBox="1">
            <a:spLocks noChangeArrowheads="1"/>
          </p:cNvSpPr>
          <p:nvPr/>
        </p:nvSpPr>
        <p:spPr bwMode="auto">
          <a:xfrm>
            <a:off x="6537325" y="5802313"/>
            <a:ext cx="2763838" cy="701675"/>
          </a:xfrm>
          <a:prstGeom prst="rect">
            <a:avLst/>
          </a:prstGeom>
          <a:solidFill>
            <a:srgbClr val="FF0000"/>
          </a:solidFill>
          <a:ln w="9525">
            <a:noFill/>
            <a:miter lim="800000"/>
            <a:headEnd/>
            <a:tailEnd/>
          </a:ln>
        </p:spPr>
        <p:txBody>
          <a:bodyPr wrap="none">
            <a:spAutoFit/>
          </a:bodyPr>
          <a:lstStyle/>
          <a:p>
            <a:r>
              <a:rPr lang="en-US" altLang="en-US" sz="2000" b="1">
                <a:solidFill>
                  <a:schemeClr val="bg1"/>
                </a:solidFill>
                <a:latin typeface="Arial" charset="0"/>
              </a:rPr>
              <a:t>TIMEX local grammar</a:t>
            </a:r>
          </a:p>
          <a:p>
            <a:r>
              <a:rPr lang="en-US" altLang="en-US" sz="2000" b="1">
                <a:solidFill>
                  <a:schemeClr val="bg1"/>
                </a:solidFill>
                <a:latin typeface="Arial" charset="0"/>
              </a:rPr>
              <a:t>for Serbian</a:t>
            </a:r>
          </a:p>
        </p:txBody>
      </p:sp>
      <p:pic>
        <p:nvPicPr>
          <p:cNvPr id="32771" name="Picture 4"/>
          <p:cNvPicPr>
            <a:picLocks noGrp="1" noChangeAspect="1" noChangeArrowheads="1"/>
          </p:cNvPicPr>
          <p:nvPr>
            <p:ph idx="4294967295"/>
          </p:nvPr>
        </p:nvPicPr>
        <p:blipFill>
          <a:blip r:embed="rId2"/>
          <a:srcRect/>
          <a:stretch>
            <a:fillRect/>
          </a:stretch>
        </p:blipFill>
        <p:spPr>
          <a:xfrm>
            <a:off x="457200" y="1524000"/>
            <a:ext cx="6081713" cy="4525963"/>
          </a:xfrm>
        </p:spPr>
      </p:pic>
      <p:sp>
        <p:nvSpPr>
          <p:cNvPr id="45061" name="AutoShape 5"/>
          <p:cNvSpPr>
            <a:spLocks noChangeArrowheads="1"/>
          </p:cNvSpPr>
          <p:nvPr/>
        </p:nvSpPr>
        <p:spPr bwMode="auto">
          <a:xfrm>
            <a:off x="5791200" y="1752600"/>
            <a:ext cx="3352800" cy="1676400"/>
          </a:xfrm>
          <a:prstGeom prst="leftArrow">
            <a:avLst>
              <a:gd name="adj1" fmla="val 50000"/>
              <a:gd name="adj2" fmla="val 50000"/>
            </a:avLst>
          </a:prstGeom>
          <a:solidFill>
            <a:srgbClr val="FF0000"/>
          </a:solidFill>
          <a:ln w="9525">
            <a:solidFill>
              <a:schemeClr val="tx1"/>
            </a:solidFill>
            <a:miter lim="800000"/>
            <a:headEnd/>
            <a:tailEnd/>
          </a:ln>
        </p:spPr>
        <p:txBody>
          <a:bodyPr wrap="none" anchor="ctr"/>
          <a:lstStyle/>
          <a:p>
            <a:pPr algn="ctr"/>
            <a:r>
              <a:rPr lang="en-US" altLang="en-US" b="1">
                <a:solidFill>
                  <a:schemeClr val="bg1"/>
                </a:solidFill>
                <a:latin typeface="Arial" charset="0"/>
              </a:rPr>
              <a:t>u osam časova i dvadeset</a:t>
            </a:r>
          </a:p>
          <a:p>
            <a:pPr algn="ctr"/>
            <a:r>
              <a:rPr lang="en-US" altLang="en-US" b="1">
                <a:solidFill>
                  <a:schemeClr val="bg1"/>
                </a:solidFill>
                <a:latin typeface="Arial" charset="0"/>
              </a:rPr>
              <a:t>tri minuta – </a:t>
            </a:r>
            <a:r>
              <a:rPr lang="en-US" altLang="en-US" b="1" i="1">
                <a:solidFill>
                  <a:schemeClr val="bg1"/>
                </a:solidFill>
                <a:latin typeface="Arial" charset="0"/>
              </a:rPr>
              <a:t>de huit </a:t>
            </a:r>
          </a:p>
          <a:p>
            <a:pPr algn="ctr"/>
            <a:r>
              <a:rPr lang="en-US" altLang="en-US" b="1" i="1">
                <a:solidFill>
                  <a:schemeClr val="bg1"/>
                </a:solidFill>
                <a:latin typeface="Arial" charset="0"/>
              </a:rPr>
              <a:t>heures vingt-trois</a:t>
            </a:r>
            <a:r>
              <a:rPr lang="en-US" altLang="en-US" b="1">
                <a:solidFill>
                  <a:schemeClr val="bg1"/>
                </a:solidFill>
                <a:latin typeface="Arial" charset="0"/>
              </a:rPr>
              <a:t> </a:t>
            </a:r>
          </a:p>
        </p:txBody>
      </p:sp>
      <p:sp>
        <p:nvSpPr>
          <p:cNvPr id="45062" name="AutoShape 6"/>
          <p:cNvSpPr>
            <a:spLocks noChangeArrowheads="1"/>
          </p:cNvSpPr>
          <p:nvPr/>
        </p:nvSpPr>
        <p:spPr bwMode="auto">
          <a:xfrm>
            <a:off x="5486400" y="2895600"/>
            <a:ext cx="3657600" cy="2209800"/>
          </a:xfrm>
          <a:prstGeom prst="leftArrow">
            <a:avLst>
              <a:gd name="adj1" fmla="val 50000"/>
              <a:gd name="adj2" fmla="val 41379"/>
            </a:avLst>
          </a:prstGeom>
          <a:solidFill>
            <a:srgbClr val="FF0000"/>
          </a:solidFill>
          <a:ln w="9525">
            <a:solidFill>
              <a:schemeClr val="tx1"/>
            </a:solidFill>
            <a:miter lim="800000"/>
            <a:headEnd/>
            <a:tailEnd/>
          </a:ln>
        </p:spPr>
        <p:txBody>
          <a:bodyPr wrap="none" anchor="ctr"/>
          <a:lstStyle/>
          <a:p>
            <a:pPr algn="ctr"/>
            <a:r>
              <a:rPr lang="en-US" altLang="en-US" b="1">
                <a:solidFill>
                  <a:schemeClr val="bg1"/>
                </a:solidFill>
                <a:latin typeface="Arial" charset="0"/>
              </a:rPr>
              <a:t>od jedanaest i po časova </a:t>
            </a:r>
          </a:p>
          <a:p>
            <a:pPr algn="ctr"/>
            <a:r>
              <a:rPr lang="en-US" altLang="en-US" b="1">
                <a:solidFill>
                  <a:schemeClr val="bg1"/>
                </a:solidFill>
                <a:latin typeface="Arial" charset="0"/>
              </a:rPr>
              <a:t>prepodne do ponoći – </a:t>
            </a:r>
            <a:r>
              <a:rPr lang="en-US" altLang="en-US" b="1" i="1">
                <a:solidFill>
                  <a:schemeClr val="bg1"/>
                </a:solidFill>
                <a:latin typeface="Arial" charset="0"/>
              </a:rPr>
              <a:t>de onze </a:t>
            </a:r>
          </a:p>
          <a:p>
            <a:pPr algn="ctr"/>
            <a:r>
              <a:rPr lang="en-US" altLang="en-US" b="1" i="1">
                <a:solidFill>
                  <a:schemeClr val="bg1"/>
                </a:solidFill>
                <a:latin typeface="Arial" charset="0"/>
              </a:rPr>
              <a:t>heures et demi du matin </a:t>
            </a:r>
          </a:p>
          <a:p>
            <a:pPr algn="ctr"/>
            <a:r>
              <a:rPr lang="en-US" altLang="en-US" b="1" i="1">
                <a:solidFill>
                  <a:schemeClr val="bg1"/>
                </a:solidFill>
                <a:latin typeface="Arial" charset="0"/>
              </a:rPr>
              <a:t>à minuit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5059"/>
                                        </p:tgtEl>
                                        <p:attrNameLst>
                                          <p:attrName>style.visibility</p:attrName>
                                        </p:attrNameLst>
                                      </p:cBhvr>
                                      <p:to>
                                        <p:strVal val="visible"/>
                                      </p:to>
                                    </p:set>
                                    <p:animEffect transition="in" filter="blinds(horizontal)">
                                      <p:cBhvr>
                                        <p:cTn id="7" dur="500"/>
                                        <p:tgtEl>
                                          <p:spTgt spid="450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5061"/>
                                        </p:tgtEl>
                                        <p:attrNameLst>
                                          <p:attrName>style.visibility</p:attrName>
                                        </p:attrNameLst>
                                      </p:cBhvr>
                                      <p:to>
                                        <p:strVal val="visible"/>
                                      </p:to>
                                    </p:set>
                                    <p:animEffect transition="in" filter="blinds(horizontal)">
                                      <p:cBhvr>
                                        <p:cTn id="12" dur="500"/>
                                        <p:tgtEl>
                                          <p:spTgt spid="4506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5062"/>
                                        </p:tgtEl>
                                        <p:attrNameLst>
                                          <p:attrName>style.visibility</p:attrName>
                                        </p:attrNameLst>
                                      </p:cBhvr>
                                      <p:to>
                                        <p:strVal val="visible"/>
                                      </p:to>
                                    </p:set>
                                    <p:animEffect transition="in" filter="blinds(horizontal)">
                                      <p:cBhvr>
                                        <p:cTn id="17" dur="500"/>
                                        <p:tgtEl>
                                          <p:spTgt spid="450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animBg="1"/>
      <p:bldP spid="45061" grpId="0" animBg="1"/>
      <p:bldP spid="450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idx="4294967295"/>
          </p:nvPr>
        </p:nvSpPr>
        <p:spPr>
          <a:xfrm>
            <a:off x="457200" y="274638"/>
            <a:ext cx="8229600" cy="1630362"/>
          </a:xfrm>
          <a:ln w="19050">
            <a:solidFill>
              <a:srgbClr val="FF0000"/>
            </a:solidFill>
          </a:ln>
        </p:spPr>
        <p:txBody>
          <a:bodyPr anchor="ctr"/>
          <a:lstStyle/>
          <a:p>
            <a:r>
              <a:rPr lang="sr-Latn-CS" altLang="en-US" sz="3000" i="1">
                <a:latin typeface="Georgia" pitchFamily="18" charset="0"/>
              </a:rPr>
              <a:t>LeXimir</a:t>
            </a:r>
            <a:r>
              <a:rPr lang="sr-Latn-CS" altLang="en-US" sz="3000">
                <a:latin typeface="Georgia" pitchFamily="18" charset="0"/>
              </a:rPr>
              <a:t> – a versatile tool for maintaining and exploiting lexical and textual resources</a:t>
            </a:r>
            <a:endParaRPr lang="en-US" altLang="en-US" sz="3000" i="1">
              <a:latin typeface="Georgia" pitchFamily="18" charset="0"/>
            </a:endParaRPr>
          </a:p>
        </p:txBody>
      </p:sp>
      <p:pic>
        <p:nvPicPr>
          <p:cNvPr id="33794" name="Picture 3"/>
          <p:cNvPicPr>
            <a:picLocks noGrp="1" noChangeAspect="1" noChangeArrowheads="1"/>
          </p:cNvPicPr>
          <p:nvPr>
            <p:ph idx="4294967295"/>
          </p:nvPr>
        </p:nvPicPr>
        <p:blipFill>
          <a:blip r:embed="rId2"/>
          <a:srcRect/>
          <a:stretch>
            <a:fillRect/>
          </a:stretch>
        </p:blipFill>
        <p:spPr>
          <a:xfrm>
            <a:off x="1905000" y="2133600"/>
            <a:ext cx="5348288" cy="4525963"/>
          </a:xfrm>
        </p:spPr>
      </p:pic>
      <p:sp>
        <p:nvSpPr>
          <p:cNvPr id="33796" name="Text Box 4"/>
          <p:cNvSpPr txBox="1">
            <a:spLocks noChangeArrowheads="1"/>
          </p:cNvSpPr>
          <p:nvPr/>
        </p:nvSpPr>
        <p:spPr bwMode="auto">
          <a:xfrm>
            <a:off x="304800" y="1828800"/>
            <a:ext cx="4229100" cy="822325"/>
          </a:xfrm>
          <a:prstGeom prst="rect">
            <a:avLst/>
          </a:prstGeom>
          <a:solidFill>
            <a:srgbClr val="FF0000"/>
          </a:solidFill>
          <a:ln w="9525">
            <a:noFill/>
            <a:miter lim="800000"/>
            <a:headEnd/>
            <a:tailEnd/>
          </a:ln>
        </p:spPr>
        <p:txBody>
          <a:bodyPr wrap="none">
            <a:spAutoFit/>
          </a:bodyPr>
          <a:lstStyle/>
          <a:p>
            <a:r>
              <a:rPr lang="en-US" altLang="en-US" sz="2400" b="1">
                <a:solidFill>
                  <a:schemeClr val="bg1"/>
                </a:solidFill>
                <a:latin typeface="Arial" charset="0"/>
              </a:rPr>
              <a:t>TMX of Jane Austen’s novel</a:t>
            </a:r>
          </a:p>
          <a:p>
            <a:r>
              <a:rPr lang="en-US" altLang="en-US" sz="2400" b="1" i="1">
                <a:solidFill>
                  <a:schemeClr val="bg1"/>
                </a:solidFill>
                <a:latin typeface="Arial" charset="0"/>
              </a:rPr>
              <a:t>Northenger Abbey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796"/>
                                        </p:tgtEl>
                                        <p:attrNameLst>
                                          <p:attrName>style.visibility</p:attrName>
                                        </p:attrNameLst>
                                      </p:cBhvr>
                                      <p:to>
                                        <p:strVal val="visible"/>
                                      </p:to>
                                    </p:set>
                                    <p:animEffect transition="in" filter="blinds(horizontal)">
                                      <p:cBhvr>
                                        <p:cTn id="7" dur="500"/>
                                        <p:tgtEl>
                                          <p:spTgt spid="33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idx="4294967295"/>
          </p:nvPr>
        </p:nvSpPr>
        <p:spPr>
          <a:xfrm>
            <a:off x="457200" y="0"/>
            <a:ext cx="8229600" cy="1676400"/>
          </a:xfrm>
          <a:ln w="19050">
            <a:solidFill>
              <a:srgbClr val="FF0000"/>
            </a:solidFill>
          </a:ln>
        </p:spPr>
        <p:txBody>
          <a:bodyPr anchor="ctr"/>
          <a:lstStyle/>
          <a:p>
            <a:r>
              <a:rPr lang="sr-Latn-CS" altLang="en-US" sz="3000" i="1">
                <a:latin typeface="Georgia" pitchFamily="18" charset="0"/>
              </a:rPr>
              <a:t>LeXimir</a:t>
            </a:r>
            <a:r>
              <a:rPr lang="sr-Latn-CS" altLang="en-US" sz="3000">
                <a:latin typeface="Georgia" pitchFamily="18" charset="0"/>
              </a:rPr>
              <a:t> – searching bitexts b</a:t>
            </a:r>
            <a:r>
              <a:rPr lang="en-US" altLang="en-US" sz="3000">
                <a:latin typeface="Georgia" pitchFamily="18" charset="0"/>
              </a:rPr>
              <a:t>y </a:t>
            </a:r>
            <a:r>
              <a:rPr lang="sr-Latn-CS" altLang="en-US" sz="3000">
                <a:latin typeface="Georgia" pitchFamily="18" charset="0"/>
              </a:rPr>
              <a:t>expending queries with Wordnets and morphological e</a:t>
            </a:r>
            <a:r>
              <a:rPr lang="en-US" altLang="en-US" sz="3000">
                <a:latin typeface="Georgia" pitchFamily="18" charset="0"/>
              </a:rPr>
              <a:t>-</a:t>
            </a:r>
            <a:r>
              <a:rPr lang="sr-Latn-CS" altLang="en-US" sz="3000">
                <a:latin typeface="Georgia" pitchFamily="18" charset="0"/>
              </a:rPr>
              <a:t>dictionaries</a:t>
            </a:r>
            <a:endParaRPr lang="en-US" altLang="en-US" sz="3000" i="1">
              <a:latin typeface="Georgia" pitchFamily="18" charset="0"/>
            </a:endParaRPr>
          </a:p>
        </p:txBody>
      </p:sp>
      <p:pic>
        <p:nvPicPr>
          <p:cNvPr id="34818" name="Picture 3"/>
          <p:cNvPicPr>
            <a:picLocks noGrp="1" noChangeAspect="1" noChangeArrowheads="1"/>
          </p:cNvPicPr>
          <p:nvPr>
            <p:ph idx="4294967295"/>
          </p:nvPr>
        </p:nvPicPr>
        <p:blipFill>
          <a:blip r:embed="rId2"/>
          <a:srcRect/>
          <a:stretch>
            <a:fillRect/>
          </a:stretch>
        </p:blipFill>
        <p:spPr>
          <a:xfrm>
            <a:off x="566738" y="1955800"/>
            <a:ext cx="8001000" cy="3859213"/>
          </a:xfrm>
        </p:spPr>
      </p:pic>
      <p:sp>
        <p:nvSpPr>
          <p:cNvPr id="34820" name="Text Box 4"/>
          <p:cNvSpPr txBox="1">
            <a:spLocks noChangeArrowheads="1"/>
          </p:cNvSpPr>
          <p:nvPr/>
        </p:nvSpPr>
        <p:spPr bwMode="auto">
          <a:xfrm>
            <a:off x="228600" y="1600200"/>
            <a:ext cx="2032000" cy="701675"/>
          </a:xfrm>
          <a:prstGeom prst="rect">
            <a:avLst/>
          </a:prstGeom>
          <a:solidFill>
            <a:srgbClr val="FF0000"/>
          </a:solidFill>
          <a:ln w="9525">
            <a:noFill/>
            <a:miter lim="800000"/>
            <a:headEnd/>
            <a:tailEnd/>
          </a:ln>
        </p:spPr>
        <p:txBody>
          <a:bodyPr wrap="none">
            <a:spAutoFit/>
          </a:bodyPr>
          <a:lstStyle/>
          <a:p>
            <a:r>
              <a:rPr lang="en-US" altLang="en-US" sz="2000" b="1">
                <a:solidFill>
                  <a:schemeClr val="bg1"/>
                </a:solidFill>
                <a:latin typeface="Arial" charset="0"/>
              </a:rPr>
              <a:t>user’s keyword</a:t>
            </a:r>
          </a:p>
          <a:p>
            <a:r>
              <a:rPr lang="en-US" altLang="en-US" sz="2000" b="1" i="1">
                <a:solidFill>
                  <a:schemeClr val="bg1"/>
                </a:solidFill>
                <a:latin typeface="Arial" charset="0"/>
              </a:rPr>
              <a:t>ljubav</a:t>
            </a:r>
          </a:p>
        </p:txBody>
      </p:sp>
      <p:sp>
        <p:nvSpPr>
          <p:cNvPr id="34821" name="Text Box 5"/>
          <p:cNvSpPr txBox="1">
            <a:spLocks noChangeArrowheads="1"/>
          </p:cNvSpPr>
          <p:nvPr/>
        </p:nvSpPr>
        <p:spPr bwMode="auto">
          <a:xfrm>
            <a:off x="6019800" y="1676400"/>
            <a:ext cx="2611438" cy="701675"/>
          </a:xfrm>
          <a:prstGeom prst="rect">
            <a:avLst/>
          </a:prstGeom>
          <a:solidFill>
            <a:srgbClr val="FF0000"/>
          </a:solidFill>
          <a:ln w="9525">
            <a:noFill/>
            <a:miter lim="800000"/>
            <a:headEnd/>
            <a:tailEnd/>
          </a:ln>
        </p:spPr>
        <p:txBody>
          <a:bodyPr wrap="none">
            <a:spAutoFit/>
          </a:bodyPr>
          <a:lstStyle/>
          <a:p>
            <a:r>
              <a:rPr lang="en-US" altLang="en-US" sz="2000" b="1">
                <a:solidFill>
                  <a:schemeClr val="bg1"/>
                </a:solidFill>
                <a:latin typeface="Arial" charset="0"/>
              </a:rPr>
              <a:t>semantic expansion</a:t>
            </a:r>
          </a:p>
          <a:p>
            <a:r>
              <a:rPr lang="en-US" altLang="en-US" sz="2000" b="1" i="1">
                <a:solidFill>
                  <a:schemeClr val="bg1"/>
                </a:solidFill>
                <a:latin typeface="Arial" charset="0"/>
              </a:rPr>
              <a:t>- Wordnet</a:t>
            </a:r>
          </a:p>
        </p:txBody>
      </p:sp>
      <p:sp>
        <p:nvSpPr>
          <p:cNvPr id="34822" name="Text Box 6"/>
          <p:cNvSpPr txBox="1">
            <a:spLocks noChangeArrowheads="1"/>
          </p:cNvSpPr>
          <p:nvPr/>
        </p:nvSpPr>
        <p:spPr bwMode="auto">
          <a:xfrm>
            <a:off x="533400" y="5562600"/>
            <a:ext cx="2554288" cy="701675"/>
          </a:xfrm>
          <a:prstGeom prst="rect">
            <a:avLst/>
          </a:prstGeom>
          <a:solidFill>
            <a:srgbClr val="FF0000"/>
          </a:solidFill>
          <a:ln w="9525">
            <a:noFill/>
            <a:miter lim="800000"/>
            <a:headEnd/>
            <a:tailEnd/>
          </a:ln>
        </p:spPr>
        <p:txBody>
          <a:bodyPr wrap="none">
            <a:spAutoFit/>
          </a:bodyPr>
          <a:lstStyle/>
          <a:p>
            <a:r>
              <a:rPr lang="en-US" altLang="en-US" sz="2000" b="1">
                <a:solidFill>
                  <a:schemeClr val="bg1"/>
                </a:solidFill>
                <a:latin typeface="Arial" charset="0"/>
              </a:rPr>
              <a:t>bilingual expansion</a:t>
            </a:r>
          </a:p>
          <a:p>
            <a:r>
              <a:rPr lang="en-US" altLang="en-US" sz="2000" b="1">
                <a:solidFill>
                  <a:schemeClr val="bg1"/>
                </a:solidFill>
                <a:latin typeface="Arial" charset="0"/>
              </a:rPr>
              <a:t>- Wordnet</a:t>
            </a:r>
            <a:endParaRPr lang="en-US" altLang="en-US" sz="2000" b="1" i="1">
              <a:solidFill>
                <a:schemeClr val="bg1"/>
              </a:solidFill>
              <a:latin typeface="Arial" charset="0"/>
            </a:endParaRPr>
          </a:p>
        </p:txBody>
      </p:sp>
      <p:sp>
        <p:nvSpPr>
          <p:cNvPr id="34823" name="Text Box 7"/>
          <p:cNvSpPr txBox="1">
            <a:spLocks noChangeArrowheads="1"/>
          </p:cNvSpPr>
          <p:nvPr/>
        </p:nvSpPr>
        <p:spPr bwMode="auto">
          <a:xfrm>
            <a:off x="4572000" y="4267200"/>
            <a:ext cx="3260725" cy="701675"/>
          </a:xfrm>
          <a:prstGeom prst="rect">
            <a:avLst/>
          </a:prstGeom>
          <a:solidFill>
            <a:srgbClr val="FF0000"/>
          </a:solidFill>
          <a:ln w="9525">
            <a:noFill/>
            <a:miter lim="800000"/>
            <a:headEnd/>
            <a:tailEnd/>
          </a:ln>
        </p:spPr>
        <p:txBody>
          <a:bodyPr wrap="none">
            <a:spAutoFit/>
          </a:bodyPr>
          <a:lstStyle/>
          <a:p>
            <a:r>
              <a:rPr lang="en-US" altLang="en-US" sz="2000" b="1">
                <a:solidFill>
                  <a:schemeClr val="bg1"/>
                </a:solidFill>
                <a:latin typeface="Arial" charset="0"/>
              </a:rPr>
              <a:t>morphological expansion</a:t>
            </a:r>
          </a:p>
          <a:p>
            <a:r>
              <a:rPr lang="en-US" altLang="en-US" sz="2000" b="1">
                <a:solidFill>
                  <a:schemeClr val="bg1"/>
                </a:solidFill>
                <a:latin typeface="Arial" charset="0"/>
              </a:rPr>
              <a:t>- Serbian e-dict</a:t>
            </a:r>
            <a:endParaRPr lang="en-US" altLang="en-US" sz="2000" b="1" i="1">
              <a:solidFill>
                <a:schemeClr val="bg1"/>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4820"/>
                                        </p:tgtEl>
                                        <p:attrNameLst>
                                          <p:attrName>style.visibility</p:attrName>
                                        </p:attrNameLst>
                                      </p:cBhvr>
                                      <p:to>
                                        <p:strVal val="visible"/>
                                      </p:to>
                                    </p:set>
                                    <p:animEffect transition="in" filter="blinds(horizontal)">
                                      <p:cBhvr>
                                        <p:cTn id="7" dur="500"/>
                                        <p:tgtEl>
                                          <p:spTgt spid="348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4821"/>
                                        </p:tgtEl>
                                        <p:attrNameLst>
                                          <p:attrName>style.visibility</p:attrName>
                                        </p:attrNameLst>
                                      </p:cBhvr>
                                      <p:to>
                                        <p:strVal val="visible"/>
                                      </p:to>
                                    </p:set>
                                    <p:animEffect transition="in" filter="blinds(horizontal)">
                                      <p:cBhvr>
                                        <p:cTn id="12" dur="500"/>
                                        <p:tgtEl>
                                          <p:spTgt spid="3482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4822"/>
                                        </p:tgtEl>
                                        <p:attrNameLst>
                                          <p:attrName>style.visibility</p:attrName>
                                        </p:attrNameLst>
                                      </p:cBhvr>
                                      <p:to>
                                        <p:strVal val="visible"/>
                                      </p:to>
                                    </p:set>
                                    <p:animEffect transition="in" filter="blinds(horizontal)">
                                      <p:cBhvr>
                                        <p:cTn id="17" dur="500"/>
                                        <p:tgtEl>
                                          <p:spTgt spid="3482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4823"/>
                                        </p:tgtEl>
                                        <p:attrNameLst>
                                          <p:attrName>style.visibility</p:attrName>
                                        </p:attrNameLst>
                                      </p:cBhvr>
                                      <p:to>
                                        <p:strVal val="visible"/>
                                      </p:to>
                                    </p:set>
                                    <p:animEffect transition="in" filter="blinds(horizontal)">
                                      <p:cBhvr>
                                        <p:cTn id="22" dur="500"/>
                                        <p:tgtEl>
                                          <p:spTgt spid="348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animBg="1"/>
      <p:bldP spid="34821" grpId="0" animBg="1"/>
      <p:bldP spid="34822" grpId="0" animBg="1"/>
      <p:bldP spid="348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idx="4294967295"/>
          </p:nvPr>
        </p:nvSpPr>
        <p:spPr>
          <a:ln w="19050">
            <a:solidFill>
              <a:srgbClr val="FF0000"/>
            </a:solidFill>
          </a:ln>
        </p:spPr>
        <p:txBody>
          <a:bodyPr anchor="ctr"/>
          <a:lstStyle/>
          <a:p>
            <a:r>
              <a:rPr lang="sr-Latn-CS" altLang="en-US" i="1">
                <a:latin typeface="Georgia" pitchFamily="18" charset="0"/>
              </a:rPr>
              <a:t>LeXimir</a:t>
            </a:r>
            <a:r>
              <a:rPr lang="sr-Latn-CS" altLang="en-US">
                <a:latin typeface="Georgia" pitchFamily="18" charset="0"/>
              </a:rPr>
              <a:t> – results</a:t>
            </a:r>
            <a:endParaRPr lang="en-US" altLang="en-US" i="1">
              <a:latin typeface="Georgia" pitchFamily="18" charset="0"/>
            </a:endParaRPr>
          </a:p>
        </p:txBody>
      </p:sp>
      <p:pic>
        <p:nvPicPr>
          <p:cNvPr id="35842" name="Picture 3"/>
          <p:cNvPicPr>
            <a:picLocks noGrp="1" noChangeAspect="1" noChangeArrowheads="1"/>
          </p:cNvPicPr>
          <p:nvPr>
            <p:ph idx="4294967295"/>
          </p:nvPr>
        </p:nvPicPr>
        <p:blipFill>
          <a:blip r:embed="rId2"/>
          <a:srcRect/>
          <a:stretch>
            <a:fillRect/>
          </a:stretch>
        </p:blipFill>
        <p:spPr>
          <a:xfrm>
            <a:off x="2135188" y="1752600"/>
            <a:ext cx="4862512" cy="4267200"/>
          </a:xfrm>
        </p:spPr>
      </p:pic>
      <p:sp>
        <p:nvSpPr>
          <p:cNvPr id="35844" name="AutoShape 4"/>
          <p:cNvSpPr>
            <a:spLocks noChangeArrowheads="1"/>
          </p:cNvSpPr>
          <p:nvPr/>
        </p:nvSpPr>
        <p:spPr bwMode="auto">
          <a:xfrm>
            <a:off x="6477000" y="2743200"/>
            <a:ext cx="2362200" cy="1219200"/>
          </a:xfrm>
          <a:prstGeom prst="leftArrow">
            <a:avLst>
              <a:gd name="adj1" fmla="val 50000"/>
              <a:gd name="adj2" fmla="val 48438"/>
            </a:avLst>
          </a:prstGeom>
          <a:solidFill>
            <a:srgbClr val="FF0000"/>
          </a:solidFill>
          <a:ln w="9525">
            <a:solidFill>
              <a:schemeClr val="tx1"/>
            </a:solidFill>
            <a:miter lim="800000"/>
            <a:headEnd/>
            <a:tailEnd/>
          </a:ln>
        </p:spPr>
        <p:txBody>
          <a:bodyPr wrap="none" anchor="ctr"/>
          <a:lstStyle/>
          <a:p>
            <a:pPr algn="ctr"/>
            <a:r>
              <a:rPr lang="en-US" altLang="en-US" b="1">
                <a:solidFill>
                  <a:schemeClr val="bg1"/>
                </a:solidFill>
                <a:latin typeface="Arial" charset="0"/>
              </a:rPr>
              <a:t>basic - </a:t>
            </a:r>
            <a:r>
              <a:rPr lang="en-US" altLang="en-US" b="1" i="1">
                <a:solidFill>
                  <a:schemeClr val="bg1"/>
                </a:solidFill>
                <a:latin typeface="Arial" charset="0"/>
              </a:rPr>
              <a:t>ljubav</a:t>
            </a:r>
            <a:endParaRPr lang="en-US" altLang="en-US" b="1">
              <a:solidFill>
                <a:schemeClr val="bg1"/>
              </a:solidFill>
              <a:latin typeface="Arial" charset="0"/>
            </a:endParaRPr>
          </a:p>
        </p:txBody>
      </p:sp>
      <p:sp>
        <p:nvSpPr>
          <p:cNvPr id="35845" name="AutoShape 5"/>
          <p:cNvSpPr>
            <a:spLocks noChangeArrowheads="1"/>
          </p:cNvSpPr>
          <p:nvPr/>
        </p:nvSpPr>
        <p:spPr bwMode="auto">
          <a:xfrm>
            <a:off x="6477000" y="4648200"/>
            <a:ext cx="2362200" cy="1219200"/>
          </a:xfrm>
          <a:prstGeom prst="leftArrow">
            <a:avLst>
              <a:gd name="adj1" fmla="val 50000"/>
              <a:gd name="adj2" fmla="val 48438"/>
            </a:avLst>
          </a:prstGeom>
          <a:solidFill>
            <a:srgbClr val="FF0000"/>
          </a:solidFill>
          <a:ln w="9525">
            <a:solidFill>
              <a:schemeClr val="tx1"/>
            </a:solidFill>
            <a:miter lim="800000"/>
            <a:headEnd/>
            <a:tailEnd/>
          </a:ln>
        </p:spPr>
        <p:txBody>
          <a:bodyPr wrap="none" anchor="ctr"/>
          <a:lstStyle/>
          <a:p>
            <a:pPr algn="ctr"/>
            <a:r>
              <a:rPr lang="en-US" altLang="en-US" b="1">
                <a:solidFill>
                  <a:schemeClr val="bg1"/>
                </a:solidFill>
                <a:latin typeface="Arial" charset="0"/>
              </a:rPr>
              <a:t>synonym - </a:t>
            </a:r>
            <a:r>
              <a:rPr lang="en-US" altLang="en-US" b="1" i="1">
                <a:solidFill>
                  <a:schemeClr val="bg1"/>
                </a:solidFill>
                <a:latin typeface="Arial" charset="0"/>
              </a:rPr>
              <a:t>stra</a:t>
            </a:r>
            <a:r>
              <a:rPr lang="sr-Latn-CS" altLang="en-US" b="1" i="1">
                <a:solidFill>
                  <a:schemeClr val="bg1"/>
                </a:solidFill>
                <a:latin typeface="Arial" charset="0"/>
              </a:rPr>
              <a:t>st</a:t>
            </a:r>
            <a:endParaRPr lang="en-US" altLang="en-US" b="1">
              <a:solidFill>
                <a:schemeClr val="bg1"/>
              </a:solidFill>
              <a:latin typeface="Arial" charset="0"/>
            </a:endParaRPr>
          </a:p>
        </p:txBody>
      </p:sp>
      <p:sp>
        <p:nvSpPr>
          <p:cNvPr id="35846" name="AutoShape 6"/>
          <p:cNvSpPr>
            <a:spLocks noChangeArrowheads="1"/>
          </p:cNvSpPr>
          <p:nvPr/>
        </p:nvSpPr>
        <p:spPr bwMode="auto">
          <a:xfrm>
            <a:off x="4495800" y="5881688"/>
            <a:ext cx="2286000" cy="976312"/>
          </a:xfrm>
          <a:prstGeom prst="upArrow">
            <a:avLst>
              <a:gd name="adj1" fmla="val 50000"/>
              <a:gd name="adj2" fmla="val 25000"/>
            </a:avLst>
          </a:prstGeom>
          <a:solidFill>
            <a:srgbClr val="FF0000"/>
          </a:solidFill>
          <a:ln w="9525">
            <a:solidFill>
              <a:schemeClr val="tx1"/>
            </a:solidFill>
            <a:miter lim="800000"/>
            <a:headEnd/>
            <a:tailEnd/>
          </a:ln>
        </p:spPr>
        <p:txBody>
          <a:bodyPr wrap="none" anchor="ctr"/>
          <a:lstStyle/>
          <a:p>
            <a:pPr algn="ctr"/>
            <a:r>
              <a:rPr lang="en-US" altLang="en-US" b="1">
                <a:solidFill>
                  <a:schemeClr val="bg1"/>
                </a:solidFill>
                <a:latin typeface="Arial" charset="0"/>
              </a:rPr>
              <a:t>antonym –</a:t>
            </a:r>
          </a:p>
          <a:p>
            <a:pPr algn="ctr"/>
            <a:r>
              <a:rPr lang="en-US" altLang="en-US" b="1">
                <a:solidFill>
                  <a:schemeClr val="bg1"/>
                </a:solidFill>
                <a:latin typeface="Arial" charset="0"/>
              </a:rPr>
              <a:t>mr</a:t>
            </a:r>
            <a:r>
              <a:rPr lang="sr-Latn-CS" altLang="en-US" b="1">
                <a:solidFill>
                  <a:schemeClr val="bg1"/>
                </a:solidFill>
                <a:latin typeface="Arial" charset="0"/>
              </a:rPr>
              <a:t>žnja</a:t>
            </a:r>
            <a:endParaRPr lang="en-US" altLang="en-US" b="1">
              <a:solidFill>
                <a:schemeClr val="bg1"/>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5844"/>
                                        </p:tgtEl>
                                        <p:attrNameLst>
                                          <p:attrName>style.visibility</p:attrName>
                                        </p:attrNameLst>
                                      </p:cBhvr>
                                      <p:to>
                                        <p:strVal val="visible"/>
                                      </p:to>
                                    </p:set>
                                    <p:animEffect transition="in" filter="blinds(horizontal)">
                                      <p:cBhvr>
                                        <p:cTn id="7" dur="500"/>
                                        <p:tgtEl>
                                          <p:spTgt spid="358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5845"/>
                                        </p:tgtEl>
                                        <p:attrNameLst>
                                          <p:attrName>style.visibility</p:attrName>
                                        </p:attrNameLst>
                                      </p:cBhvr>
                                      <p:to>
                                        <p:strVal val="visible"/>
                                      </p:to>
                                    </p:set>
                                    <p:animEffect transition="in" filter="blinds(horizontal)">
                                      <p:cBhvr>
                                        <p:cTn id="12" dur="500"/>
                                        <p:tgtEl>
                                          <p:spTgt spid="3584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5846"/>
                                        </p:tgtEl>
                                        <p:attrNameLst>
                                          <p:attrName>style.visibility</p:attrName>
                                        </p:attrNameLst>
                                      </p:cBhvr>
                                      <p:to>
                                        <p:strVal val="visible"/>
                                      </p:to>
                                    </p:set>
                                    <p:animEffect transition="in" filter="blinds(horizontal)">
                                      <p:cBhvr>
                                        <p:cTn id="17" dur="500"/>
                                        <p:tgtEl>
                                          <p:spTgt spid="358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animBg="1"/>
      <p:bldP spid="35845" grpId="0" animBg="1"/>
      <p:bldP spid="358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idx="4294967295"/>
          </p:nvPr>
        </p:nvSpPr>
        <p:spPr>
          <a:xfrm>
            <a:off x="457200" y="274638"/>
            <a:ext cx="8229600" cy="1477962"/>
          </a:xfrm>
          <a:ln>
            <a:solidFill>
              <a:srgbClr val="FF0000"/>
            </a:solidFill>
          </a:ln>
        </p:spPr>
        <p:txBody>
          <a:bodyPr anchor="ctr"/>
          <a:lstStyle/>
          <a:p>
            <a:r>
              <a:rPr lang="en-US" altLang="en-US" sz="3000" i="1">
                <a:latin typeface="Georgia" pitchFamily="18" charset="0"/>
              </a:rPr>
              <a:t>Bibli</a:t>
            </a:r>
            <a:r>
              <a:rPr lang="sr-Latn-CS" altLang="en-US" sz="3000" i="1">
                <a:latin typeface="Georgia" pitchFamily="18" charset="0"/>
              </a:rPr>
              <a:t>ša</a:t>
            </a:r>
            <a:r>
              <a:rPr lang="sr-Latn-CS" altLang="en-US" sz="3000">
                <a:latin typeface="Georgia" pitchFamily="18" charset="0"/>
              </a:rPr>
              <a:t> – expanding a search by: morphological e-dict, wordnet, terminological database</a:t>
            </a:r>
            <a:endParaRPr lang="en-US" altLang="en-US" sz="3000">
              <a:latin typeface="Georgia" pitchFamily="18" charset="0"/>
            </a:endParaRPr>
          </a:p>
        </p:txBody>
      </p:sp>
      <p:pic>
        <p:nvPicPr>
          <p:cNvPr id="36866" name="Picture 3"/>
          <p:cNvPicPr>
            <a:picLocks noGrp="1" noChangeAspect="1" noChangeArrowheads="1"/>
          </p:cNvPicPr>
          <p:nvPr>
            <p:ph idx="4294967295"/>
          </p:nvPr>
        </p:nvPicPr>
        <p:blipFill>
          <a:blip r:embed="rId2"/>
          <a:srcRect/>
          <a:stretch>
            <a:fillRect/>
          </a:stretch>
        </p:blipFill>
        <p:spPr>
          <a:xfrm>
            <a:off x="533400" y="1828800"/>
            <a:ext cx="8077200" cy="4525963"/>
          </a:xfrm>
        </p:spPr>
      </p:pic>
      <p:sp>
        <p:nvSpPr>
          <p:cNvPr id="36868" name="AutoShape 4"/>
          <p:cNvSpPr>
            <a:spLocks noChangeArrowheads="1"/>
          </p:cNvSpPr>
          <p:nvPr/>
        </p:nvSpPr>
        <p:spPr bwMode="auto">
          <a:xfrm>
            <a:off x="3429000" y="2209800"/>
            <a:ext cx="2133600" cy="1476375"/>
          </a:xfrm>
          <a:prstGeom prst="leftArrow">
            <a:avLst>
              <a:gd name="adj1" fmla="val 50000"/>
              <a:gd name="adj2" fmla="val 36129"/>
            </a:avLst>
          </a:prstGeom>
          <a:solidFill>
            <a:srgbClr val="FF0000"/>
          </a:solidFill>
          <a:ln w="9525">
            <a:solidFill>
              <a:schemeClr val="tx1"/>
            </a:solidFill>
            <a:miter lim="800000"/>
            <a:headEnd/>
            <a:tailEnd/>
          </a:ln>
        </p:spPr>
        <p:txBody>
          <a:bodyPr wrap="none" anchor="ctr"/>
          <a:lstStyle/>
          <a:p>
            <a:pPr algn="ctr"/>
            <a:r>
              <a:rPr lang="sr-Latn-CS" altLang="en-US" sz="2000" b="1">
                <a:solidFill>
                  <a:schemeClr val="bg1"/>
                </a:solidFill>
                <a:latin typeface="Arial" charset="0"/>
              </a:rPr>
              <a:t>user</a:t>
            </a:r>
            <a:r>
              <a:rPr lang="en-US" altLang="en-US" sz="2000" b="1">
                <a:solidFill>
                  <a:schemeClr val="bg1"/>
                </a:solidFill>
                <a:latin typeface="Arial" charset="0"/>
              </a:rPr>
              <a:t>’s query –</a:t>
            </a:r>
          </a:p>
          <a:p>
            <a:pPr algn="ctr"/>
            <a:r>
              <a:rPr lang="en-US" altLang="en-US" sz="2000" b="1" i="1">
                <a:solidFill>
                  <a:schemeClr val="bg1"/>
                </a:solidFill>
                <a:latin typeface="Arial" charset="0"/>
              </a:rPr>
              <a:t>lisni katalog</a:t>
            </a:r>
          </a:p>
        </p:txBody>
      </p:sp>
      <p:sp>
        <p:nvSpPr>
          <p:cNvPr id="36869" name="AutoShape 5"/>
          <p:cNvSpPr>
            <a:spLocks noChangeArrowheads="1"/>
          </p:cNvSpPr>
          <p:nvPr/>
        </p:nvSpPr>
        <p:spPr bwMode="auto">
          <a:xfrm>
            <a:off x="6324600" y="2667000"/>
            <a:ext cx="2819400" cy="1476375"/>
          </a:xfrm>
          <a:prstGeom prst="leftArrow">
            <a:avLst>
              <a:gd name="adj1" fmla="val 50000"/>
              <a:gd name="adj2" fmla="val 47742"/>
            </a:avLst>
          </a:prstGeom>
          <a:solidFill>
            <a:srgbClr val="FF0000"/>
          </a:solidFill>
          <a:ln w="9525">
            <a:solidFill>
              <a:schemeClr val="tx1"/>
            </a:solidFill>
            <a:miter lim="800000"/>
            <a:headEnd/>
            <a:tailEnd/>
          </a:ln>
        </p:spPr>
        <p:txBody>
          <a:bodyPr wrap="none" anchor="ctr"/>
          <a:lstStyle/>
          <a:p>
            <a:pPr algn="ctr"/>
            <a:r>
              <a:rPr lang="en-US" altLang="en-US" sz="2000" b="1">
                <a:solidFill>
                  <a:schemeClr val="bg1"/>
                </a:solidFill>
                <a:latin typeface="Arial" charset="0"/>
              </a:rPr>
              <a:t>bilingual expansion –</a:t>
            </a:r>
          </a:p>
          <a:p>
            <a:pPr algn="ctr"/>
            <a:r>
              <a:rPr lang="en-US" altLang="en-US" sz="2000" b="1">
                <a:solidFill>
                  <a:schemeClr val="bg1"/>
                </a:solidFill>
                <a:latin typeface="Arial" charset="0"/>
              </a:rPr>
              <a:t>Wordnet</a:t>
            </a:r>
          </a:p>
        </p:txBody>
      </p:sp>
      <p:sp>
        <p:nvSpPr>
          <p:cNvPr id="36870" name="AutoShape 6"/>
          <p:cNvSpPr>
            <a:spLocks noChangeArrowheads="1"/>
          </p:cNvSpPr>
          <p:nvPr/>
        </p:nvSpPr>
        <p:spPr bwMode="auto">
          <a:xfrm>
            <a:off x="6324600" y="3657600"/>
            <a:ext cx="2819400" cy="1476375"/>
          </a:xfrm>
          <a:prstGeom prst="leftArrow">
            <a:avLst>
              <a:gd name="adj1" fmla="val 50000"/>
              <a:gd name="adj2" fmla="val 47742"/>
            </a:avLst>
          </a:prstGeom>
          <a:solidFill>
            <a:srgbClr val="FF0000"/>
          </a:solidFill>
          <a:ln w="9525">
            <a:solidFill>
              <a:schemeClr val="tx1"/>
            </a:solidFill>
            <a:miter lim="800000"/>
            <a:headEnd/>
            <a:tailEnd/>
          </a:ln>
        </p:spPr>
        <p:txBody>
          <a:bodyPr wrap="none" anchor="ctr"/>
          <a:lstStyle/>
          <a:p>
            <a:pPr algn="ctr"/>
            <a:r>
              <a:rPr lang="en-US" altLang="en-US" sz="2000" b="1">
                <a:solidFill>
                  <a:schemeClr val="bg1"/>
                </a:solidFill>
                <a:latin typeface="Arial" charset="0"/>
              </a:rPr>
              <a:t>bilingual expansion –</a:t>
            </a:r>
          </a:p>
          <a:p>
            <a:pPr algn="ctr"/>
            <a:r>
              <a:rPr lang="en-US" altLang="en-US" sz="2000" b="1">
                <a:solidFill>
                  <a:schemeClr val="bg1"/>
                </a:solidFill>
                <a:latin typeface="Arial" charset="0"/>
              </a:rPr>
              <a:t>LIS terminology DB</a:t>
            </a:r>
          </a:p>
        </p:txBody>
      </p:sp>
      <p:sp>
        <p:nvSpPr>
          <p:cNvPr id="36871" name="AutoShape 7"/>
          <p:cNvSpPr>
            <a:spLocks noChangeArrowheads="1"/>
          </p:cNvSpPr>
          <p:nvPr/>
        </p:nvSpPr>
        <p:spPr bwMode="auto">
          <a:xfrm>
            <a:off x="2667000" y="5181600"/>
            <a:ext cx="3581400" cy="1433513"/>
          </a:xfrm>
          <a:prstGeom prst="upArrow">
            <a:avLst>
              <a:gd name="adj1" fmla="val 50000"/>
              <a:gd name="adj2" fmla="val 25000"/>
            </a:avLst>
          </a:prstGeom>
          <a:solidFill>
            <a:srgbClr val="FF0000"/>
          </a:solidFill>
          <a:ln w="9525">
            <a:solidFill>
              <a:schemeClr val="tx1"/>
            </a:solidFill>
            <a:miter lim="800000"/>
            <a:headEnd/>
            <a:tailEnd/>
          </a:ln>
        </p:spPr>
        <p:txBody>
          <a:bodyPr wrap="none" anchor="ctr"/>
          <a:lstStyle/>
          <a:p>
            <a:pPr algn="ctr"/>
            <a:r>
              <a:rPr lang="en-US" altLang="en-US" b="1">
                <a:solidFill>
                  <a:schemeClr val="bg1"/>
                </a:solidFill>
                <a:latin typeface="Arial" charset="0"/>
              </a:rPr>
              <a:t>morphological </a:t>
            </a:r>
          </a:p>
          <a:p>
            <a:pPr algn="ctr"/>
            <a:r>
              <a:rPr lang="en-US" altLang="en-US" b="1">
                <a:solidFill>
                  <a:schemeClr val="bg1"/>
                </a:solidFill>
                <a:latin typeface="Arial" charset="0"/>
              </a:rPr>
              <a:t>expansion</a:t>
            </a:r>
          </a:p>
          <a:p>
            <a:pPr algn="ctr"/>
            <a:r>
              <a:rPr lang="en-US" altLang="en-US" b="1">
                <a:solidFill>
                  <a:schemeClr val="bg1"/>
                </a:solidFill>
                <a:latin typeface="Arial" charset="0"/>
              </a:rPr>
              <a:t>- Serbian e-dict</a:t>
            </a:r>
            <a:endParaRPr lang="en-US" altLang="en-US" b="1" i="1">
              <a:solidFill>
                <a:schemeClr val="bg1"/>
              </a:solidFill>
              <a:latin typeface="Arial" charset="0"/>
            </a:endParaRPr>
          </a:p>
          <a:p>
            <a:pPr algn="ctr"/>
            <a:endParaRPr lang="en-US" altLang="en-US">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868"/>
                                        </p:tgtEl>
                                        <p:attrNameLst>
                                          <p:attrName>style.visibility</p:attrName>
                                        </p:attrNameLst>
                                      </p:cBhvr>
                                      <p:to>
                                        <p:strVal val="visible"/>
                                      </p:to>
                                    </p:set>
                                    <p:animEffect transition="in" filter="blinds(horizontal)">
                                      <p:cBhvr>
                                        <p:cTn id="7" dur="500"/>
                                        <p:tgtEl>
                                          <p:spTgt spid="368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6869"/>
                                        </p:tgtEl>
                                        <p:attrNameLst>
                                          <p:attrName>style.visibility</p:attrName>
                                        </p:attrNameLst>
                                      </p:cBhvr>
                                      <p:to>
                                        <p:strVal val="visible"/>
                                      </p:to>
                                    </p:set>
                                    <p:animEffect transition="in" filter="blinds(horizontal)">
                                      <p:cBhvr>
                                        <p:cTn id="12" dur="500"/>
                                        <p:tgtEl>
                                          <p:spTgt spid="3686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6870"/>
                                        </p:tgtEl>
                                        <p:attrNameLst>
                                          <p:attrName>style.visibility</p:attrName>
                                        </p:attrNameLst>
                                      </p:cBhvr>
                                      <p:to>
                                        <p:strVal val="visible"/>
                                      </p:to>
                                    </p:set>
                                    <p:animEffect transition="in" filter="blinds(horizontal)">
                                      <p:cBhvr>
                                        <p:cTn id="17" dur="500"/>
                                        <p:tgtEl>
                                          <p:spTgt spid="3687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6871"/>
                                        </p:tgtEl>
                                        <p:attrNameLst>
                                          <p:attrName>style.visibility</p:attrName>
                                        </p:attrNameLst>
                                      </p:cBhvr>
                                      <p:to>
                                        <p:strVal val="visible"/>
                                      </p:to>
                                    </p:set>
                                    <p:animEffect transition="in" filter="blinds(horizontal)">
                                      <p:cBhvr>
                                        <p:cTn id="22" dur="500"/>
                                        <p:tgtEl>
                                          <p:spTgt spid="368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animBg="1"/>
      <p:bldP spid="36869" grpId="0" animBg="1"/>
      <p:bldP spid="36870" grpId="0" animBg="1"/>
      <p:bldP spid="3687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idx="4294967295"/>
          </p:nvPr>
        </p:nvSpPr>
        <p:spPr>
          <a:ln w="19050">
            <a:solidFill>
              <a:srgbClr val="FF0000"/>
            </a:solidFill>
          </a:ln>
        </p:spPr>
        <p:txBody>
          <a:bodyPr anchor="ctr"/>
          <a:lstStyle/>
          <a:p>
            <a:r>
              <a:rPr lang="en-US" altLang="en-US" sz="3000" i="1">
                <a:latin typeface="Georgia" pitchFamily="18" charset="0"/>
              </a:rPr>
              <a:t>Bibli</a:t>
            </a:r>
            <a:r>
              <a:rPr lang="sr-Latn-CS" altLang="en-US" sz="3000" i="1">
                <a:latin typeface="Georgia" pitchFamily="18" charset="0"/>
              </a:rPr>
              <a:t>ša</a:t>
            </a:r>
            <a:r>
              <a:rPr lang="sr-Latn-CS" altLang="en-US" sz="3000">
                <a:latin typeface="Georgia" pitchFamily="18" charset="0"/>
              </a:rPr>
              <a:t> – results of searching an aligned collection of </a:t>
            </a:r>
            <a:r>
              <a:rPr lang="sr-Latn-CS" altLang="en-US" sz="3000" i="1">
                <a:latin typeface="Georgia" pitchFamily="18" charset="0"/>
              </a:rPr>
              <a:t>INFOtheca</a:t>
            </a:r>
            <a:r>
              <a:rPr lang="sr-Latn-CS" altLang="en-US" sz="3000">
                <a:latin typeface="Georgia" pitchFamily="18" charset="0"/>
              </a:rPr>
              <a:t> papers</a:t>
            </a:r>
            <a:endParaRPr lang="en-US" altLang="en-US" sz="3000">
              <a:latin typeface="Georgia" pitchFamily="18" charset="0"/>
            </a:endParaRPr>
          </a:p>
        </p:txBody>
      </p:sp>
      <p:pic>
        <p:nvPicPr>
          <p:cNvPr id="37890" name="Picture 3"/>
          <p:cNvPicPr>
            <a:picLocks noGrp="1" noChangeAspect="1" noChangeArrowheads="1"/>
          </p:cNvPicPr>
          <p:nvPr>
            <p:ph idx="4294967295"/>
          </p:nvPr>
        </p:nvPicPr>
        <p:blipFill>
          <a:blip r:embed="rId2"/>
          <a:srcRect/>
          <a:stretch>
            <a:fillRect/>
          </a:stretch>
        </p:blipFill>
        <p:spPr>
          <a:xfrm>
            <a:off x="863600" y="1752600"/>
            <a:ext cx="5618163" cy="4267200"/>
          </a:xfrm>
        </p:spPr>
      </p:pic>
      <p:sp>
        <p:nvSpPr>
          <p:cNvPr id="37892" name="AutoShape 4"/>
          <p:cNvSpPr>
            <a:spLocks noChangeArrowheads="1"/>
          </p:cNvSpPr>
          <p:nvPr/>
        </p:nvSpPr>
        <p:spPr bwMode="auto">
          <a:xfrm>
            <a:off x="6324600" y="2667000"/>
            <a:ext cx="2819400" cy="1676400"/>
          </a:xfrm>
          <a:prstGeom prst="leftArrow">
            <a:avLst>
              <a:gd name="adj1" fmla="val 50000"/>
              <a:gd name="adj2" fmla="val 42045"/>
            </a:avLst>
          </a:prstGeom>
          <a:solidFill>
            <a:srgbClr val="FF0000"/>
          </a:solidFill>
          <a:ln w="9525">
            <a:solidFill>
              <a:schemeClr val="tx1"/>
            </a:solidFill>
            <a:miter lim="800000"/>
            <a:headEnd/>
            <a:tailEnd/>
          </a:ln>
        </p:spPr>
        <p:txBody>
          <a:bodyPr wrap="none" anchor="ctr"/>
          <a:lstStyle/>
          <a:p>
            <a:pPr algn="ctr"/>
            <a:r>
              <a:rPr lang="en-US" altLang="en-US" sz="2000" b="1">
                <a:solidFill>
                  <a:schemeClr val="bg1"/>
                </a:solidFill>
                <a:latin typeface="Arial" charset="0"/>
              </a:rPr>
              <a:t>morphological </a:t>
            </a:r>
          </a:p>
          <a:p>
            <a:pPr algn="ctr"/>
            <a:r>
              <a:rPr lang="en-US" altLang="en-US" sz="2000" b="1">
                <a:solidFill>
                  <a:schemeClr val="bg1"/>
                </a:solidFill>
                <a:latin typeface="Arial" charset="0"/>
              </a:rPr>
              <a:t>expansion of</a:t>
            </a:r>
          </a:p>
          <a:p>
            <a:pPr algn="ctr"/>
            <a:r>
              <a:rPr lang="en-US" altLang="en-US" sz="2000" b="1">
                <a:solidFill>
                  <a:schemeClr val="bg1"/>
                </a:solidFill>
                <a:latin typeface="Arial" charset="0"/>
              </a:rPr>
              <a:t>MWUs</a:t>
            </a:r>
          </a:p>
        </p:txBody>
      </p:sp>
      <p:sp>
        <p:nvSpPr>
          <p:cNvPr id="2" name="Text Box 5"/>
          <p:cNvSpPr txBox="1">
            <a:spLocks noChangeArrowheads="1"/>
          </p:cNvSpPr>
          <p:nvPr/>
        </p:nvSpPr>
        <p:spPr bwMode="auto">
          <a:xfrm>
            <a:off x="1219200" y="6096000"/>
            <a:ext cx="4953000" cy="457200"/>
          </a:xfrm>
          <a:prstGeom prst="rect">
            <a:avLst/>
          </a:prstGeom>
          <a:solidFill>
            <a:srgbClr val="FF0000"/>
          </a:solidFill>
          <a:ln w="9525">
            <a:noFill/>
            <a:miter lim="800000"/>
            <a:headEnd/>
            <a:tailEnd/>
          </a:ln>
        </p:spPr>
        <p:txBody>
          <a:bodyPr>
            <a:spAutoFit/>
          </a:bodyPr>
          <a:lstStyle/>
          <a:p>
            <a:r>
              <a:rPr lang="en-US" altLang="en-US" sz="2400" b="1">
                <a:solidFill>
                  <a:srgbClr val="00FFFF"/>
                </a:solidFill>
                <a:latin typeface="Arial" charset="0"/>
                <a:hlinkClick r:id="rId3"/>
              </a:rPr>
              <a:t>http://hlt.rgf.bg.ac.rs/Biblisha</a:t>
            </a:r>
            <a:endParaRPr lang="en-US" altLang="en-US" sz="2400" b="1">
              <a:solidFill>
                <a:srgbClr val="00FFFF"/>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7892"/>
                                        </p:tgtEl>
                                        <p:attrNameLst>
                                          <p:attrName>style.visibility</p:attrName>
                                        </p:attrNameLst>
                                      </p:cBhvr>
                                      <p:to>
                                        <p:strVal val="visible"/>
                                      </p:to>
                                    </p:set>
                                    <p:animEffect transition="in" filter="blinds(horizontal)">
                                      <p:cBhvr>
                                        <p:cTn id="7" dur="500"/>
                                        <p:tgtEl>
                                          <p:spTgt spid="37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4"/>
          <p:cNvSpPr>
            <a:spLocks noGrp="1" noChangeArrowheads="1"/>
          </p:cNvSpPr>
          <p:nvPr>
            <p:ph type="ctrTitle"/>
          </p:nvPr>
        </p:nvSpPr>
        <p:spPr>
          <a:xfrm>
            <a:off x="684213" y="1268413"/>
            <a:ext cx="7772400" cy="1371600"/>
          </a:xfrm>
        </p:spPr>
        <p:txBody>
          <a:bodyPr/>
          <a:lstStyle/>
          <a:p>
            <a:r>
              <a:rPr lang="en-US"/>
              <a:t>Thanks! </a:t>
            </a:r>
            <a:br>
              <a:rPr lang="en-US"/>
            </a:br>
            <a:endParaRPr lang="en-US"/>
          </a:p>
        </p:txBody>
      </p:sp>
      <p:sp>
        <p:nvSpPr>
          <p:cNvPr id="47109" name="Rectangle 5"/>
          <p:cNvSpPr>
            <a:spLocks noGrp="1" noChangeArrowheads="1"/>
          </p:cNvSpPr>
          <p:nvPr>
            <p:ph type="subTitle" idx="1"/>
          </p:nvPr>
        </p:nvSpPr>
        <p:spPr/>
        <p:txBody>
          <a:bodyPr/>
          <a:lstStyle/>
          <a:p>
            <a:r>
              <a:rPr lang="en-US"/>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4"/>
          <p:cNvSpPr>
            <a:spLocks noGrp="1" noChangeArrowheads="1"/>
          </p:cNvSpPr>
          <p:nvPr>
            <p:ph type="title" idx="4294967295"/>
          </p:nvPr>
        </p:nvSpPr>
        <p:spPr/>
        <p:txBody>
          <a:bodyPr anchor="ctr"/>
          <a:lstStyle/>
          <a:p>
            <a:r>
              <a:rPr lang="en-US" altLang="en-US"/>
              <a:t>Zellig Harris</a:t>
            </a:r>
          </a:p>
        </p:txBody>
      </p:sp>
      <p:sp>
        <p:nvSpPr>
          <p:cNvPr id="15362" name="Rectangle 5"/>
          <p:cNvSpPr>
            <a:spLocks noGrp="1" noChangeArrowheads="1"/>
          </p:cNvSpPr>
          <p:nvPr>
            <p:ph type="body" sz="half" idx="4294967295"/>
          </p:nvPr>
        </p:nvSpPr>
        <p:spPr>
          <a:xfrm>
            <a:off x="566738" y="1752600"/>
            <a:ext cx="3925887" cy="4267200"/>
          </a:xfrm>
        </p:spPr>
        <p:txBody>
          <a:bodyPr/>
          <a:lstStyle/>
          <a:p>
            <a:pPr>
              <a:buFont typeface="Wingdings" pitchFamily="2" charset="2"/>
              <a:buNone/>
            </a:pPr>
            <a:endParaRPr lang="en-US" altLang="en-US" sz="2600"/>
          </a:p>
          <a:p>
            <a:pPr>
              <a:buFont typeface="Wingdings" pitchFamily="2" charset="2"/>
              <a:buNone/>
            </a:pPr>
            <a:endParaRPr lang="en-US" altLang="en-US" sz="2600"/>
          </a:p>
        </p:txBody>
      </p:sp>
      <p:sp>
        <p:nvSpPr>
          <p:cNvPr id="15363" name="Rectangle 6"/>
          <p:cNvSpPr>
            <a:spLocks noGrp="1" noChangeArrowheads="1"/>
          </p:cNvSpPr>
          <p:nvPr>
            <p:ph type="body" sz="half" idx="4294967295"/>
          </p:nvPr>
        </p:nvSpPr>
        <p:spPr>
          <a:xfrm>
            <a:off x="3603625" y="1752600"/>
            <a:ext cx="4964113" cy="4267200"/>
          </a:xfrm>
        </p:spPr>
        <p:txBody>
          <a:bodyPr/>
          <a:lstStyle/>
          <a:p>
            <a:pPr indent="-127000">
              <a:buFont typeface="Wingdings" pitchFamily="2" charset="2"/>
              <a:buNone/>
            </a:pPr>
            <a:r>
              <a:rPr lang="en-US" altLang="en-US" sz="2600"/>
              <a:t>Far-away roots can be found in the transformational theory of </a:t>
            </a:r>
            <a:r>
              <a:rPr lang="en-US" altLang="en-US" sz="2600" b="1"/>
              <a:t>Zellig S. Harris </a:t>
            </a:r>
            <a:r>
              <a:rPr lang="en-US" altLang="en-US" sz="2600"/>
              <a:t>which requires complete formalization of the linguistic data: many variations of forms and numerous details neglected in most traditional approaches.</a:t>
            </a:r>
          </a:p>
        </p:txBody>
      </p:sp>
      <p:grpSp>
        <p:nvGrpSpPr>
          <p:cNvPr id="15364" name="Group 11"/>
          <p:cNvGrpSpPr>
            <a:grpSpLocks/>
          </p:cNvGrpSpPr>
          <p:nvPr/>
        </p:nvGrpSpPr>
        <p:grpSpPr bwMode="auto">
          <a:xfrm>
            <a:off x="1219200" y="1828800"/>
            <a:ext cx="2171700" cy="3967163"/>
            <a:chOff x="768" y="1152"/>
            <a:chExt cx="1368" cy="2499"/>
          </a:xfrm>
        </p:grpSpPr>
        <p:pic>
          <p:nvPicPr>
            <p:cNvPr id="15365" name="Picture 8" descr="harris3"/>
            <p:cNvPicPr>
              <a:picLocks noChangeAspect="1" noChangeArrowheads="1"/>
            </p:cNvPicPr>
            <p:nvPr/>
          </p:nvPicPr>
          <p:blipFill>
            <a:blip r:embed="rId2"/>
            <a:srcRect/>
            <a:stretch>
              <a:fillRect/>
            </a:stretch>
          </p:blipFill>
          <p:spPr bwMode="auto">
            <a:xfrm>
              <a:off x="768" y="1152"/>
              <a:ext cx="1368" cy="2304"/>
            </a:xfrm>
            <a:prstGeom prst="rect">
              <a:avLst/>
            </a:prstGeom>
            <a:noFill/>
            <a:ln w="9525">
              <a:noFill/>
              <a:miter lim="800000"/>
              <a:headEnd/>
              <a:tailEnd/>
            </a:ln>
          </p:spPr>
        </p:pic>
        <p:sp>
          <p:nvSpPr>
            <p:cNvPr id="15366" name="Text Box 9"/>
            <p:cNvSpPr txBox="1">
              <a:spLocks noChangeArrowheads="1"/>
            </p:cNvSpPr>
            <p:nvPr/>
          </p:nvSpPr>
          <p:spPr bwMode="auto">
            <a:xfrm>
              <a:off x="1056" y="3420"/>
              <a:ext cx="804" cy="231"/>
            </a:xfrm>
            <a:prstGeom prst="rect">
              <a:avLst/>
            </a:prstGeom>
            <a:noFill/>
            <a:ln w="9525">
              <a:noFill/>
              <a:miter lim="800000"/>
              <a:headEnd/>
              <a:tailEnd/>
            </a:ln>
          </p:spPr>
          <p:txBody>
            <a:bodyPr wrap="none">
              <a:spAutoFit/>
            </a:bodyPr>
            <a:lstStyle/>
            <a:p>
              <a:r>
                <a:rPr lang="en-US" altLang="en-US">
                  <a:latin typeface="Arial" charset="0"/>
                </a:rPr>
                <a:t>1909-1992</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idx="4294967295"/>
          </p:nvPr>
        </p:nvSpPr>
        <p:spPr/>
        <p:txBody>
          <a:bodyPr anchor="ctr"/>
          <a:lstStyle/>
          <a:p>
            <a:r>
              <a:rPr lang="en-US" altLang="en-US"/>
              <a:t>Maurice Gross</a:t>
            </a:r>
          </a:p>
        </p:txBody>
      </p:sp>
      <p:sp>
        <p:nvSpPr>
          <p:cNvPr id="16386" name="Rectangle 4"/>
          <p:cNvSpPr>
            <a:spLocks noGrp="1" noChangeArrowheads="1"/>
          </p:cNvSpPr>
          <p:nvPr>
            <p:ph type="body" sz="half" idx="4294967295"/>
          </p:nvPr>
        </p:nvSpPr>
        <p:spPr>
          <a:xfrm>
            <a:off x="566738" y="1752600"/>
            <a:ext cx="3925887" cy="4267200"/>
          </a:xfrm>
        </p:spPr>
        <p:txBody>
          <a:bodyPr/>
          <a:lstStyle/>
          <a:p>
            <a:pPr>
              <a:buFont typeface="Wingdings" pitchFamily="2" charset="2"/>
              <a:buNone/>
            </a:pPr>
            <a:r>
              <a:rPr lang="en-US" altLang="en-US" sz="2600"/>
              <a:t> </a:t>
            </a:r>
          </a:p>
          <a:p>
            <a:pPr>
              <a:buFont typeface="Wingdings" pitchFamily="2" charset="2"/>
              <a:buNone/>
            </a:pPr>
            <a:endParaRPr lang="en-US" altLang="en-US" sz="2600"/>
          </a:p>
        </p:txBody>
      </p:sp>
      <p:sp>
        <p:nvSpPr>
          <p:cNvPr id="16387" name="Rectangle 5"/>
          <p:cNvSpPr>
            <a:spLocks noGrp="1" noChangeArrowheads="1"/>
          </p:cNvSpPr>
          <p:nvPr>
            <p:ph type="body" sz="half" idx="4294967295"/>
          </p:nvPr>
        </p:nvSpPr>
        <p:spPr>
          <a:xfrm>
            <a:off x="4122738" y="1752600"/>
            <a:ext cx="4445000" cy="4267200"/>
          </a:xfrm>
        </p:spPr>
        <p:txBody>
          <a:bodyPr/>
          <a:lstStyle/>
          <a:p>
            <a:pPr indent="-127000">
              <a:buFont typeface="Wingdings" pitchFamily="2" charset="2"/>
              <a:buNone/>
            </a:pPr>
            <a:r>
              <a:rPr lang="en-US" altLang="en-US" sz="2600"/>
              <a:t>The follower of Zellig Harris, the French linguist </a:t>
            </a:r>
            <a:r>
              <a:rPr lang="en-US" altLang="en-US" sz="2600" b="1"/>
              <a:t>Maurice Gross </a:t>
            </a:r>
            <a:r>
              <a:rPr lang="en-US" altLang="en-US" sz="2600"/>
              <a:t>published in 1975. </a:t>
            </a:r>
            <a:r>
              <a:rPr lang="en-US" altLang="en-US" sz="2600" i="1"/>
              <a:t>Méthodes en syntaxe </a:t>
            </a:r>
            <a:r>
              <a:rPr lang="en-US" altLang="en-US" sz="2600"/>
              <a:t>that followed Harris’s basic</a:t>
            </a:r>
            <a:r>
              <a:rPr lang="en-US" altLang="en-US" sz="2600" i="1"/>
              <a:t> </a:t>
            </a:r>
            <a:r>
              <a:rPr lang="en-US" altLang="en-US" sz="2600"/>
              <a:t>requirements and constructed the lexicon-grammar for French. </a:t>
            </a:r>
          </a:p>
        </p:txBody>
      </p:sp>
      <p:grpSp>
        <p:nvGrpSpPr>
          <p:cNvPr id="16388" name="Group 9"/>
          <p:cNvGrpSpPr>
            <a:grpSpLocks/>
          </p:cNvGrpSpPr>
          <p:nvPr/>
        </p:nvGrpSpPr>
        <p:grpSpPr bwMode="auto">
          <a:xfrm>
            <a:off x="1476375" y="2133600"/>
            <a:ext cx="2149475" cy="3948113"/>
            <a:chOff x="960" y="1008"/>
            <a:chExt cx="1354" cy="2487"/>
          </a:xfrm>
        </p:grpSpPr>
        <p:pic>
          <p:nvPicPr>
            <p:cNvPr id="16389" name="Picture 7" descr="Maurice Gross. Photo de Vera Mercer"/>
            <p:cNvPicPr>
              <a:picLocks noChangeAspect="1" noChangeArrowheads="1"/>
            </p:cNvPicPr>
            <p:nvPr/>
          </p:nvPicPr>
          <p:blipFill>
            <a:blip r:embed="rId2"/>
            <a:srcRect/>
            <a:stretch>
              <a:fillRect/>
            </a:stretch>
          </p:blipFill>
          <p:spPr bwMode="auto">
            <a:xfrm>
              <a:off x="960" y="1008"/>
              <a:ext cx="1354" cy="2256"/>
            </a:xfrm>
            <a:prstGeom prst="rect">
              <a:avLst/>
            </a:prstGeom>
            <a:noFill/>
            <a:ln w="9525">
              <a:noFill/>
              <a:miter lim="800000"/>
              <a:headEnd/>
              <a:tailEnd/>
            </a:ln>
          </p:spPr>
        </p:pic>
        <p:sp>
          <p:nvSpPr>
            <p:cNvPr id="16390" name="Text Box 8"/>
            <p:cNvSpPr txBox="1">
              <a:spLocks noChangeArrowheads="1"/>
            </p:cNvSpPr>
            <p:nvPr/>
          </p:nvSpPr>
          <p:spPr bwMode="auto">
            <a:xfrm>
              <a:off x="1104" y="3264"/>
              <a:ext cx="804" cy="231"/>
            </a:xfrm>
            <a:prstGeom prst="rect">
              <a:avLst/>
            </a:prstGeom>
            <a:noFill/>
            <a:ln w="9525">
              <a:noFill/>
              <a:miter lim="800000"/>
              <a:headEnd/>
              <a:tailEnd/>
            </a:ln>
          </p:spPr>
          <p:txBody>
            <a:bodyPr wrap="none">
              <a:spAutoFit/>
            </a:bodyPr>
            <a:lstStyle/>
            <a:p>
              <a:r>
                <a:rPr lang="en-US" altLang="en-US">
                  <a:latin typeface="Arial" charset="0"/>
                </a:rPr>
                <a:t>1934-2001</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idx="4294967295"/>
          </p:nvPr>
        </p:nvSpPr>
        <p:spPr/>
        <p:txBody>
          <a:bodyPr anchor="ctr"/>
          <a:lstStyle/>
          <a:p>
            <a:r>
              <a:rPr lang="en-US" altLang="en-US"/>
              <a:t>Maurice Gross</a:t>
            </a:r>
          </a:p>
        </p:txBody>
      </p:sp>
      <p:sp>
        <p:nvSpPr>
          <p:cNvPr id="17410" name="Rectangle 3"/>
          <p:cNvSpPr>
            <a:spLocks noGrp="1" noChangeArrowheads="1"/>
          </p:cNvSpPr>
          <p:nvPr>
            <p:ph type="body" sz="half" idx="4294967295"/>
          </p:nvPr>
        </p:nvSpPr>
        <p:spPr>
          <a:xfrm>
            <a:off x="566738" y="1752600"/>
            <a:ext cx="3925887" cy="4267200"/>
          </a:xfrm>
        </p:spPr>
        <p:txBody>
          <a:bodyPr/>
          <a:lstStyle/>
          <a:p>
            <a:pPr>
              <a:lnSpc>
                <a:spcPct val="90000"/>
              </a:lnSpc>
              <a:buFont typeface="Wingdings" pitchFamily="2" charset="2"/>
              <a:buNone/>
            </a:pPr>
            <a:r>
              <a:rPr lang="en-US" altLang="en-US" sz="2200"/>
              <a:t> </a:t>
            </a:r>
          </a:p>
        </p:txBody>
      </p:sp>
      <p:sp>
        <p:nvSpPr>
          <p:cNvPr id="19460" name="Rectangle 4"/>
          <p:cNvSpPr>
            <a:spLocks noGrp="1" noChangeArrowheads="1"/>
          </p:cNvSpPr>
          <p:nvPr>
            <p:ph type="body" sz="half" idx="4294967295"/>
          </p:nvPr>
        </p:nvSpPr>
        <p:spPr>
          <a:xfrm>
            <a:off x="4284663" y="1752600"/>
            <a:ext cx="4535487" cy="4267200"/>
          </a:xfrm>
        </p:spPr>
        <p:txBody>
          <a:bodyPr/>
          <a:lstStyle/>
          <a:p>
            <a:pPr indent="-127000">
              <a:lnSpc>
                <a:spcPct val="90000"/>
              </a:lnSpc>
              <a:buFont typeface="Wingdings" pitchFamily="2" charset="2"/>
              <a:buNone/>
            </a:pPr>
            <a:r>
              <a:rPr lang="en-US" altLang="en-US" sz="2200"/>
              <a:t>Beginning in the 80s, </a:t>
            </a:r>
            <a:r>
              <a:rPr lang="en-US" altLang="en-US" sz="2200" b="1"/>
              <a:t>LADL</a:t>
            </a:r>
            <a:r>
              <a:rPr lang="en-US" altLang="en-US" sz="2200"/>
              <a:t> under leadership of </a:t>
            </a:r>
            <a:r>
              <a:rPr lang="en-US" altLang="en-US" sz="2200" b="1"/>
              <a:t>Prof. Gross</a:t>
            </a:r>
            <a:r>
              <a:rPr lang="en-US" altLang="en-US" sz="2200"/>
              <a:t>, developed morphosyntactic dictionaries (e-dictionaries) and local grammars for French (model based on FSA)</a:t>
            </a:r>
          </a:p>
          <a:p>
            <a:pPr indent="-127000">
              <a:lnSpc>
                <a:spcPct val="90000"/>
              </a:lnSpc>
              <a:buFont typeface="Wingdings" pitchFamily="2" charset="2"/>
              <a:buNone/>
            </a:pPr>
            <a:r>
              <a:rPr lang="en-US" altLang="en-US" sz="2200"/>
              <a:t>M. Gross, D. Perrin (Eds.) </a:t>
            </a:r>
            <a:r>
              <a:rPr lang="en-US" altLang="en-US" sz="2200" i="1"/>
              <a:t>Electronic Dictionaries and Automata in Computational Linguistics</a:t>
            </a:r>
            <a:r>
              <a:rPr lang="en-US" altLang="en-US" sz="2200"/>
              <a:t>, LNCS 377, 1989</a:t>
            </a:r>
          </a:p>
        </p:txBody>
      </p:sp>
      <p:pic>
        <p:nvPicPr>
          <p:cNvPr id="17412" name="Picture 6" descr="Laboratoire d'Automatique Documentaire et Linguistique"/>
          <p:cNvPicPr>
            <a:picLocks noChangeAspect="1" noChangeArrowheads="1"/>
          </p:cNvPicPr>
          <p:nvPr/>
        </p:nvPicPr>
        <p:blipFill>
          <a:blip r:embed="rId2"/>
          <a:srcRect/>
          <a:stretch>
            <a:fillRect/>
          </a:stretch>
        </p:blipFill>
        <p:spPr bwMode="auto">
          <a:xfrm>
            <a:off x="685800" y="2667000"/>
            <a:ext cx="3733800" cy="2106613"/>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idx="4294967295"/>
          </p:nvPr>
        </p:nvSpPr>
        <p:spPr/>
        <p:txBody>
          <a:bodyPr anchor="ctr"/>
          <a:lstStyle/>
          <a:p>
            <a:r>
              <a:rPr lang="en-US" altLang="en-US"/>
              <a:t>Intex</a:t>
            </a:r>
          </a:p>
        </p:txBody>
      </p:sp>
      <p:sp>
        <p:nvSpPr>
          <p:cNvPr id="18434" name="Rectangle 4"/>
          <p:cNvSpPr>
            <a:spLocks noGrp="1" noChangeArrowheads="1"/>
          </p:cNvSpPr>
          <p:nvPr>
            <p:ph type="body" sz="half" idx="4294967295"/>
          </p:nvPr>
        </p:nvSpPr>
        <p:spPr>
          <a:xfrm>
            <a:off x="566738" y="1752600"/>
            <a:ext cx="3925887" cy="4267200"/>
          </a:xfrm>
        </p:spPr>
        <p:txBody>
          <a:bodyPr/>
          <a:lstStyle/>
          <a:p>
            <a:pPr>
              <a:buFont typeface="Wingdings" pitchFamily="2" charset="2"/>
              <a:buNone/>
            </a:pPr>
            <a:r>
              <a:rPr lang="en-US" altLang="en-US" sz="2600"/>
              <a:t> </a:t>
            </a:r>
          </a:p>
        </p:txBody>
      </p:sp>
      <p:sp>
        <p:nvSpPr>
          <p:cNvPr id="18435" name="Rectangle 5"/>
          <p:cNvSpPr>
            <a:spLocks noGrp="1" noChangeArrowheads="1"/>
          </p:cNvSpPr>
          <p:nvPr>
            <p:ph type="body" sz="half" idx="4294967295"/>
          </p:nvPr>
        </p:nvSpPr>
        <p:spPr>
          <a:xfrm>
            <a:off x="4641850" y="1752600"/>
            <a:ext cx="3925888" cy="4267200"/>
          </a:xfrm>
        </p:spPr>
        <p:txBody>
          <a:bodyPr/>
          <a:lstStyle/>
          <a:p>
            <a:pPr indent="-127000">
              <a:buFont typeface="Wingdings" pitchFamily="2" charset="2"/>
              <a:buNone/>
            </a:pPr>
            <a:r>
              <a:rPr lang="en-US" altLang="en-US" sz="2600"/>
              <a:t>On the basis of resources developed in LADL, </a:t>
            </a:r>
            <a:r>
              <a:rPr lang="en-US" altLang="en-US" sz="2600" b="1"/>
              <a:t>Max Silberztein</a:t>
            </a:r>
            <a:r>
              <a:rPr lang="en-US" altLang="en-US" sz="2600"/>
              <a:t> in 90s developed a system </a:t>
            </a:r>
            <a:r>
              <a:rPr lang="en-US" altLang="en-US" sz="2600" b="1"/>
              <a:t>Intex</a:t>
            </a:r>
            <a:r>
              <a:rPr lang="en-US" altLang="en-US" sz="2600"/>
              <a:t> for their exploitation based on the theory of FSA and FST. </a:t>
            </a:r>
          </a:p>
        </p:txBody>
      </p:sp>
      <p:pic>
        <p:nvPicPr>
          <p:cNvPr id="18436" name="Picture 7"/>
          <p:cNvPicPr>
            <a:picLocks noChangeAspect="1" noChangeArrowheads="1"/>
          </p:cNvPicPr>
          <p:nvPr/>
        </p:nvPicPr>
        <p:blipFill>
          <a:blip r:embed="rId2"/>
          <a:srcRect/>
          <a:stretch>
            <a:fillRect/>
          </a:stretch>
        </p:blipFill>
        <p:spPr bwMode="auto">
          <a:xfrm>
            <a:off x="1371600" y="2895600"/>
            <a:ext cx="2090738" cy="2925763"/>
          </a:xfrm>
          <a:prstGeom prst="rect">
            <a:avLst/>
          </a:prstGeom>
          <a:noFill/>
          <a:ln w="9525">
            <a:noFill/>
            <a:miter lim="800000"/>
            <a:headEnd/>
            <a:tailEnd/>
          </a:ln>
        </p:spPr>
      </p:pic>
      <p:pic>
        <p:nvPicPr>
          <p:cNvPr id="18437" name="Picture 9" descr="image004"/>
          <p:cNvPicPr>
            <a:picLocks noChangeAspect="1" noChangeArrowheads="1"/>
          </p:cNvPicPr>
          <p:nvPr/>
        </p:nvPicPr>
        <p:blipFill>
          <a:blip r:embed="rId3"/>
          <a:srcRect/>
          <a:stretch>
            <a:fillRect/>
          </a:stretch>
        </p:blipFill>
        <p:spPr bwMode="auto">
          <a:xfrm>
            <a:off x="1219200" y="1828800"/>
            <a:ext cx="2438400" cy="931863"/>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idx="4294967295"/>
          </p:nvPr>
        </p:nvSpPr>
        <p:spPr/>
        <p:txBody>
          <a:bodyPr anchor="ctr"/>
          <a:lstStyle/>
          <a:p>
            <a:r>
              <a:rPr lang="en-US" altLang="en-US"/>
              <a:t>Intex</a:t>
            </a:r>
          </a:p>
        </p:txBody>
      </p:sp>
      <p:sp>
        <p:nvSpPr>
          <p:cNvPr id="22534" name="Rectangle 6"/>
          <p:cNvSpPr>
            <a:spLocks noGrp="1" noChangeArrowheads="1"/>
          </p:cNvSpPr>
          <p:nvPr>
            <p:ph type="body" idx="4294967295"/>
          </p:nvPr>
        </p:nvSpPr>
        <p:spPr/>
        <p:txBody>
          <a:bodyPr/>
          <a:lstStyle/>
          <a:p>
            <a:pPr indent="-127000">
              <a:buFont typeface="Wingdings" pitchFamily="2" charset="2"/>
              <a:buNone/>
            </a:pPr>
            <a:r>
              <a:rPr lang="en-US" altLang="en-US"/>
              <a:t>In the scope of the informal network RELEX that gathered a dozen of research teams e-dictionaries were developed for several languages (French, Italian, Spanish, Portuguese, English, German, Russian, Polish, Serbian, etc.). </a:t>
            </a:r>
          </a:p>
          <a:p>
            <a:pPr indent="-127000">
              <a:buFont typeface="Wingdings" pitchFamily="2" charset="2"/>
              <a:buNone/>
            </a:pPr>
            <a:endParaRPr lang="en-US"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idx="4294967295"/>
          </p:nvPr>
        </p:nvSpPr>
        <p:spPr/>
        <p:txBody>
          <a:bodyPr anchor="ctr"/>
          <a:lstStyle/>
          <a:p>
            <a:r>
              <a:rPr lang="en-US" altLang="en-US"/>
              <a:t>Unitex</a:t>
            </a:r>
          </a:p>
        </p:txBody>
      </p:sp>
      <p:sp>
        <p:nvSpPr>
          <p:cNvPr id="20482" name="Rectangle 4"/>
          <p:cNvSpPr>
            <a:spLocks noGrp="1" noChangeArrowheads="1"/>
          </p:cNvSpPr>
          <p:nvPr>
            <p:ph type="body" sz="half" idx="4294967295"/>
          </p:nvPr>
        </p:nvSpPr>
        <p:spPr>
          <a:xfrm>
            <a:off x="566738" y="1752600"/>
            <a:ext cx="3925887" cy="4267200"/>
          </a:xfrm>
        </p:spPr>
        <p:txBody>
          <a:bodyPr/>
          <a:lstStyle/>
          <a:p>
            <a:pPr>
              <a:buFont typeface="Wingdings" pitchFamily="2" charset="2"/>
              <a:buNone/>
            </a:pPr>
            <a:r>
              <a:rPr lang="en-US" altLang="en-US" sz="2600"/>
              <a:t> </a:t>
            </a:r>
          </a:p>
          <a:p>
            <a:pPr>
              <a:buFont typeface="Wingdings" pitchFamily="2" charset="2"/>
              <a:buNone/>
            </a:pPr>
            <a:endParaRPr lang="en-US" altLang="en-US" sz="2600"/>
          </a:p>
        </p:txBody>
      </p:sp>
      <p:sp>
        <p:nvSpPr>
          <p:cNvPr id="20483" name="Rectangle 5"/>
          <p:cNvSpPr>
            <a:spLocks noGrp="1" noChangeArrowheads="1"/>
          </p:cNvSpPr>
          <p:nvPr>
            <p:ph type="body" sz="half" idx="4294967295"/>
          </p:nvPr>
        </p:nvSpPr>
        <p:spPr>
          <a:xfrm>
            <a:off x="4641850" y="1752600"/>
            <a:ext cx="3925888" cy="4267200"/>
          </a:xfrm>
        </p:spPr>
        <p:txBody>
          <a:bodyPr/>
          <a:lstStyle/>
          <a:p>
            <a:pPr indent="-127000">
              <a:buFont typeface="Wingdings" pitchFamily="2" charset="2"/>
              <a:buNone/>
            </a:pPr>
            <a:r>
              <a:rPr lang="en-US" altLang="en-US" sz="2600" b="1"/>
              <a:t>Sebastian Paumier </a:t>
            </a:r>
            <a:r>
              <a:rPr lang="en-US" altLang="en-US" sz="2600"/>
              <a:t>replaced Intex by the open-source (LGPL) system </a:t>
            </a:r>
            <a:r>
              <a:rPr lang="en-US" altLang="en-US" sz="2600" b="1"/>
              <a:t>Unitex</a:t>
            </a:r>
            <a:r>
              <a:rPr lang="en-US" altLang="en-US" sz="2600"/>
              <a:t> that works with Unicode and uses a lot of improved algorithms. </a:t>
            </a:r>
          </a:p>
        </p:txBody>
      </p:sp>
      <p:pic>
        <p:nvPicPr>
          <p:cNvPr id="20484" name="Picture 7" descr="sebastien_paumier"/>
          <p:cNvPicPr>
            <a:picLocks noChangeAspect="1" noChangeArrowheads="1"/>
          </p:cNvPicPr>
          <p:nvPr/>
        </p:nvPicPr>
        <p:blipFill>
          <a:blip r:embed="rId2"/>
          <a:srcRect/>
          <a:stretch>
            <a:fillRect/>
          </a:stretch>
        </p:blipFill>
        <p:spPr bwMode="auto">
          <a:xfrm>
            <a:off x="1187450" y="3933825"/>
            <a:ext cx="2590800" cy="2105025"/>
          </a:xfrm>
          <a:prstGeom prst="rect">
            <a:avLst/>
          </a:prstGeom>
          <a:noFill/>
          <a:ln w="9525">
            <a:noFill/>
            <a:miter lim="800000"/>
            <a:headEnd/>
            <a:tailEnd/>
          </a:ln>
        </p:spPr>
      </p:pic>
      <p:sp>
        <p:nvSpPr>
          <p:cNvPr id="20485" name="AutoShape 9" descr="2Q=="/>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latin typeface="Arial" charset="0"/>
            </a:endParaRPr>
          </a:p>
        </p:txBody>
      </p:sp>
      <p:pic>
        <p:nvPicPr>
          <p:cNvPr id="20486" name="Picture 11" descr="Unitex"/>
          <p:cNvPicPr>
            <a:picLocks noChangeAspect="1" noChangeArrowheads="1"/>
          </p:cNvPicPr>
          <p:nvPr/>
        </p:nvPicPr>
        <p:blipFill>
          <a:blip r:embed="rId3"/>
          <a:srcRect/>
          <a:stretch>
            <a:fillRect/>
          </a:stretch>
        </p:blipFill>
        <p:spPr bwMode="auto">
          <a:xfrm>
            <a:off x="1258888" y="1773238"/>
            <a:ext cx="2055812" cy="206692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4"/>
          <p:cNvSpPr>
            <a:spLocks noGrp="1" noChangeArrowheads="1"/>
          </p:cNvSpPr>
          <p:nvPr>
            <p:ph type="ctrTitle" idx="4294967295"/>
          </p:nvPr>
        </p:nvSpPr>
        <p:spPr>
          <a:xfrm>
            <a:off x="685800" y="2130425"/>
            <a:ext cx="7772400" cy="1470025"/>
          </a:xfrm>
        </p:spPr>
        <p:txBody>
          <a:bodyPr anchor="ctr"/>
          <a:lstStyle/>
          <a:p>
            <a:r>
              <a:rPr lang="en-US" altLang="en-US" sz="4000"/>
              <a:t>A few remarks on the applications of Unitex</a:t>
            </a:r>
          </a:p>
        </p:txBody>
      </p:sp>
      <p:sp>
        <p:nvSpPr>
          <p:cNvPr id="21506" name="Rectangle 5"/>
          <p:cNvSpPr>
            <a:spLocks noGrp="1" noChangeArrowheads="1"/>
          </p:cNvSpPr>
          <p:nvPr>
            <p:ph type="subTitle" idx="4294967295"/>
          </p:nvPr>
        </p:nvSpPr>
        <p:spPr>
          <a:xfrm>
            <a:off x="1455738" y="3908425"/>
            <a:ext cx="6223000" cy="1652588"/>
          </a:xfrm>
        </p:spPr>
        <p:txBody>
          <a:bodyPr/>
          <a:lstStyle/>
          <a:p>
            <a:pPr marL="0" indent="0">
              <a:buFont typeface="Wingdings" pitchFamily="2" charset="2"/>
              <a:buNone/>
            </a:pPr>
            <a:r>
              <a:rPr lang="en-US" altLang="en-US" sz="2800"/>
              <a:t> </a:t>
            </a:r>
          </a:p>
        </p:txBody>
      </p:sp>
    </p:spTree>
  </p:cSld>
  <p:clrMapOvr>
    <a:masterClrMapping/>
  </p:clrMapOvr>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Profile</Template>
  <TotalTime>216</TotalTime>
  <Words>602</Words>
  <Application>Microsoft Office PowerPoint</Application>
  <PresentationFormat>On-screen Show (4:3)</PresentationFormat>
  <Paragraphs>108</Paragraphs>
  <Slides>27</Slides>
  <Notes>0</Notes>
  <HiddenSlides>0</HiddenSlides>
  <MMClips>0</MMClips>
  <ScaleCrop>false</ScaleCrop>
  <HeadingPairs>
    <vt:vector size="6" baseType="variant">
      <vt:variant>
        <vt:lpstr>Fonts Used</vt:lpstr>
      </vt:variant>
      <vt:variant>
        <vt:i4>7</vt:i4>
      </vt:variant>
      <vt:variant>
        <vt:lpstr>Design Template</vt:lpstr>
      </vt:variant>
      <vt:variant>
        <vt:i4>1</vt:i4>
      </vt:variant>
      <vt:variant>
        <vt:lpstr>Slide Titles</vt:lpstr>
      </vt:variant>
      <vt:variant>
        <vt:i4>27</vt:i4>
      </vt:variant>
    </vt:vector>
  </HeadingPairs>
  <TitlesOfParts>
    <vt:vector size="35" baseType="lpstr">
      <vt:lpstr>Arial</vt:lpstr>
      <vt:lpstr>Calibri</vt:lpstr>
      <vt:lpstr>Georgia</vt:lpstr>
      <vt:lpstr>Garamond</vt:lpstr>
      <vt:lpstr>Times New Roman</vt:lpstr>
      <vt:lpstr>Wingdings</vt:lpstr>
      <vt:lpstr>Verdana</vt:lpstr>
      <vt:lpstr>Profile</vt:lpstr>
      <vt:lpstr>A few words about history</vt:lpstr>
      <vt:lpstr>Historical overview</vt:lpstr>
      <vt:lpstr>Zellig Harris</vt:lpstr>
      <vt:lpstr>Maurice Gross</vt:lpstr>
      <vt:lpstr>Maurice Gross</vt:lpstr>
      <vt:lpstr>Intex</vt:lpstr>
      <vt:lpstr>Intex</vt:lpstr>
      <vt:lpstr>Unitex</vt:lpstr>
      <vt:lpstr>A few remarks on the applications of Unitex</vt:lpstr>
      <vt:lpstr>Two types of applications</vt:lpstr>
      <vt:lpstr>A software application</vt:lpstr>
      <vt:lpstr>One example – web monitoring</vt:lpstr>
      <vt:lpstr>GlossaNet</vt:lpstr>
      <vt:lpstr>Linguistic applications:  Example of exploitation of Aligned Corpora</vt:lpstr>
      <vt:lpstr>Language applications</vt:lpstr>
      <vt:lpstr>Unitex and aligned texts</vt:lpstr>
      <vt:lpstr>BG-SR example (Verne)</vt:lpstr>
      <vt:lpstr>детектив (BG) = detektiv (SR)???</vt:lpstr>
      <vt:lpstr>A simple query - colors</vt:lpstr>
      <vt:lpstr>A more complex query –  MWU named entities</vt:lpstr>
      <vt:lpstr>A complex query –  MWU named entities</vt:lpstr>
      <vt:lpstr>LeXimir – a versatile tool for maintaining and exploiting lexical and textual resources</vt:lpstr>
      <vt:lpstr>LeXimir – searching bitexts by expending queries with Wordnets and morphological e-dictionaries</vt:lpstr>
      <vt:lpstr>LeXimir – results</vt:lpstr>
      <vt:lpstr>Bibliša – expanding a search by: morphological e-dict, wordnet, terminological database</vt:lpstr>
      <vt:lpstr>Bibliša – results of searching an aligned collection of INFOtheca papers</vt:lpstr>
      <vt:lpstr>Thanks!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Vitas</dc:creator>
  <cp:lastModifiedBy>Vitas</cp:lastModifiedBy>
  <cp:revision>9</cp:revision>
  <cp:lastPrinted>1601-01-01T00:00:00Z</cp:lastPrinted>
  <dcterms:created xsi:type="dcterms:W3CDTF">2014-08-29T19:09:44Z</dcterms:created>
  <dcterms:modified xsi:type="dcterms:W3CDTF">2014-08-30T20:54:57Z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