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4"/>
  </p:notesMasterIdLst>
  <p:sldIdLst>
    <p:sldId id="256" r:id="rId2"/>
    <p:sldId id="257" r:id="rId3"/>
    <p:sldId id="299" r:id="rId4"/>
    <p:sldId id="258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303" r:id="rId13"/>
    <p:sldId id="268" r:id="rId14"/>
    <p:sldId id="29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91" r:id="rId25"/>
    <p:sldId id="292" r:id="rId26"/>
    <p:sldId id="293" r:id="rId27"/>
    <p:sldId id="279" r:id="rId28"/>
    <p:sldId id="280" r:id="rId29"/>
    <p:sldId id="294" r:id="rId30"/>
    <p:sldId id="295" r:id="rId31"/>
    <p:sldId id="282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285" r:id="rId40"/>
    <p:sldId id="286" r:id="rId41"/>
    <p:sldId id="314" r:id="rId42"/>
    <p:sldId id="287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99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en-US" noProof="0" smtClean="0"/>
              <a:t>Click to edit Master text styles</a:t>
            </a:r>
          </a:p>
          <a:p>
            <a:pPr lvl="1"/>
            <a:r>
              <a:rPr lang="sr-Latn-CS" altLang="en-US" noProof="0" smtClean="0"/>
              <a:t>Second level</a:t>
            </a:r>
          </a:p>
          <a:p>
            <a:pPr lvl="2"/>
            <a:r>
              <a:rPr lang="sr-Latn-CS" altLang="en-US" noProof="0" smtClean="0"/>
              <a:t>Third level</a:t>
            </a:r>
          </a:p>
          <a:p>
            <a:pPr lvl="3"/>
            <a:r>
              <a:rPr lang="sr-Latn-CS" altLang="en-US" noProof="0" smtClean="0"/>
              <a:t>Fourth level</a:t>
            </a:r>
          </a:p>
          <a:p>
            <a:pPr lvl="4"/>
            <a:r>
              <a:rPr lang="sr-Latn-CS" alt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sr-Latn-CS" alt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2B247756-2F3E-4377-9A81-B5001E1EDEE3}" type="slidenum">
              <a:rPr lang="sr-Latn-CS" altLang="en-US"/>
              <a:pPr>
                <a:defRPr/>
              </a:pPr>
              <a:t>‹#›</a:t>
            </a:fld>
            <a:endParaRPr lang="sr-Latn-CS" altLang="en-US"/>
          </a:p>
        </p:txBody>
      </p:sp>
    </p:spTree>
    <p:extLst>
      <p:ext uri="{BB962C8B-B14F-4D97-AF65-F5344CB8AC3E}">
        <p14:creationId xmlns:p14="http://schemas.microsoft.com/office/powerpoint/2010/main" val="4233377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CS" altLang="en-US" sz="240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06F56-D87F-48FA-96D8-8B1CC639EA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35FF-2C90-44DA-93AC-095A16ECE1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08199-931D-4131-8348-378074806B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7E40C-BE17-444F-B7DD-6A57B29BF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D8221-E14D-41AE-BBCE-4BEC1609E4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3A45B-1465-4A6F-9828-B0133291BA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9FC52-EE59-4BED-8761-EE4EA8836C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44BA8-8461-4683-8D14-C5D0662D20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727B4-919B-4BB5-8DCB-6325A2B1A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48C10-99AA-4AF9-A7E6-41B132E50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D97E1-CA1E-4958-8C7F-FCEEFD2600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1CD7C6-429B-4E22-BB0C-89F16E8A9F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6AABF-27BF-4472-8A21-3A21D3D8C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sr-Latn-CS" altLang="en-US" sz="240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2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8FA957-B630-4563-A3B7-327AE192DE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  <p:sldLayoutId id="2147483654" r:id="rId12"/>
    <p:sldLayoutId id="214748365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prilozi_02/Penn%20Tagset.htm" TargetMode="External"/><Relationship Id="rId2" Type="http://schemas.openxmlformats.org/officeDocument/2006/relationships/hyperlink" Target="prilozi_02/The%20Brown%20Corpus%20Tag-se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prilozi_02/MULTEXT-East%20Morphosyntactic%20Specifications%20Version%204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nfolingu.univ-mlv.fr/Relex/Rel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../../../Filoloski/SveVezanoZaNastavu/Predavanja/Doktorske/prilozi_03/Trpni-4fs.html" TargetMode="External"/><Relationship Id="rId2" Type="http://schemas.openxmlformats.org/officeDocument/2006/relationships/hyperlink" Target="prilozi_02/Trpni-4f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prilozi_02/PrilogVS-4fs.html" TargetMode="External"/><Relationship Id="rId2" Type="http://schemas.openxmlformats.org/officeDocument/2006/relationships/hyperlink" Target="prilozi_02/Radni-4fs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ctionary.reference.com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prilozi_02/VVlada.html" TargetMode="External"/><Relationship Id="rId2" Type="http://schemas.openxmlformats.org/officeDocument/2006/relationships/hyperlink" Target="prilozi_02/vlada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7977E3-9426-4942-8F67-413570F71E1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Electronic dictionaries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Duško Vitas</a:t>
            </a:r>
          </a:p>
          <a:p>
            <a:pPr eaLnBrk="1" hangingPunct="1"/>
            <a:r>
              <a:rPr lang="en-US" altLang="en-US" sz="2000" smtClean="0"/>
              <a:t>University of Belgrade, </a:t>
            </a:r>
          </a:p>
          <a:p>
            <a:pPr eaLnBrk="1" hangingPunct="1"/>
            <a:r>
              <a:rPr lang="en-US" altLang="en-US" sz="2000" smtClean="0"/>
              <a:t>Faculty of Mathematics</a:t>
            </a:r>
            <a:endParaRPr lang="sr-Latn-C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3AE6F-357D-4186-A5A3-8958FD30DA7B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 prerequisite for the development of an e-dictionary of simple words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10600" cy="4530725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A selection of lexical categories and a way to represent them</a:t>
            </a:r>
            <a:r>
              <a:rPr lang="sr-Latn-CS" altLang="en-US" sz="2800" smtClean="0">
                <a:latin typeface="Garamond" pitchFamily="18" charset="0"/>
              </a:rPr>
              <a:t>. Tradi</a:t>
            </a:r>
            <a:r>
              <a:rPr lang="en-US" altLang="en-US" sz="2800" smtClean="0">
                <a:latin typeface="Garamond" pitchFamily="18" charset="0"/>
              </a:rPr>
              <a:t>t</a:t>
            </a:r>
            <a:r>
              <a:rPr lang="sr-Latn-CS" altLang="en-US" sz="2800" smtClean="0">
                <a:latin typeface="Garamond" pitchFamily="18" charset="0"/>
              </a:rPr>
              <a:t>ional </a:t>
            </a:r>
            <a:r>
              <a:rPr lang="en-US" altLang="en-US" sz="2800" smtClean="0">
                <a:latin typeface="Garamond" pitchFamily="18" charset="0"/>
              </a:rPr>
              <a:t>categories</a:t>
            </a:r>
            <a:r>
              <a:rPr lang="sr-Latn-CS" altLang="en-US" sz="2800" smtClean="0">
                <a:latin typeface="Garamond" pitchFamily="18" charset="0"/>
              </a:rPr>
              <a:t>:</a:t>
            </a:r>
          </a:p>
          <a:p>
            <a:pPr lvl="1" eaLnBrk="1" hangingPunct="1"/>
            <a:r>
              <a:rPr lang="en-US" altLang="en-US" sz="2800" smtClean="0">
                <a:latin typeface="Garamond" pitchFamily="18" charset="0"/>
              </a:rPr>
              <a:t>Part-of-Speech</a:t>
            </a:r>
            <a:r>
              <a:rPr lang="sr-Latn-CS" altLang="en-US" sz="2800" smtClean="0">
                <a:latin typeface="Garamond" pitchFamily="18" charset="0"/>
              </a:rPr>
              <a:t>: </a:t>
            </a:r>
            <a:r>
              <a:rPr lang="en-US" altLang="en-US" sz="2800" i="1" smtClean="0">
                <a:latin typeface="Garamond" pitchFamily="18" charset="0"/>
              </a:rPr>
              <a:t>noun</a:t>
            </a:r>
            <a:r>
              <a:rPr lang="sr-Latn-CS" altLang="en-US" sz="2800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verb</a:t>
            </a:r>
            <a:r>
              <a:rPr lang="sr-Latn-CS" altLang="en-US" sz="2800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adjective</a:t>
            </a:r>
            <a:r>
              <a:rPr lang="sr-Latn-CS" altLang="en-US" sz="2800" smtClean="0">
                <a:latin typeface="Garamond" pitchFamily="18" charset="0"/>
              </a:rPr>
              <a:t>,...</a:t>
            </a:r>
          </a:p>
          <a:p>
            <a:pPr lvl="1" eaLnBrk="1" hangingPunct="1"/>
            <a:r>
              <a:rPr lang="en-US" altLang="en-US" sz="2800" smtClean="0">
                <a:latin typeface="Garamond" pitchFamily="18" charset="0"/>
              </a:rPr>
              <a:t>subordinated</a:t>
            </a:r>
            <a:r>
              <a:rPr lang="sr-Latn-CS" altLang="en-US" sz="2800" smtClean="0">
                <a:latin typeface="Garamond" pitchFamily="18" charset="0"/>
              </a:rPr>
              <a:t> </a:t>
            </a:r>
            <a:r>
              <a:rPr lang="en-US" altLang="en-US" sz="2800" smtClean="0">
                <a:latin typeface="Garamond" pitchFamily="18" charset="0"/>
              </a:rPr>
              <a:t>categories</a:t>
            </a:r>
            <a:r>
              <a:rPr lang="sr-Latn-CS" altLang="en-US" sz="2800" smtClean="0">
                <a:latin typeface="Garamond" pitchFamily="18" charset="0"/>
              </a:rPr>
              <a:t>: </a:t>
            </a:r>
            <a:r>
              <a:rPr lang="en-US" altLang="en-US" sz="2800" i="1" smtClean="0">
                <a:latin typeface="Garamond" pitchFamily="18" charset="0"/>
              </a:rPr>
              <a:t>possessive</a:t>
            </a:r>
            <a:r>
              <a:rPr lang="sr-Latn-CS" altLang="en-US" sz="2800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indefinite</a:t>
            </a:r>
            <a:r>
              <a:rPr lang="sr-Latn-CS" altLang="en-US" sz="2800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definite</a:t>
            </a:r>
            <a:r>
              <a:rPr lang="sr-Latn-CS" altLang="en-US" sz="2800" smtClean="0">
                <a:latin typeface="Garamond" pitchFamily="18" charset="0"/>
              </a:rPr>
              <a:t>,...</a:t>
            </a:r>
          </a:p>
          <a:p>
            <a:pPr lvl="1" eaLnBrk="1" hangingPunct="1"/>
            <a:r>
              <a:rPr lang="en-US" altLang="en-US" sz="2800" smtClean="0">
                <a:latin typeface="Garamond" pitchFamily="18" charset="0"/>
              </a:rPr>
              <a:t>inflectional categories</a:t>
            </a:r>
            <a:r>
              <a:rPr lang="sr-Latn-CS" altLang="en-US" sz="2800" smtClean="0">
                <a:latin typeface="Garamond" pitchFamily="18" charset="0"/>
              </a:rPr>
              <a:t>: </a:t>
            </a:r>
            <a:r>
              <a:rPr lang="en-US" altLang="en-US" sz="2800" i="1" smtClean="0">
                <a:latin typeface="Garamond" pitchFamily="18" charset="0"/>
              </a:rPr>
              <a:t>masculine</a:t>
            </a:r>
            <a:r>
              <a:rPr lang="sr-Latn-CS" altLang="en-US" sz="2800" i="1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feminine</a:t>
            </a:r>
            <a:r>
              <a:rPr lang="sr-Latn-CS" altLang="en-US" sz="2800" i="1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neuter</a:t>
            </a:r>
            <a:r>
              <a:rPr lang="sr-Latn-CS" altLang="en-US" sz="2800" i="1" smtClean="0">
                <a:latin typeface="Garamond" pitchFamily="18" charset="0"/>
              </a:rPr>
              <a:t>, nominativ</a:t>
            </a:r>
            <a:r>
              <a:rPr lang="en-US" altLang="en-US" sz="2800" i="1" smtClean="0">
                <a:latin typeface="Garamond" pitchFamily="18" charset="0"/>
              </a:rPr>
              <a:t>e</a:t>
            </a:r>
            <a:r>
              <a:rPr lang="sr-Latn-CS" altLang="en-US" sz="2800" i="1" smtClean="0">
                <a:latin typeface="Garamond" pitchFamily="18" charset="0"/>
              </a:rPr>
              <a:t>, genitiv</a:t>
            </a:r>
            <a:r>
              <a:rPr lang="en-US" altLang="en-US" sz="2800" i="1" smtClean="0">
                <a:latin typeface="Garamond" pitchFamily="18" charset="0"/>
              </a:rPr>
              <a:t>e</a:t>
            </a:r>
            <a:r>
              <a:rPr lang="sr-Latn-CS" altLang="en-US" sz="2800" i="1" smtClean="0">
                <a:latin typeface="Garamond" pitchFamily="18" charset="0"/>
              </a:rPr>
              <a:t>,...</a:t>
            </a:r>
          </a:p>
          <a:p>
            <a:pPr lvl="1" eaLnBrk="1" hangingPunct="1"/>
            <a:r>
              <a:rPr lang="en-US" altLang="en-US" sz="2800" smtClean="0">
                <a:latin typeface="Garamond" pitchFamily="18" charset="0"/>
              </a:rPr>
              <a:t>syntactic categories</a:t>
            </a:r>
            <a:r>
              <a:rPr lang="sr-Latn-CS" altLang="en-US" sz="2800" smtClean="0">
                <a:latin typeface="Garamond" pitchFamily="18" charset="0"/>
              </a:rPr>
              <a:t>: </a:t>
            </a:r>
            <a:r>
              <a:rPr lang="en-US" altLang="en-US" sz="2800" i="1" smtClean="0">
                <a:latin typeface="Garamond" pitchFamily="18" charset="0"/>
              </a:rPr>
              <a:t>transitive</a:t>
            </a:r>
            <a:r>
              <a:rPr lang="sr-Latn-CS" altLang="en-US" sz="2800" i="1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intransitive</a:t>
            </a:r>
            <a:r>
              <a:rPr lang="sr-Latn-CS" altLang="en-US" sz="2800" i="1" smtClean="0">
                <a:latin typeface="Garamond" pitchFamily="18" charset="0"/>
              </a:rPr>
              <a:t>,...</a:t>
            </a:r>
          </a:p>
          <a:p>
            <a:pPr lvl="1" eaLnBrk="1" hangingPunct="1"/>
            <a:r>
              <a:rPr lang="sr-Latn-CS" altLang="en-US" sz="2800" smtClean="0">
                <a:latin typeface="Garamond" pitchFamily="18" charset="0"/>
              </a:rPr>
              <a:t>semanti</a:t>
            </a:r>
            <a:r>
              <a:rPr lang="en-US" altLang="en-US" sz="2800" smtClean="0">
                <a:latin typeface="Garamond" pitchFamily="18" charset="0"/>
              </a:rPr>
              <a:t>c</a:t>
            </a:r>
            <a:r>
              <a:rPr lang="sr-Latn-CS" altLang="en-US" sz="2800" smtClean="0">
                <a:latin typeface="Garamond" pitchFamily="18" charset="0"/>
              </a:rPr>
              <a:t> </a:t>
            </a:r>
            <a:r>
              <a:rPr lang="en-US" altLang="en-US" sz="2800" smtClean="0">
                <a:latin typeface="Garamond" pitchFamily="18" charset="0"/>
              </a:rPr>
              <a:t>categories</a:t>
            </a:r>
            <a:r>
              <a:rPr lang="sr-Latn-CS" altLang="en-US" sz="2800" smtClean="0">
                <a:latin typeface="Garamond" pitchFamily="18" charset="0"/>
              </a:rPr>
              <a:t>:</a:t>
            </a:r>
            <a:r>
              <a:rPr lang="sr-Latn-CS" altLang="en-US" sz="2800" i="1" smtClean="0">
                <a:latin typeface="Garamond" pitchFamily="18" charset="0"/>
              </a:rPr>
              <a:t> </a:t>
            </a:r>
            <a:r>
              <a:rPr lang="en-US" altLang="en-US" sz="2800" i="1" smtClean="0">
                <a:latin typeface="Garamond" pitchFamily="18" charset="0"/>
              </a:rPr>
              <a:t>human</a:t>
            </a:r>
            <a:r>
              <a:rPr lang="sr-Latn-CS" altLang="en-US" sz="2800" i="1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abstraction</a:t>
            </a:r>
            <a:r>
              <a:rPr lang="sr-Latn-CS" altLang="en-US" sz="2800" i="1" smtClean="0">
                <a:latin typeface="Garamond" pitchFamily="18" charset="0"/>
              </a:rPr>
              <a:t>, </a:t>
            </a:r>
            <a:r>
              <a:rPr lang="en-US" altLang="en-US" sz="2800" i="1" smtClean="0">
                <a:latin typeface="Garamond" pitchFamily="18" charset="0"/>
              </a:rPr>
              <a:t>concrete object</a:t>
            </a:r>
            <a:r>
              <a:rPr lang="sr-Latn-CS" altLang="en-US" sz="2800" i="1" smtClean="0">
                <a:latin typeface="Garamond" pitchFamily="18" charset="0"/>
              </a:rPr>
              <a:t>,...</a:t>
            </a:r>
            <a:endParaRPr lang="en-US" altLang="en-US" sz="28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69516F-A8A5-4B90-9336-DA17C4080C20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The selection of categories is not a straightforward task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A sat of tags used to annotate the </a:t>
            </a:r>
            <a:r>
              <a:rPr lang="sr-Latn-CS" altLang="en-US" i="1" smtClean="0">
                <a:latin typeface="Garamond" pitchFamily="18" charset="0"/>
              </a:rPr>
              <a:t>Brown</a:t>
            </a:r>
            <a:r>
              <a:rPr lang="sr-Latn-CS" altLang="en-US" smtClean="0">
                <a:latin typeface="Garamond" pitchFamily="18" charset="0"/>
              </a:rPr>
              <a:t> </a:t>
            </a:r>
            <a:r>
              <a:rPr lang="en-US" altLang="en-US" smtClean="0">
                <a:latin typeface="Garamond" pitchFamily="18" charset="0"/>
              </a:rPr>
              <a:t>corpus</a:t>
            </a:r>
            <a:r>
              <a:rPr lang="sr-Latn-CS" altLang="en-US" smtClean="0"/>
              <a:t> </a:t>
            </a:r>
            <a:r>
              <a:rPr lang="sr-Latn-CS" altLang="en-US" smtClean="0">
                <a:hlinkClick r:id="rId2" action="ppaction://hlinkfile"/>
              </a:rPr>
              <a:t>Brown</a:t>
            </a:r>
            <a:endParaRPr lang="sr-Latn-CS" altLang="en-US" smtClean="0"/>
          </a:p>
          <a:p>
            <a:pPr eaLnBrk="1" hangingPunct="1"/>
            <a:r>
              <a:rPr lang="en-US" altLang="en-US" smtClean="0">
                <a:latin typeface="Garamond" pitchFamily="18" charset="0"/>
              </a:rPr>
              <a:t>A sat of tags used to annotate the</a:t>
            </a:r>
            <a:r>
              <a:rPr lang="sr-Latn-CS" altLang="en-US" smtClean="0">
                <a:latin typeface="Garamond" pitchFamily="18" charset="0"/>
              </a:rPr>
              <a:t> </a:t>
            </a:r>
            <a:r>
              <a:rPr lang="sr-Latn-CS" altLang="en-US" i="1" smtClean="0">
                <a:latin typeface="Garamond" pitchFamily="18" charset="0"/>
              </a:rPr>
              <a:t>Penn tree bank</a:t>
            </a:r>
            <a:r>
              <a:rPr lang="sr-Latn-CS" altLang="en-US" i="1" smtClean="0"/>
              <a:t> </a:t>
            </a:r>
            <a:r>
              <a:rPr lang="sr-Latn-CS" altLang="en-US" smtClean="0">
                <a:hlinkClick r:id="rId3" action="ppaction://hlinkfile"/>
              </a:rPr>
              <a:t>Penn</a:t>
            </a:r>
            <a:endParaRPr lang="sr-Latn-CS" altLang="en-US" smtClean="0"/>
          </a:p>
          <a:p>
            <a:pPr eaLnBrk="1" hangingPunct="1"/>
            <a:r>
              <a:rPr lang="en-US" altLang="en-US" smtClean="0">
                <a:latin typeface="Garamond" pitchFamily="18" charset="0"/>
              </a:rPr>
              <a:t>A sat of tags used for the</a:t>
            </a:r>
            <a:r>
              <a:rPr lang="sr-Latn-CS" altLang="en-US" smtClean="0">
                <a:latin typeface="Garamond" pitchFamily="18" charset="0"/>
              </a:rPr>
              <a:t> </a:t>
            </a:r>
            <a:r>
              <a:rPr lang="sr-Latn-CS" altLang="en-US" i="1" smtClean="0">
                <a:latin typeface="Garamond" pitchFamily="18" charset="0"/>
              </a:rPr>
              <a:t>Multext-East</a:t>
            </a:r>
            <a:r>
              <a:rPr lang="en-US" altLang="en-US" smtClean="0">
                <a:latin typeface="Garamond" pitchFamily="18" charset="0"/>
              </a:rPr>
              <a:t> project</a:t>
            </a:r>
            <a:r>
              <a:rPr lang="sr-Latn-CS" altLang="en-US" smtClean="0"/>
              <a:t> </a:t>
            </a:r>
            <a:r>
              <a:rPr lang="sr-Latn-CS" altLang="en-US" smtClean="0">
                <a:hlinkClick r:id="rId4" action="ppaction://hlinkfile"/>
              </a:rPr>
              <a:t>Multext-East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CFBE7-55FE-4C1D-9164-B506B82F9E21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altLang="en-US" sz="3200" smtClean="0"/>
              <a:t>LADL format </a:t>
            </a:r>
            <a:r>
              <a:rPr lang="en-US" altLang="en-US" sz="3200" smtClean="0"/>
              <a:t>of </a:t>
            </a:r>
            <a:r>
              <a:rPr lang="sr-Latn-CS" altLang="en-US" sz="3200" smtClean="0"/>
              <a:t>ele</a:t>
            </a:r>
            <a:r>
              <a:rPr lang="en-US" altLang="en-US" sz="3200" smtClean="0"/>
              <a:t>c</a:t>
            </a:r>
            <a:r>
              <a:rPr lang="sr-Latn-CS" altLang="en-US" sz="3200" smtClean="0"/>
              <a:t>tron</a:t>
            </a:r>
            <a:r>
              <a:rPr lang="en-US" altLang="en-US" sz="3200" smtClean="0"/>
              <a:t>ic</a:t>
            </a:r>
            <a:r>
              <a:rPr lang="sr-Latn-CS" altLang="en-US" sz="3200" smtClean="0"/>
              <a:t> </a:t>
            </a:r>
            <a:r>
              <a:rPr lang="en-US" altLang="en-US" sz="3200" smtClean="0"/>
              <a:t>dictionaries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en-US" sz="2600" b="1" smtClean="0">
                <a:solidFill>
                  <a:schemeClr val="accent2"/>
                </a:solidFill>
                <a:latin typeface="Garamond" pitchFamily="18" charset="0"/>
              </a:rPr>
              <a:t>Unitex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en-US" altLang="en-US" sz="2600" smtClean="0">
                <a:latin typeface="Garamond" pitchFamily="18" charset="0"/>
              </a:rPr>
              <a:t>works with dictionaries that were developed by members of the </a:t>
            </a:r>
            <a:r>
              <a:rPr lang="sr-Latn-CS" altLang="en-US" sz="2600" b="1" smtClean="0">
                <a:solidFill>
                  <a:schemeClr val="tx2"/>
                </a:solidFill>
                <a:latin typeface="Garamond" pitchFamily="18" charset="0"/>
              </a:rPr>
              <a:t>Rel</a:t>
            </a:r>
            <a:r>
              <a:rPr lang="en-US" altLang="en-US" sz="2600" b="1" smtClean="0">
                <a:solidFill>
                  <a:schemeClr val="tx2"/>
                </a:solidFill>
                <a:latin typeface="Garamond" pitchFamily="18" charset="0"/>
              </a:rPr>
              <a:t>e</a:t>
            </a:r>
            <a:r>
              <a:rPr lang="sr-Latn-CS" altLang="en-US" sz="2600" b="1" smtClean="0">
                <a:solidFill>
                  <a:schemeClr val="tx2"/>
                </a:solidFill>
                <a:latin typeface="Garamond" pitchFamily="18" charset="0"/>
              </a:rPr>
              <a:t>x</a:t>
            </a:r>
            <a:r>
              <a:rPr lang="en-US" altLang="en-US" sz="2600" smtClean="0">
                <a:solidFill>
                  <a:schemeClr val="tx2"/>
                </a:solidFill>
                <a:latin typeface="Garamond" pitchFamily="18" charset="0"/>
              </a:rPr>
              <a:t> network.</a:t>
            </a:r>
            <a:endParaRPr lang="sr-Latn-CS" altLang="en-US" sz="2600" smtClean="0">
              <a:solidFill>
                <a:schemeClr val="tx2"/>
              </a:solidFill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>
                <a:latin typeface="Garamond" pitchFamily="18" charset="0"/>
              </a:rPr>
              <a:t>Rel</a:t>
            </a:r>
            <a:r>
              <a:rPr lang="en-US" altLang="en-US" sz="2600" smtClean="0">
                <a:latin typeface="Garamond" pitchFamily="18" charset="0"/>
              </a:rPr>
              <a:t>e</a:t>
            </a:r>
            <a:r>
              <a:rPr lang="sr-Latn-CS" altLang="en-US" sz="2600" smtClean="0">
                <a:latin typeface="Garamond" pitchFamily="18" charset="0"/>
              </a:rPr>
              <a:t>x </a:t>
            </a:r>
            <a:r>
              <a:rPr lang="en-US" altLang="en-US" sz="2600" smtClean="0">
                <a:latin typeface="Garamond" pitchFamily="18" charset="0"/>
              </a:rPr>
              <a:t>is an international informal network of laboratories that work on computational linguistics. It was established by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sr-Latn-CS" altLang="en-US" sz="2600" b="1" smtClean="0">
                <a:solidFill>
                  <a:schemeClr val="tx2"/>
                </a:solidFill>
                <a:latin typeface="Garamond" pitchFamily="18" charset="0"/>
              </a:rPr>
              <a:t>M</a:t>
            </a:r>
            <a:r>
              <a:rPr lang="en-US" altLang="en-US" sz="2600" b="1" smtClean="0">
                <a:solidFill>
                  <a:schemeClr val="tx2"/>
                </a:solidFill>
                <a:latin typeface="Garamond" pitchFamily="18" charset="0"/>
              </a:rPr>
              <a:t>au</a:t>
            </a:r>
            <a:r>
              <a:rPr lang="sr-Latn-CS" altLang="en-US" sz="2600" b="1" smtClean="0">
                <a:solidFill>
                  <a:schemeClr val="tx2"/>
                </a:solidFill>
                <a:latin typeface="Garamond" pitchFamily="18" charset="0"/>
              </a:rPr>
              <a:t>ri</a:t>
            </a:r>
            <a:r>
              <a:rPr lang="en-US" altLang="en-US" sz="2600" b="1" smtClean="0">
                <a:solidFill>
                  <a:schemeClr val="tx2"/>
                </a:solidFill>
                <a:latin typeface="Garamond" pitchFamily="18" charset="0"/>
              </a:rPr>
              <a:t>ce</a:t>
            </a:r>
            <a:r>
              <a:rPr lang="sr-Latn-CS" altLang="en-US" sz="2600" b="1" smtClean="0">
                <a:solidFill>
                  <a:schemeClr val="tx2"/>
                </a:solidFill>
                <a:latin typeface="Garamond" pitchFamily="18" charset="0"/>
              </a:rPr>
              <a:t> Gros</a:t>
            </a:r>
            <a:r>
              <a:rPr lang="en-US" altLang="en-US" sz="2600" b="1" smtClean="0">
                <a:solidFill>
                  <a:schemeClr val="tx2"/>
                </a:solidFill>
                <a:latin typeface="Garamond" pitchFamily="18" charset="0"/>
              </a:rPr>
              <a:t>s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en-US" altLang="en-US" sz="2600" smtClean="0">
                <a:latin typeface="Garamond" pitchFamily="18" charset="0"/>
              </a:rPr>
              <a:t>and his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sr-Latn-CS" altLang="en-US" sz="2600" b="1" smtClean="0">
                <a:solidFill>
                  <a:schemeClr val="tx2"/>
                </a:solidFill>
                <a:latin typeface="Garamond" pitchFamily="18" charset="0"/>
              </a:rPr>
              <a:t>LADL</a:t>
            </a:r>
            <a:r>
              <a:rPr lang="sr-Latn-CS" altLang="en-US" sz="2600" smtClean="0">
                <a:latin typeface="Garamond" pitchFamily="18" charset="0"/>
              </a:rPr>
              <a:t> t</a:t>
            </a:r>
            <a:r>
              <a:rPr lang="en-US" altLang="en-US" sz="2600" smtClean="0">
                <a:latin typeface="Garamond" pitchFamily="18" charset="0"/>
              </a:rPr>
              <a:t>ea</a:t>
            </a:r>
            <a:r>
              <a:rPr lang="sr-Latn-CS" altLang="en-US" sz="2600" smtClean="0">
                <a:latin typeface="Garamond" pitchFamily="18" charset="0"/>
              </a:rPr>
              <a:t>m. (</a:t>
            </a:r>
            <a:r>
              <a:rPr lang="sr-Latn-CS" altLang="en-US" sz="2600" b="1" smtClean="0">
                <a:solidFill>
                  <a:schemeClr val="tx2"/>
                </a:solidFill>
                <a:latin typeface="Garamond" pitchFamily="18" charset="0"/>
              </a:rPr>
              <a:t>LADL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en-US" altLang="en-US" sz="2600" smtClean="0">
                <a:latin typeface="Garamond" pitchFamily="18" charset="0"/>
              </a:rPr>
              <a:t>is shortened for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en-US" altLang="en-US" sz="2600" i="1" smtClean="0">
                <a:latin typeface="Garamond" pitchFamily="18" charset="0"/>
              </a:rPr>
              <a:t>Laboratoire d'Automatique Documentaire et Linguistique</a:t>
            </a:r>
            <a:r>
              <a:rPr lang="sr-Latn-CS" altLang="en-US" sz="2600" smtClean="0">
                <a:latin typeface="Garamond" pitchFamily="18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Members of the</a:t>
            </a:r>
            <a:r>
              <a:rPr lang="sr-Latn-CS" altLang="en-US" sz="2600" smtClean="0">
                <a:latin typeface="Garamond" pitchFamily="18" charset="0"/>
              </a:rPr>
              <a:t> Rel</a:t>
            </a:r>
            <a:r>
              <a:rPr lang="en-US" altLang="en-US" sz="2600" smtClean="0">
                <a:latin typeface="Garamond" pitchFamily="18" charset="0"/>
              </a:rPr>
              <a:t>e</a:t>
            </a:r>
            <a:r>
              <a:rPr lang="sr-Latn-CS" altLang="en-US" sz="2600" smtClean="0">
                <a:latin typeface="Garamond" pitchFamily="18" charset="0"/>
              </a:rPr>
              <a:t>x </a:t>
            </a:r>
            <a:r>
              <a:rPr lang="en-US" altLang="en-US" sz="2600" smtClean="0">
                <a:latin typeface="Garamond" pitchFamily="18" charset="0"/>
              </a:rPr>
              <a:t>network developed exhaustive e-dictionaries of simple words and compounds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600" smtClean="0">
                <a:latin typeface="Garamond" pitchFamily="18" charset="0"/>
              </a:rPr>
              <a:t>	(</a:t>
            </a:r>
            <a:r>
              <a:rPr lang="en-US" altLang="en-US" sz="2600" smtClean="0">
                <a:latin typeface="Garamond" pitchFamily="18" charset="0"/>
                <a:hlinkClick r:id="rId2"/>
              </a:rPr>
              <a:t>http://infolingu.univ-mlv.fr/Relex/Relex.html</a:t>
            </a:r>
            <a:r>
              <a:rPr lang="en-US" altLang="en-US" sz="260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3F07E-DD6F-47FF-8E35-F78F69FB2818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selection of canonic forms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200" smtClean="0">
                <a:latin typeface="Garamond" pitchFamily="18" charset="0"/>
              </a:rPr>
              <a:t>In the case that a word has several surface forms, one of them is chosen as a canonic representative for other, subordinate forms. </a:t>
            </a:r>
            <a:endParaRPr lang="sr-Latn-CS" altLang="en-US" sz="32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3200" smtClean="0">
                <a:latin typeface="Garamond" pitchFamily="18" charset="0"/>
              </a:rPr>
              <a:t>What are canonic forms in e-dictionaries of French?</a:t>
            </a:r>
            <a:endParaRPr lang="sr-Latn-CS" altLang="en-US" sz="32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smtClean="0">
                <a:latin typeface="Garamond" pitchFamily="18" charset="0"/>
              </a:rPr>
              <a:t>For nouns, as a rule that is the singular masculine form;</a:t>
            </a:r>
            <a:endParaRPr lang="sr-Latn-CS" altLang="en-US" sz="28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800" smtClean="0">
                <a:latin typeface="Garamond" pitchFamily="18" charset="0"/>
              </a:rPr>
              <a:t>For verbs, that is the infinitive form</a:t>
            </a:r>
            <a:r>
              <a:rPr lang="sr-Latn-CS" altLang="en-US" sz="2800" smtClean="0">
                <a:latin typeface="Garamond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9F0D6-6551-4E39-A7E8-10EA4B1FB593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Is the selection of a canonic form unique</a:t>
            </a:r>
            <a:r>
              <a:rPr lang="sr-Latn-CS" altLang="en-US" sz="3400" smtClean="0"/>
              <a:t>?</a:t>
            </a:r>
            <a:endParaRPr lang="en-US" altLang="en-US" sz="3400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It is neither simple nor unique</a:t>
            </a:r>
            <a:r>
              <a:rPr lang="sr-Latn-CS" altLang="en-US" sz="2800" smtClean="0">
                <a:latin typeface="Garamond" pitchFamily="18" charset="0"/>
              </a:rPr>
              <a:t>. </a:t>
            </a:r>
            <a:r>
              <a:rPr lang="en-US" altLang="en-US" sz="2800" smtClean="0">
                <a:latin typeface="Garamond" pitchFamily="18" charset="0"/>
              </a:rPr>
              <a:t>For instance,</a:t>
            </a:r>
            <a:r>
              <a:rPr lang="sr-Latn-CS" altLang="en-US" sz="2200" smtClean="0">
                <a:latin typeface="Garamond" pitchFamily="18" charset="0"/>
              </a:rPr>
              <a:t> </a:t>
            </a:r>
          </a:p>
          <a:p>
            <a:pPr lvl="1" eaLnBrk="1" hangingPunct="1"/>
            <a:r>
              <a:rPr lang="en-US" altLang="en-US" sz="2400" smtClean="0">
                <a:latin typeface="Garamond" pitchFamily="18" charset="0"/>
              </a:rPr>
              <a:t>In French, the gender of nouns is an inflectional category, that is </a:t>
            </a:r>
            <a:r>
              <a:rPr lang="en-US" altLang="en-US" sz="2400" i="1" smtClean="0">
                <a:latin typeface="Garamond" pitchFamily="18" charset="0"/>
              </a:rPr>
              <a:t>lecteur</a:t>
            </a:r>
            <a:r>
              <a:rPr lang="sr-Latn-CS" altLang="en-US" sz="2400" smtClean="0">
                <a:latin typeface="Garamond" pitchFamily="18" charset="0"/>
              </a:rPr>
              <a:t>, </a:t>
            </a:r>
            <a:r>
              <a:rPr lang="en-US" altLang="en-US" sz="2400" i="1" smtClean="0">
                <a:latin typeface="Garamond" pitchFamily="18" charset="0"/>
              </a:rPr>
              <a:t>lecteurs</a:t>
            </a:r>
            <a:r>
              <a:rPr lang="sr-Latn-CS" altLang="en-US" sz="2400" smtClean="0">
                <a:latin typeface="Garamond" pitchFamily="18" charset="0"/>
              </a:rPr>
              <a:t>, </a:t>
            </a:r>
            <a:r>
              <a:rPr lang="en-US" altLang="en-US" sz="2400" i="1" smtClean="0">
                <a:latin typeface="Garamond" pitchFamily="18" charset="0"/>
              </a:rPr>
              <a:t>lectrice</a:t>
            </a:r>
            <a:r>
              <a:rPr lang="sr-Latn-CS" altLang="en-US" sz="2400" smtClean="0">
                <a:latin typeface="Garamond" pitchFamily="18" charset="0"/>
              </a:rPr>
              <a:t>, </a:t>
            </a:r>
            <a:r>
              <a:rPr lang="en-US" altLang="en-US" sz="2400" i="1" smtClean="0">
                <a:latin typeface="Garamond" pitchFamily="18" charset="0"/>
              </a:rPr>
              <a:t>lectrice</a:t>
            </a:r>
            <a:r>
              <a:rPr lang="sr-Latn-CS" altLang="en-US" sz="2400" i="1" smtClean="0">
                <a:latin typeface="Garamond" pitchFamily="18" charset="0"/>
              </a:rPr>
              <a:t>s </a:t>
            </a:r>
            <a:r>
              <a:rPr lang="en-US" altLang="en-US" sz="2400" smtClean="0">
                <a:latin typeface="Garamond" pitchFamily="18" charset="0"/>
              </a:rPr>
              <a:t>are four forms of the same word – its canonic form is </a:t>
            </a:r>
            <a:r>
              <a:rPr lang="sr-Latn-CS" altLang="en-US" sz="2400" i="1" smtClean="0">
                <a:latin typeface="Garamond" pitchFamily="18" charset="0"/>
              </a:rPr>
              <a:t>lecteur</a:t>
            </a:r>
            <a:endParaRPr lang="sr-Latn-CS" altLang="en-US" sz="24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400" smtClean="0">
                <a:latin typeface="Garamond" pitchFamily="18" charset="0"/>
              </a:rPr>
              <a:t>In Serbian, the gender of nouns is not an inflectional category; so, </a:t>
            </a:r>
            <a:r>
              <a:rPr lang="sr-Latn-CS" altLang="en-US" sz="2400" i="1" smtClean="0">
                <a:latin typeface="Garamond" pitchFamily="18" charset="0"/>
              </a:rPr>
              <a:t>učitelj</a:t>
            </a:r>
            <a:r>
              <a:rPr lang="sr-Latn-CS" altLang="en-US" sz="2400" smtClean="0">
                <a:latin typeface="Garamond" pitchFamily="18" charset="0"/>
              </a:rPr>
              <a:t> </a:t>
            </a:r>
            <a:r>
              <a:rPr lang="en-US" altLang="en-US" sz="2400" smtClean="0">
                <a:latin typeface="Garamond" pitchFamily="18" charset="0"/>
              </a:rPr>
              <a:t>and</a:t>
            </a:r>
            <a:r>
              <a:rPr lang="sr-Latn-CS" altLang="en-US" sz="2400" smtClean="0">
                <a:latin typeface="Garamond" pitchFamily="18" charset="0"/>
              </a:rPr>
              <a:t> </a:t>
            </a:r>
            <a:r>
              <a:rPr lang="sr-Latn-CS" altLang="en-US" sz="2400" i="1" smtClean="0">
                <a:latin typeface="Garamond" pitchFamily="18" charset="0"/>
              </a:rPr>
              <a:t>učiteljica</a:t>
            </a:r>
            <a:r>
              <a:rPr lang="sr-Latn-CS" altLang="en-US" sz="2400" smtClean="0">
                <a:latin typeface="Garamond" pitchFamily="18" charset="0"/>
              </a:rPr>
              <a:t> (tradi</a:t>
            </a:r>
            <a:r>
              <a:rPr lang="en-US" altLang="en-US" sz="2400" smtClean="0">
                <a:latin typeface="Garamond" pitchFamily="18" charset="0"/>
              </a:rPr>
              <a:t>t</a:t>
            </a:r>
            <a:r>
              <a:rPr lang="sr-Latn-CS" altLang="en-US" sz="2400" smtClean="0">
                <a:latin typeface="Garamond" pitchFamily="18" charset="0"/>
              </a:rPr>
              <a:t>ional</a:t>
            </a:r>
            <a:r>
              <a:rPr lang="en-US" altLang="en-US" sz="2400" smtClean="0">
                <a:latin typeface="Garamond" pitchFamily="18" charset="0"/>
              </a:rPr>
              <a:t>ly</a:t>
            </a:r>
            <a:r>
              <a:rPr lang="sr-Latn-CS" altLang="en-US" sz="2400" smtClean="0">
                <a:latin typeface="Garamond" pitchFamily="18" charset="0"/>
              </a:rPr>
              <a:t>, a</a:t>
            </a:r>
            <a:r>
              <a:rPr lang="en-US" altLang="en-US" sz="2400" smtClean="0">
                <a:latin typeface="Garamond" pitchFamily="18" charset="0"/>
              </a:rPr>
              <a:t>s</a:t>
            </a:r>
            <a:r>
              <a:rPr lang="sr-Latn-CS" altLang="en-US" sz="2400" smtClean="0">
                <a:latin typeface="Garamond" pitchFamily="18" charset="0"/>
              </a:rPr>
              <a:t> </a:t>
            </a:r>
            <a:r>
              <a:rPr lang="en-US" altLang="en-US" sz="2400" smtClean="0">
                <a:latin typeface="Garamond" pitchFamily="18" charset="0"/>
              </a:rPr>
              <a:t>well as in the Serbian</a:t>
            </a:r>
            <a:r>
              <a:rPr lang="sr-Latn-CS" altLang="en-US" sz="2400" smtClean="0">
                <a:latin typeface="Garamond" pitchFamily="18" charset="0"/>
              </a:rPr>
              <a:t> e-dic</a:t>
            </a:r>
            <a:r>
              <a:rPr lang="en-US" altLang="en-US" sz="2400" smtClean="0">
                <a:latin typeface="Garamond" pitchFamily="18" charset="0"/>
              </a:rPr>
              <a:t>tionary</a:t>
            </a:r>
            <a:r>
              <a:rPr lang="sr-Latn-CS" altLang="en-US" sz="2400" smtClean="0">
                <a:latin typeface="Garamond" pitchFamily="18" charset="0"/>
              </a:rPr>
              <a:t>) </a:t>
            </a:r>
            <a:r>
              <a:rPr lang="en-US" altLang="en-US" sz="2400" smtClean="0">
                <a:latin typeface="Garamond" pitchFamily="18" charset="0"/>
              </a:rPr>
              <a:t>are two canonic forms, each with its own subordinated forms.</a:t>
            </a:r>
          </a:p>
          <a:p>
            <a:pPr lvl="1" eaLnBrk="1" hangingPunct="1"/>
            <a:r>
              <a:rPr lang="en-US" altLang="en-US" sz="2400" smtClean="0">
                <a:latin typeface="Garamond" pitchFamily="18" charset="0"/>
              </a:rPr>
              <a:t>Similarly in Bulgarian: </a:t>
            </a:r>
            <a:r>
              <a:rPr lang="en-US" altLang="en-US" sz="2400" i="1" smtClean="0">
                <a:latin typeface="Garamond" pitchFamily="18" charset="0"/>
              </a:rPr>
              <a:t>учител</a:t>
            </a:r>
            <a:r>
              <a:rPr lang="en-US" altLang="en-US" sz="2400" smtClean="0">
                <a:latin typeface="Garamond" pitchFamily="18" charset="0"/>
              </a:rPr>
              <a:t> and </a:t>
            </a:r>
            <a:r>
              <a:rPr lang="en-US" altLang="en-US" sz="2400" i="1" smtClean="0">
                <a:latin typeface="Garamond" pitchFamily="18" charset="0"/>
              </a:rPr>
              <a:t>учителка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84593D-4DD8-4EE5-8ACB-A9A2F1D0E9FE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Why is the adequate selection of an canonic form so important</a:t>
            </a:r>
            <a:r>
              <a:rPr lang="sr-Latn-CS" altLang="en-US" sz="3400" smtClean="0"/>
              <a:t>?</a:t>
            </a:r>
            <a:endParaRPr lang="en-US" altLang="en-US" sz="3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348662" cy="42672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Garamond" pitchFamily="18" charset="0"/>
              </a:rPr>
              <a:t>A lot of information about a word is attached to its canonic form</a:t>
            </a:r>
            <a:r>
              <a:rPr lang="sr-Latn-CS" altLang="en-US" sz="2600" smtClean="0">
                <a:latin typeface="Garamond" pitchFamily="18" charset="0"/>
              </a:rPr>
              <a:t> – </a:t>
            </a:r>
            <a:r>
              <a:rPr lang="en-US" altLang="en-US" sz="2600" smtClean="0">
                <a:latin typeface="Garamond" pitchFamily="18" charset="0"/>
              </a:rPr>
              <a:t>all subordinate forms share that information:</a:t>
            </a:r>
            <a:endParaRPr lang="sr-Latn-CS" altLang="en-US" sz="2600" smtClean="0">
              <a:latin typeface="Garamond" pitchFamily="18" charset="0"/>
            </a:endParaRPr>
          </a:p>
          <a:p>
            <a:pPr lvl="1" eaLnBrk="1" hangingPunct="1"/>
            <a:r>
              <a:rPr lang="sr-Latn-CS" altLang="en-US" sz="2200" i="1" smtClean="0">
                <a:latin typeface="Garamond" pitchFamily="18" charset="0"/>
              </a:rPr>
              <a:t>učiteljica</a:t>
            </a:r>
            <a:r>
              <a:rPr lang="sr-Latn-CS" altLang="en-US" sz="2200" smtClean="0">
                <a:latin typeface="Garamond" pitchFamily="18" charset="0"/>
              </a:rPr>
              <a:t> </a:t>
            </a:r>
            <a:r>
              <a:rPr lang="en-US" altLang="en-US" sz="2200" smtClean="0">
                <a:latin typeface="Garamond" pitchFamily="18" charset="0"/>
              </a:rPr>
              <a:t>has semantic features</a:t>
            </a:r>
            <a:r>
              <a:rPr lang="sr-Latn-CS" altLang="en-US" sz="2200" smtClean="0">
                <a:latin typeface="Garamond" pitchFamily="18" charset="0"/>
              </a:rPr>
              <a:t> </a:t>
            </a:r>
            <a:r>
              <a:rPr lang="sr-Latn-CS" altLang="en-US" sz="2200" smtClean="0"/>
              <a:t>+Hum+Prof</a:t>
            </a:r>
            <a:r>
              <a:rPr lang="sr-Latn-CS" altLang="en-US" sz="2200" smtClean="0">
                <a:latin typeface="Garamond" pitchFamily="18" charset="0"/>
              </a:rPr>
              <a:t> </a:t>
            </a:r>
            <a:r>
              <a:rPr lang="en-US" altLang="en-US" sz="2200" smtClean="0">
                <a:latin typeface="Garamond" pitchFamily="18" charset="0"/>
              </a:rPr>
              <a:t>and the same features have all its inflected forms:</a:t>
            </a:r>
            <a:r>
              <a:rPr lang="sr-Latn-CS" altLang="en-US" sz="2200" smtClean="0">
                <a:latin typeface="Garamond" pitchFamily="18" charset="0"/>
              </a:rPr>
              <a:t> </a:t>
            </a:r>
            <a:r>
              <a:rPr lang="sr-Latn-CS" altLang="en-US" sz="2200" i="1" smtClean="0">
                <a:latin typeface="Garamond" pitchFamily="18" charset="0"/>
              </a:rPr>
              <a:t>učiteljice, učiteljici, učiteljicu,...</a:t>
            </a:r>
            <a:endParaRPr lang="sr-Latn-CS" altLang="en-US" sz="2200" smtClean="0">
              <a:latin typeface="Garamond" pitchFamily="18" charset="0"/>
            </a:endParaRPr>
          </a:p>
          <a:p>
            <a:pPr eaLnBrk="1" hangingPunct="1"/>
            <a:r>
              <a:rPr lang="en-US" altLang="en-US" sz="2600" smtClean="0">
                <a:latin typeface="Garamond" pitchFamily="18" charset="0"/>
              </a:rPr>
              <a:t>Is this a rule that release us from further from making other decisions</a:t>
            </a:r>
            <a:r>
              <a:rPr lang="sr-Latn-CS" altLang="en-US" sz="2600" smtClean="0">
                <a:latin typeface="Garamond" pitchFamily="18" charset="0"/>
              </a:rPr>
              <a:t>? </a:t>
            </a:r>
            <a:r>
              <a:rPr lang="en-US" altLang="en-US" sz="2600" smtClean="0">
                <a:latin typeface="Garamond" pitchFamily="18" charset="0"/>
              </a:rPr>
              <a:t>No, in Serbian the gender and the animacy are features of subordinate forms, not canonic forms</a:t>
            </a:r>
            <a:r>
              <a:rPr lang="sr-Latn-CS" altLang="en-US" sz="2600" smtClean="0">
                <a:latin typeface="Garamond" pitchFamily="18" charset="0"/>
              </a:rPr>
              <a:t>. </a:t>
            </a:r>
            <a:r>
              <a:rPr lang="en-US" altLang="en-US" sz="2600" smtClean="0">
                <a:latin typeface="Garamond" pitchFamily="18" charset="0"/>
              </a:rPr>
              <a:t>Why</a:t>
            </a:r>
            <a:r>
              <a:rPr lang="sr-Latn-CS" altLang="en-US" sz="2600" smtClean="0">
                <a:latin typeface="Garamond" pitchFamily="18" charset="0"/>
              </a:rPr>
              <a:t>?</a:t>
            </a:r>
          </a:p>
          <a:p>
            <a:pPr lvl="1" eaLnBrk="1" hangingPunct="1"/>
            <a:r>
              <a:rPr lang="en-US" altLang="en-US" sz="2200" smtClean="0">
                <a:latin typeface="Garamond" pitchFamily="18" charset="0"/>
              </a:rPr>
              <a:t>Nouns can change gender in plural forms</a:t>
            </a:r>
            <a:r>
              <a:rPr lang="sr-Latn-CS" altLang="en-US" sz="2200" smtClean="0">
                <a:latin typeface="Garamond" pitchFamily="18" charset="0"/>
              </a:rPr>
              <a:t>, 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sr-Latn-CS" altLang="en-US" sz="2200" b="1" i="1" smtClean="0">
                <a:latin typeface="Garamond" pitchFamily="18" charset="0"/>
              </a:rPr>
              <a:t>vladika </a:t>
            </a:r>
            <a:r>
              <a:rPr lang="sr-Latn-CS" altLang="en-US" sz="2200" b="1" smtClean="0">
                <a:latin typeface="Garamond" pitchFamily="18" charset="0"/>
              </a:rPr>
              <a:t>(m) </a:t>
            </a:r>
            <a:r>
              <a:rPr lang="sr-Latn-CS" altLang="en-US" sz="2200" b="1" smtClean="0">
                <a:latin typeface="Garamond" pitchFamily="18" charset="0"/>
                <a:sym typeface="Symbol" pitchFamily="18" charset="2"/>
              </a:rPr>
              <a:t> </a:t>
            </a:r>
            <a:r>
              <a:rPr lang="sr-Latn-CS" altLang="en-US" sz="2200" b="1" i="1" smtClean="0">
                <a:latin typeface="Garamond" pitchFamily="18" charset="0"/>
              </a:rPr>
              <a:t>vladike </a:t>
            </a:r>
            <a:r>
              <a:rPr lang="sr-Latn-CS" altLang="en-US" sz="2200" b="1" smtClean="0">
                <a:latin typeface="Garamond" pitchFamily="18" charset="0"/>
              </a:rPr>
              <a:t>(f)</a:t>
            </a:r>
          </a:p>
          <a:p>
            <a:pPr lvl="1" eaLnBrk="1" hangingPunct="1"/>
            <a:r>
              <a:rPr lang="en-US" altLang="en-US" sz="2200" smtClean="0">
                <a:latin typeface="Garamond" pitchFamily="18" charset="0"/>
              </a:rPr>
              <a:t>In order to treat the same category always in the same way (for nouns, adjectives, pronouns, numerals,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68BB2-892F-4E88-A0FC-6E2129E138E3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More about categories attached to canonic and subordinate forms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32289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Garamond" pitchFamily="18" charset="0"/>
              </a:rPr>
              <a:t>First, there was a mouse</a:t>
            </a:r>
            <a:endParaRPr lang="sr-Latn-CS" alt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Garamond" pitchFamily="18" charset="0"/>
              </a:rPr>
              <a:t>This mouse is alive</a:t>
            </a:r>
            <a:endParaRPr lang="sr-Latn-CS" altLang="en-US" sz="18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Garamond" pitchFamily="18" charset="0"/>
              </a:rPr>
              <a:t>Its canonic form is </a:t>
            </a:r>
            <a:r>
              <a:rPr lang="sr-Latn-CS" altLang="en-US" sz="1800" smtClean="0"/>
              <a:t>miš,N+Zool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Garamond" pitchFamily="18" charset="0"/>
              </a:rPr>
              <a:t>Then came a mouse</a:t>
            </a:r>
            <a:endParaRPr lang="sr-Latn-CS" altLang="en-US" sz="20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Garamond" pitchFamily="18" charset="0"/>
              </a:rPr>
              <a:t>This mouse is not alive</a:t>
            </a:r>
            <a:endParaRPr lang="sr-Latn-CS" altLang="en-US" sz="18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smtClean="0">
                <a:latin typeface="Garamond" pitchFamily="18" charset="0"/>
              </a:rPr>
              <a:t>Its canonic form is</a:t>
            </a:r>
            <a:r>
              <a:rPr lang="sr-Latn-CS" altLang="en-US" sz="1800" smtClean="0">
                <a:latin typeface="Garamond" pitchFamily="18" charset="0"/>
              </a:rPr>
              <a:t> </a:t>
            </a:r>
            <a:r>
              <a:rPr lang="sr-Latn-CS" altLang="en-US" sz="1800" smtClean="0"/>
              <a:t>miš,N+Conc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smtClean="0">
                <a:latin typeface="Garamond" pitchFamily="18" charset="0"/>
              </a:rPr>
              <a:t>What is the value of the grammatical category “animacy” for this new mouse</a:t>
            </a:r>
            <a:r>
              <a:rPr lang="sr-Latn-CS" altLang="en-US" sz="2000" smtClean="0">
                <a:latin typeface="Garamond" pitchFamily="18" charset="0"/>
              </a:rPr>
              <a:t>?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90600" y="4800600"/>
            <a:ext cx="6873875" cy="376238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</a:rPr>
              <a:t>Da biste se prebacili na sledeće poglavlje DVD-a, </a:t>
            </a:r>
            <a:r>
              <a:rPr lang="en-US" altLang="en-US" b="1" i="1">
                <a:latin typeface="Arial" charset="0"/>
              </a:rPr>
              <a:t>pomerite miša</a:t>
            </a:r>
            <a:r>
              <a:rPr lang="en-US" altLang="en-US">
                <a:latin typeface="Arial" charset="0"/>
              </a:rPr>
              <a:t> 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914400" y="5334000"/>
            <a:ext cx="7178675" cy="650875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>
                <a:latin typeface="Arial" charset="0"/>
              </a:rPr>
              <a:t>Da biste kontrolisali reprodukciju televizije uživo, </a:t>
            </a:r>
            <a:r>
              <a:rPr lang="en-US" altLang="en-US" b="1" i="1">
                <a:latin typeface="Arial" charset="0"/>
              </a:rPr>
              <a:t>pomerite miš</a:t>
            </a:r>
            <a:r>
              <a:rPr lang="en-US" altLang="en-US">
                <a:latin typeface="Arial" charset="0"/>
              </a:rPr>
              <a:t> kako </a:t>
            </a:r>
            <a:endParaRPr lang="sr-Latn-CS" altLang="en-US">
              <a:latin typeface="Arial" charset="0"/>
            </a:endParaRPr>
          </a:p>
          <a:p>
            <a:r>
              <a:rPr lang="en-US" altLang="en-US">
                <a:latin typeface="Arial" charset="0"/>
              </a:rPr>
              <a:t>bi se prikazale kontrole za reprodukciju </a:t>
            </a:r>
          </a:p>
        </p:txBody>
      </p:sp>
      <p:pic>
        <p:nvPicPr>
          <p:cNvPr id="20488" name="Picture 8" descr="misonja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900738" y="1968500"/>
            <a:ext cx="1176337" cy="771525"/>
          </a:xfrm>
        </p:spPr>
      </p:pic>
      <p:pic>
        <p:nvPicPr>
          <p:cNvPr id="20489" name="Picture 9" descr="misx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900738" y="3116263"/>
            <a:ext cx="1379537" cy="1157287"/>
          </a:xfrm>
        </p:spPr>
      </p:pic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6003925" y="5827713"/>
            <a:ext cx="1755775" cy="376237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altLang="en-US">
                <a:latin typeface="Arial" charset="0"/>
              </a:rPr>
              <a:t>Google: 28,300</a:t>
            </a:r>
            <a:endParaRPr lang="en-US" altLang="en-US">
              <a:latin typeface="Arial" charset="0"/>
            </a:endParaRP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6689725" y="4379913"/>
            <a:ext cx="1692275" cy="376237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altLang="en-US">
                <a:latin typeface="Arial" charset="0"/>
              </a:rPr>
              <a:t>Google:19,000</a:t>
            </a:r>
            <a:endParaRPr lang="en-US" altLang="en-US">
              <a:latin typeface="Arial" charset="0"/>
            </a:endParaRP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 flipH="1">
            <a:off x="4724400" y="2743200"/>
            <a:ext cx="1219200" cy="20574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 flipH="1">
            <a:off x="4953000" y="3962400"/>
            <a:ext cx="1219200" cy="1371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90" grpId="0" animBg="1"/>
      <p:bldP spid="20491" grpId="0" animBg="1"/>
      <p:bldP spid="20492" grpId="0" animBg="1"/>
      <p:bldP spid="2049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E44D80-54C7-4F40-8CE5-8F8C9F59CEDF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More on the selection of a canonic form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Passive past participles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en-US" altLang="en-US" sz="2600" smtClean="0">
                <a:latin typeface="Garamond" pitchFamily="18" charset="0"/>
              </a:rPr>
              <a:t>are not separate entries in Serbian traditional dictionaries – these forms belong to the verb paradigm.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What about passive past participles that are used as adjectives</a:t>
            </a:r>
            <a:r>
              <a:rPr lang="sr-Latn-CS" altLang="en-US" sz="2600" smtClean="0">
                <a:latin typeface="Garamond" pitchFamily="18" charset="0"/>
              </a:rPr>
              <a:t>? </a:t>
            </a:r>
            <a:r>
              <a:rPr lang="en-US" altLang="en-US" sz="2600" smtClean="0">
                <a:latin typeface="Garamond" pitchFamily="18" charset="0"/>
              </a:rPr>
              <a:t>A program for automatic text processing has to recognize them somehow and to tag them appropriately</a:t>
            </a:r>
            <a:r>
              <a:rPr lang="sr-Latn-CS" altLang="en-US" sz="2600" smtClean="0">
                <a:latin typeface="Garamond" pitchFamily="18" charset="0"/>
              </a:rPr>
              <a:t>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Garamond" pitchFamily="18" charset="0"/>
              </a:rPr>
              <a:t>For instance, a sample of</a:t>
            </a:r>
            <a:r>
              <a:rPr lang="sr-Latn-CS" altLang="en-US" sz="2200" smtClean="0">
                <a:latin typeface="Garamond" pitchFamily="18" charset="0"/>
              </a:rPr>
              <a:t> “</a:t>
            </a:r>
            <a:r>
              <a:rPr lang="sr-Latn-CS" altLang="en-US" sz="2200" i="1" smtClean="0">
                <a:latin typeface="Garamond" pitchFamily="18" charset="0"/>
              </a:rPr>
              <a:t>Politik</a:t>
            </a:r>
            <a:r>
              <a:rPr lang="en-US" altLang="en-US" sz="2200" i="1" smtClean="0">
                <a:latin typeface="Garamond" pitchFamily="18" charset="0"/>
              </a:rPr>
              <a:t>a</a:t>
            </a:r>
            <a:r>
              <a:rPr lang="sr-Latn-CS" altLang="en-US" sz="2200" smtClean="0">
                <a:latin typeface="Garamond" pitchFamily="18" charset="0"/>
              </a:rPr>
              <a:t>” </a:t>
            </a:r>
            <a:r>
              <a:rPr lang="en-US" altLang="en-US" sz="2200" smtClean="0">
                <a:latin typeface="Garamond" pitchFamily="18" charset="0"/>
              </a:rPr>
              <a:t>having</a:t>
            </a:r>
            <a:r>
              <a:rPr lang="sr-Latn-CS" altLang="en-US" sz="2200" smtClean="0">
                <a:latin typeface="Garamond" pitchFamily="18" charset="0"/>
              </a:rPr>
              <a:t> 582,000 </a:t>
            </a:r>
            <a:r>
              <a:rPr lang="en-US" altLang="en-US" sz="2200" smtClean="0">
                <a:latin typeface="Garamond" pitchFamily="18" charset="0"/>
              </a:rPr>
              <a:t>simple word tokens</a:t>
            </a:r>
            <a:r>
              <a:rPr lang="sr-Latn-CS" altLang="en-US" sz="2200" smtClean="0">
                <a:latin typeface="Garamond" pitchFamily="18" charset="0"/>
              </a:rPr>
              <a:t> </a:t>
            </a:r>
            <a:r>
              <a:rPr lang="en-US" altLang="en-US" sz="2200" smtClean="0">
                <a:latin typeface="Garamond" pitchFamily="18" charset="0"/>
              </a:rPr>
              <a:t>contains only in the feminine gender accusative </a:t>
            </a:r>
            <a:r>
              <a:rPr lang="sr-Latn-CS" altLang="en-US" sz="2200" smtClean="0">
                <a:latin typeface="Garamond" pitchFamily="18" charset="0"/>
              </a:rPr>
              <a:t>228</a:t>
            </a:r>
            <a:r>
              <a:rPr lang="sr-Latn-CS" altLang="en-US" sz="2200" smtClean="0"/>
              <a:t> </a:t>
            </a:r>
            <a:r>
              <a:rPr lang="en-US" altLang="en-US" sz="2200" smtClean="0">
                <a:hlinkClick r:id="rId2" action="ppaction://hlinkfile"/>
              </a:rPr>
              <a:t>adjectives derived from the past participle</a:t>
            </a:r>
            <a:r>
              <a:rPr lang="sr-Latn-CS" altLang="en-US" sz="2200" smtClean="0">
                <a:hlinkClick r:id="rId3" action="ppaction://hlinkfile"/>
              </a:rPr>
              <a:t> </a:t>
            </a:r>
            <a:r>
              <a:rPr lang="sr-Latn-CS" altLang="en-US" sz="2200" smtClean="0">
                <a:latin typeface="Garamond" pitchFamily="18" charset="0"/>
              </a:rPr>
              <a:t>(</a:t>
            </a:r>
            <a:r>
              <a:rPr lang="en-US" altLang="en-US" sz="2200" smtClean="0">
                <a:latin typeface="Garamond" pitchFamily="18" charset="0"/>
              </a:rPr>
              <a:t>they are not all correct</a:t>
            </a:r>
            <a:r>
              <a:rPr lang="sr-Latn-CS" altLang="en-US" sz="2200" smtClean="0">
                <a:latin typeface="Garamond" pitchFamily="18" charset="0"/>
              </a:rPr>
              <a:t>)</a:t>
            </a:r>
            <a:endParaRPr lang="en-US" altLang="en-US" sz="22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8428C8-7D95-4802-895F-3DD006F9EC64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And what about</a:t>
            </a:r>
            <a:r>
              <a:rPr lang="sr-Latn-CS" altLang="en-US" smtClean="0"/>
              <a:t>...</a:t>
            </a:r>
            <a:endParaRPr lang="en-US" altLang="en-US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latin typeface="Garamond" pitchFamily="18" charset="0"/>
              </a:rPr>
              <a:t>Present past participle</a:t>
            </a:r>
            <a:r>
              <a:rPr lang="sr-Latn-CS" altLang="en-US" sz="2600" smtClean="0">
                <a:latin typeface="Garamond" pitchFamily="18" charset="0"/>
              </a:rPr>
              <a:t> (</a:t>
            </a:r>
            <a:r>
              <a:rPr lang="en-US" altLang="en-US" sz="2600" smtClean="0">
                <a:latin typeface="Garamond" pitchFamily="18" charset="0"/>
              </a:rPr>
              <a:t>functioning as an adjective</a:t>
            </a:r>
            <a:r>
              <a:rPr lang="sr-Latn-CS" altLang="en-US" sz="2600" smtClean="0">
                <a:latin typeface="Garamond" pitchFamily="18" charset="0"/>
              </a:rPr>
              <a:t>) – </a:t>
            </a:r>
            <a:r>
              <a:rPr lang="en-US" altLang="en-US" sz="2600" smtClean="0">
                <a:latin typeface="Garamond" pitchFamily="18" charset="0"/>
              </a:rPr>
              <a:t>“</a:t>
            </a:r>
            <a:r>
              <a:rPr lang="sr-Latn-CS" altLang="en-US" sz="2600" i="1" smtClean="0">
                <a:latin typeface="Garamond" pitchFamily="18" charset="0"/>
              </a:rPr>
              <a:t>Politika</a:t>
            </a:r>
            <a:r>
              <a:rPr lang="en-US" altLang="en-US" sz="2600" smtClean="0">
                <a:latin typeface="Garamond" pitchFamily="18" charset="0"/>
              </a:rPr>
              <a:t>”</a:t>
            </a:r>
            <a:r>
              <a:rPr lang="sr-Latn-CS" altLang="en-US" sz="2600" smtClean="0">
                <a:latin typeface="Garamond" pitchFamily="18" charset="0"/>
              </a:rPr>
              <a:t> –</a:t>
            </a:r>
            <a:r>
              <a:rPr lang="sr-Latn-CS" altLang="en-US" sz="2600" smtClean="0"/>
              <a:t> </a:t>
            </a:r>
            <a:r>
              <a:rPr lang="en-US" altLang="en-US" sz="2600" b="1" smtClean="0">
                <a:latin typeface="Garamond" pitchFamily="18" charset="0"/>
                <a:hlinkClick r:id="rId2" action="ppaction://hlinkfile"/>
              </a:rPr>
              <a:t>occurrences</a:t>
            </a:r>
            <a:r>
              <a:rPr lang="en-US" altLang="en-US" sz="2600" smtClean="0"/>
              <a:t> </a:t>
            </a:r>
            <a:r>
              <a:rPr lang="en-US" altLang="en-US" sz="2600" smtClean="0">
                <a:latin typeface="Garamond" pitchFamily="18" charset="0"/>
              </a:rPr>
              <a:t>in the feminine accusative singular forms;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latin typeface="Garamond" pitchFamily="18" charset="0"/>
              </a:rPr>
              <a:t>Present gerund </a:t>
            </a:r>
            <a:r>
              <a:rPr lang="sr-Latn-CS" altLang="en-US" sz="2600" smtClean="0">
                <a:latin typeface="Garamond" pitchFamily="18" charset="0"/>
              </a:rPr>
              <a:t>(</a:t>
            </a:r>
            <a:r>
              <a:rPr lang="en-US" altLang="en-US" sz="2600" smtClean="0">
                <a:latin typeface="Garamond" pitchFamily="18" charset="0"/>
              </a:rPr>
              <a:t>functioning as an adjective</a:t>
            </a:r>
            <a:r>
              <a:rPr lang="sr-Latn-CS" altLang="en-US" sz="2600" smtClean="0">
                <a:latin typeface="Garamond" pitchFamily="18" charset="0"/>
              </a:rPr>
              <a:t>) – </a:t>
            </a:r>
            <a:r>
              <a:rPr lang="sr-Latn-CS" altLang="en-US" sz="2600" i="1" smtClean="0">
                <a:latin typeface="Garamond" pitchFamily="18" charset="0"/>
              </a:rPr>
              <a:t>Politika</a:t>
            </a:r>
            <a:r>
              <a:rPr lang="sr-Latn-CS" altLang="en-US" sz="2600" smtClean="0">
                <a:latin typeface="Garamond" pitchFamily="18" charset="0"/>
              </a:rPr>
              <a:t> – </a:t>
            </a:r>
            <a:r>
              <a:rPr lang="en-US" altLang="en-US" sz="2600" b="1" smtClean="0">
                <a:latin typeface="Garamond" pitchFamily="18" charset="0"/>
                <a:hlinkClick r:id="rId3" action="ppaction://hlinkfile"/>
              </a:rPr>
              <a:t>occurrences</a:t>
            </a:r>
            <a:r>
              <a:rPr lang="en-US" altLang="en-US" sz="2600" smtClean="0"/>
              <a:t> </a:t>
            </a:r>
            <a:r>
              <a:rPr lang="en-US" altLang="en-US" sz="2600" smtClean="0">
                <a:latin typeface="Garamond" pitchFamily="18" charset="0"/>
              </a:rPr>
              <a:t>in the feminine accusative singular forms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endParaRPr lang="en-U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latin typeface="Garamond" pitchFamily="18" charset="0"/>
              </a:rPr>
              <a:t>Derivational forms</a:t>
            </a:r>
            <a:endParaRPr lang="sr-Latn-CS" altLang="en-US" sz="2600" smtClean="0">
              <a:latin typeface="Garamond" pitchFamily="18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latin typeface="Garamond" pitchFamily="18" charset="0"/>
              </a:rPr>
              <a:t>Possessive adjectives</a:t>
            </a:r>
            <a:r>
              <a:rPr lang="sr-Latn-CS" altLang="en-US" sz="2200" smtClean="0">
                <a:latin typeface="Garamond" pitchFamily="18" charset="0"/>
              </a:rPr>
              <a:t> – </a:t>
            </a:r>
            <a:r>
              <a:rPr lang="sr-Latn-CS" altLang="en-US" sz="2200" i="1" smtClean="0">
                <a:latin typeface="Garamond" pitchFamily="18" charset="0"/>
              </a:rPr>
              <a:t>dečakov, partizanov,...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latin typeface="Garamond" pitchFamily="18" charset="0"/>
              </a:rPr>
              <a:t>Diminutives</a:t>
            </a:r>
            <a:r>
              <a:rPr lang="sr-Latn-CS" altLang="en-US" sz="2200" smtClean="0">
                <a:latin typeface="Garamond" pitchFamily="18" charset="0"/>
              </a:rPr>
              <a:t> – </a:t>
            </a:r>
            <a:r>
              <a:rPr lang="sr-Latn-CS" altLang="en-US" sz="2200" i="1" smtClean="0">
                <a:latin typeface="Garamond" pitchFamily="18" charset="0"/>
              </a:rPr>
              <a:t>tkaninica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futrolica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telefonče</a:t>
            </a:r>
            <a:r>
              <a:rPr lang="sr-Latn-CS" altLang="en-US" sz="2200" smtClean="0">
                <a:latin typeface="Garamond" pitchFamily="18" charset="0"/>
              </a:rPr>
              <a:t>,...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200" smtClean="0">
                <a:latin typeface="Garamond" pitchFamily="18" charset="0"/>
              </a:rPr>
              <a:t>Gender motion</a:t>
            </a:r>
            <a:r>
              <a:rPr lang="sr-Latn-CS" altLang="en-US" sz="2200" smtClean="0">
                <a:latin typeface="Garamond" pitchFamily="18" charset="0"/>
              </a:rPr>
              <a:t> – </a:t>
            </a:r>
            <a:r>
              <a:rPr lang="sr-Latn-CS" altLang="en-US" sz="2200" i="1" smtClean="0">
                <a:latin typeface="Garamond" pitchFamily="18" charset="0"/>
              </a:rPr>
              <a:t>druidica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gutačica, gudačica, guvernerka,...</a:t>
            </a:r>
          </a:p>
          <a:p>
            <a:pPr lvl="1" eaLnBrk="1" hangingPunct="1">
              <a:lnSpc>
                <a:spcPct val="80000"/>
              </a:lnSpc>
            </a:pPr>
            <a:r>
              <a:rPr lang="sr-Latn-CS" altLang="en-US" sz="2200" i="1" smtClean="0">
                <a:latin typeface="Garamond" pitchFamily="18" charset="0"/>
              </a:rPr>
              <a:t>Šezedestogodišnjakinja, četvoroipomesečni, dvestopedestogodišnjica,...</a:t>
            </a:r>
            <a:endParaRPr lang="sr-Latn-CS" altLang="en-US" sz="2200" smtClean="0"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600" smtClean="0">
                <a:latin typeface="Garamond" pitchFamily="18" charset="0"/>
              </a:rPr>
              <a:t>They all have in Serbian e-dictionary separate canonic forms, each with its own subordinate forms.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B1ADA7-4093-49D9-8856-481425F17084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In order to obtain (close to) 100% coverage of a text, it is necessary to include: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colors</a:t>
            </a:r>
            <a:r>
              <a:rPr lang="sr-Latn-CS" altLang="en-US" sz="2600" smtClean="0">
                <a:latin typeface="Garamond" pitchFamily="18" charset="0"/>
              </a:rPr>
              <a:t> – </a:t>
            </a:r>
            <a:r>
              <a:rPr lang="sr-Latn-CS" altLang="en-US" sz="2600" i="1" smtClean="0">
                <a:latin typeface="Garamond" pitchFamily="18" charset="0"/>
              </a:rPr>
              <a:t>skerletnocrven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bledoplav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mlečnožut,...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Proper names</a:t>
            </a:r>
            <a:r>
              <a:rPr lang="sr-Latn-CS" altLang="en-US" sz="2600" smtClean="0">
                <a:latin typeface="Garamond" pitchFamily="18" charset="0"/>
              </a:rPr>
              <a:t> –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Garamond" pitchFamily="18" charset="0"/>
              </a:rPr>
              <a:t>personal names</a:t>
            </a:r>
            <a:r>
              <a:rPr lang="sr-Latn-CS" altLang="en-US" sz="2200" smtClean="0">
                <a:latin typeface="Garamond" pitchFamily="18" charset="0"/>
              </a:rPr>
              <a:t>, </a:t>
            </a:r>
          </a:p>
          <a:p>
            <a:pPr lvl="1" eaLnBrk="1" hangingPunct="1">
              <a:lnSpc>
                <a:spcPct val="90000"/>
              </a:lnSpc>
            </a:pPr>
            <a:r>
              <a:rPr lang="sr-Latn-CS" altLang="en-US" sz="2200" smtClean="0">
                <a:latin typeface="Garamond" pitchFamily="18" charset="0"/>
              </a:rPr>
              <a:t>geo</a:t>
            </a:r>
            <a:r>
              <a:rPr lang="en-US" altLang="en-US" sz="2200" smtClean="0">
                <a:latin typeface="Garamond" pitchFamily="18" charset="0"/>
              </a:rPr>
              <a:t>political names</a:t>
            </a:r>
            <a:endParaRPr lang="sr-Latn-CS" altLang="en-US" sz="22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Garamond" pitchFamily="18" charset="0"/>
              </a:rPr>
              <a:t>organizations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sr-Latn-CS" altLang="en-US" sz="2200" i="1" smtClean="0">
                <a:latin typeface="Garamond" pitchFamily="18" charset="0"/>
              </a:rPr>
              <a:t>Ozna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Gestapo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Metropoliten</a:t>
            </a:r>
            <a:r>
              <a:rPr lang="sr-Latn-CS" altLang="en-US" sz="2200" smtClean="0">
                <a:latin typeface="Garamond" pitchFamily="18" charset="0"/>
              </a:rPr>
              <a:t>,...)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Garamond" pitchFamily="18" charset="0"/>
              </a:rPr>
              <a:t>objects</a:t>
            </a:r>
            <a:r>
              <a:rPr lang="sr-Latn-CS" altLang="en-US" sz="2200" smtClean="0">
                <a:latin typeface="Garamond" pitchFamily="18" charset="0"/>
              </a:rPr>
              <a:t> – </a:t>
            </a:r>
            <a:r>
              <a:rPr lang="en-US" altLang="en-US" sz="2200" smtClean="0">
                <a:latin typeface="Garamond" pitchFamily="18" charset="0"/>
              </a:rPr>
              <a:t>trademarks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sr-Latn-CS" altLang="en-US" sz="2200" i="1" smtClean="0">
                <a:latin typeface="Garamond" pitchFamily="18" charset="0"/>
              </a:rPr>
              <a:t>lajka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spitfajer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mercedes</a:t>
            </a:r>
            <a:r>
              <a:rPr lang="sr-Latn-CS" altLang="en-US" sz="2200" smtClean="0">
                <a:latin typeface="Garamond" pitchFamily="18" charset="0"/>
              </a:rPr>
              <a:t>,...)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Garamond" pitchFamily="18" charset="0"/>
              </a:rPr>
              <a:t>Titles and characters of novels, films, operas…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sr-Latn-CS" altLang="en-US" sz="2200" i="1" smtClean="0">
                <a:latin typeface="Garamond" pitchFamily="18" charset="0"/>
              </a:rPr>
              <a:t>Dezdemona, Asteriks</a:t>
            </a:r>
            <a:r>
              <a:rPr lang="sr-Latn-CS" altLang="en-US" sz="2200" smtClean="0">
                <a:latin typeface="Garamond" pitchFamily="18" charset="0"/>
              </a:rPr>
              <a:t>, </a:t>
            </a:r>
            <a:r>
              <a:rPr lang="sr-Latn-CS" altLang="en-US" sz="2200" i="1" smtClean="0">
                <a:latin typeface="Garamond" pitchFamily="18" charset="0"/>
              </a:rPr>
              <a:t>Plavobradi...</a:t>
            </a:r>
            <a:r>
              <a:rPr lang="sr-Latn-CS" altLang="en-US" sz="2200" smtClean="0">
                <a:latin typeface="Garamond" pitchFamily="18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latin typeface="Garamond" pitchFamily="18" charset="0"/>
              </a:rPr>
              <a:t>events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sr-Latn-CS" altLang="en-US" sz="2200" i="1" smtClean="0">
                <a:latin typeface="Garamond" pitchFamily="18" charset="0"/>
              </a:rPr>
              <a:t>Anšlus</a:t>
            </a:r>
            <a:r>
              <a:rPr lang="sr-Latn-CS" altLang="en-US" sz="2200" smtClean="0">
                <a:latin typeface="Garamond" pitchFamily="18" charset="0"/>
              </a:rPr>
              <a:t>,...)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And then also</a:t>
            </a:r>
            <a:r>
              <a:rPr lang="sr-Latn-CS" altLang="en-US" sz="2600" smtClean="0">
                <a:latin typeface="Garamond" pitchFamily="18" charset="0"/>
              </a:rPr>
              <a:t> – </a:t>
            </a:r>
            <a:r>
              <a:rPr lang="sr-Latn-CS" altLang="en-US" sz="2600" i="1" smtClean="0">
                <a:latin typeface="Garamond" pitchFamily="18" charset="0"/>
              </a:rPr>
              <a:t>donžuanstvo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arsenlupenovski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neotitoizam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nedićevština</a:t>
            </a:r>
            <a:r>
              <a:rPr lang="sr-Latn-CS" altLang="en-US" sz="2600" smtClean="0">
                <a:latin typeface="Garamond" pitchFamily="18" charset="0"/>
              </a:rPr>
              <a:t>,...</a:t>
            </a: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FD6BFF-2B02-4ACA-9907-D49D93F39E78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One definition of a </a:t>
            </a:r>
            <a:r>
              <a:rPr lang="sr-Latn-CS" altLang="en-US" smtClean="0"/>
              <a:t>(tradi</a:t>
            </a:r>
            <a:r>
              <a:rPr lang="en-US" altLang="en-US" smtClean="0"/>
              <a:t>tion</a:t>
            </a:r>
            <a:r>
              <a:rPr lang="sr-Latn-CS" altLang="en-US" smtClean="0"/>
              <a:t>al) </a:t>
            </a:r>
            <a:r>
              <a:rPr lang="en-US" altLang="en-US" smtClean="0"/>
              <a:t>dictionary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r-Latn-CS" altLang="en-US" smtClean="0">
                <a:latin typeface="Garamond" pitchFamily="18" charset="0"/>
              </a:rPr>
              <a:t>A </a:t>
            </a:r>
            <a:r>
              <a:rPr lang="sr-Latn-CS" altLang="en-US" b="1" smtClean="0">
                <a:latin typeface="Garamond" pitchFamily="18" charset="0"/>
              </a:rPr>
              <a:t>dictionary</a:t>
            </a:r>
            <a:r>
              <a:rPr lang="sr-Latn-CS" altLang="en-US" smtClean="0">
                <a:latin typeface="Garamond" pitchFamily="18" charset="0"/>
              </a:rPr>
              <a:t> is a </a:t>
            </a:r>
            <a:r>
              <a:rPr lang="sr-Latn-CS" altLang="en-US" b="1" smtClean="0">
                <a:latin typeface="Garamond" pitchFamily="18" charset="0"/>
              </a:rPr>
              <a:t>book</a:t>
            </a:r>
            <a:r>
              <a:rPr lang="sr-Latn-CS" altLang="en-US" smtClean="0">
                <a:latin typeface="Garamond" pitchFamily="18" charset="0"/>
              </a:rPr>
              <a:t> in which the words and phrases of a language are listed alphabetically, together with their meanings or their translations in another language. (Collins Cobuild, </a:t>
            </a:r>
            <a:r>
              <a:rPr lang="sr-Latn-CS" altLang="en-US" i="1" smtClean="0">
                <a:latin typeface="Garamond" pitchFamily="18" charset="0"/>
              </a:rPr>
              <a:t>English Dictionary for Advanced Users</a:t>
            </a:r>
            <a:r>
              <a:rPr lang="sr-Latn-CS" altLang="en-US" smtClean="0">
                <a:latin typeface="Garamond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D958F-3BEF-4AA0-9FB7-07723C4B280C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Details of the LADL format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There are two dictionaries </a:t>
            </a:r>
            <a:r>
              <a:rPr lang="sr-Latn-CS" altLang="en-US" smtClean="0">
                <a:latin typeface="Garamond" pitchFamily="18" charset="0"/>
              </a:rPr>
              <a:t>(</a:t>
            </a:r>
            <a:r>
              <a:rPr lang="en-US" altLang="en-US" smtClean="0">
                <a:latin typeface="Garamond" pitchFamily="18" charset="0"/>
              </a:rPr>
              <a:t>or lists</a:t>
            </a:r>
            <a:r>
              <a:rPr lang="sr-Latn-CS" altLang="en-US" smtClean="0">
                <a:latin typeface="Garamond" pitchFamily="18" charset="0"/>
              </a:rPr>
              <a:t>)</a:t>
            </a:r>
            <a:r>
              <a:rPr lang="en-US" altLang="en-US" smtClean="0">
                <a:latin typeface="Garamond" pitchFamily="18" charset="0"/>
              </a:rPr>
              <a:t> of simple words in the </a:t>
            </a:r>
            <a:r>
              <a:rPr lang="sr-Latn-CS" altLang="en-US" smtClean="0">
                <a:latin typeface="Garamond" pitchFamily="18" charset="0"/>
              </a:rPr>
              <a:t>LADL format</a:t>
            </a:r>
            <a:r>
              <a:rPr lang="en-US" altLang="en-US" smtClean="0">
                <a:latin typeface="Garamond" pitchFamily="18" charset="0"/>
              </a:rPr>
              <a:t>:</a:t>
            </a:r>
            <a:endParaRPr lang="sr-Latn-CS" altLang="en-US" smtClean="0">
              <a:latin typeface="Garamond" pitchFamily="18" charset="0"/>
            </a:endParaRP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First dictionary</a:t>
            </a:r>
            <a:r>
              <a:rPr lang="sr-Latn-CS" altLang="en-US" smtClean="0">
                <a:latin typeface="Garamond" pitchFamily="18" charset="0"/>
              </a:rPr>
              <a:t> –</a:t>
            </a:r>
            <a:r>
              <a:rPr lang="sr-Latn-CS" altLang="en-US" smtClean="0"/>
              <a:t> DELAS </a:t>
            </a:r>
            <a:r>
              <a:rPr lang="sr-Latn-CS" altLang="en-US" smtClean="0">
                <a:latin typeface="Garamond" pitchFamily="18" charset="0"/>
              </a:rPr>
              <a:t>– </a:t>
            </a:r>
            <a:r>
              <a:rPr lang="en-US" altLang="en-US" smtClean="0">
                <a:latin typeface="Garamond" pitchFamily="18" charset="0"/>
              </a:rPr>
              <a:t>is a dictionary of canonic forms (lemmas)</a:t>
            </a:r>
            <a:r>
              <a:rPr lang="sr-Latn-CS" altLang="en-US" smtClean="0">
                <a:latin typeface="Garamond" pitchFamily="18" charset="0"/>
              </a:rPr>
              <a:t>. </a:t>
            </a:r>
            <a:r>
              <a:rPr lang="en-US" altLang="en-US" b="1" smtClean="0">
                <a:solidFill>
                  <a:schemeClr val="tx2"/>
                </a:solidFill>
                <a:latin typeface="Garamond" pitchFamily="18" charset="0"/>
              </a:rPr>
              <a:t>This dictionary is used to generate the second dictionary</a:t>
            </a:r>
            <a:r>
              <a:rPr lang="sr-Latn-CS" altLang="en-US" b="1" smtClean="0">
                <a:solidFill>
                  <a:schemeClr val="tx2"/>
                </a:solidFill>
                <a:latin typeface="Garamond" pitchFamily="18" charset="0"/>
              </a:rPr>
              <a:t>.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Second dictionary</a:t>
            </a:r>
            <a:r>
              <a:rPr lang="sr-Latn-CS" altLang="en-US" smtClean="0">
                <a:latin typeface="Garamond" pitchFamily="18" charset="0"/>
              </a:rPr>
              <a:t> –</a:t>
            </a:r>
            <a:r>
              <a:rPr lang="sr-Latn-CS" altLang="en-US" smtClean="0"/>
              <a:t> DELAF </a:t>
            </a:r>
            <a:r>
              <a:rPr lang="sr-Latn-CS" altLang="en-US" smtClean="0">
                <a:latin typeface="Garamond" pitchFamily="18" charset="0"/>
              </a:rPr>
              <a:t>– </a:t>
            </a:r>
            <a:r>
              <a:rPr lang="en-US" altLang="en-US" smtClean="0">
                <a:latin typeface="Garamond" pitchFamily="18" charset="0"/>
              </a:rPr>
              <a:t>is a dictionary of subordinate (or inflected) forms</a:t>
            </a:r>
            <a:r>
              <a:rPr lang="sr-Latn-CS" altLang="en-US" smtClean="0">
                <a:latin typeface="Garamond" pitchFamily="18" charset="0"/>
              </a:rPr>
              <a:t>. </a:t>
            </a:r>
            <a:r>
              <a:rPr lang="en-US" altLang="en-US" b="1" smtClean="0">
                <a:solidFill>
                  <a:schemeClr val="tx2"/>
                </a:solidFill>
                <a:latin typeface="Garamond" pitchFamily="18" charset="0"/>
              </a:rPr>
              <a:t>Only this dictionary is used in the automatic text processing</a:t>
            </a:r>
            <a:r>
              <a:rPr lang="sr-Latn-CS" altLang="en-US" b="1" smtClean="0">
                <a:solidFill>
                  <a:schemeClr val="tx2"/>
                </a:solidFill>
                <a:latin typeface="Garamond" pitchFamily="18" charset="0"/>
              </a:rPr>
              <a:t>.</a:t>
            </a:r>
            <a:endParaRPr lang="en-US" altLang="en-US" b="1" smtClean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103D9-025D-4A80-B3FC-AF85F0F34D47}" type="slidenum">
              <a:rPr lang="en-US" altLang="en-US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 entry in a DELAS dictionary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4572000"/>
          </a:xfrm>
        </p:spPr>
        <p:txBody>
          <a:bodyPr/>
          <a:lstStyle/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2800" b="1" smtClean="0">
                <a:solidFill>
                  <a:schemeClr val="accent2"/>
                </a:solidFill>
                <a:latin typeface="Garamond" pitchFamily="18" charset="0"/>
              </a:rPr>
              <a:t>lemma,Kn+Prop</a:t>
            </a:r>
          </a:p>
          <a:p>
            <a:pPr lvl="1" algn="ctr" eaLnBrk="1" hangingPunct="1">
              <a:buFont typeface="Wingdings" pitchFamily="2" charset="2"/>
              <a:buNone/>
            </a:pPr>
            <a:endParaRPr lang="en-US" altLang="en-US" sz="2200" b="1" smtClean="0">
              <a:solidFill>
                <a:schemeClr val="accent2"/>
              </a:solidFill>
              <a:latin typeface="Garamond" pitchFamily="18" charset="0"/>
            </a:endParaRPr>
          </a:p>
          <a:p>
            <a:pPr eaLnBrk="1" hangingPunct="1"/>
            <a:r>
              <a:rPr lang="en-US" altLang="en-US" sz="2600" b="1" smtClean="0">
                <a:solidFill>
                  <a:schemeClr val="accent2"/>
                </a:solidFill>
                <a:latin typeface="Garamond" pitchFamily="18" charset="0"/>
              </a:rPr>
              <a:t>K:</a:t>
            </a:r>
            <a:r>
              <a:rPr lang="en-US" altLang="en-US" sz="2600" smtClean="0">
                <a:latin typeface="Garamond" pitchFamily="18" charset="0"/>
              </a:rPr>
              <a:t> A Part-of-Speech code;</a:t>
            </a:r>
          </a:p>
          <a:p>
            <a:pPr lvl="1" eaLnBrk="1" hangingPunct="1"/>
            <a:r>
              <a:rPr lang="en-US" altLang="en-US" sz="2100" smtClean="0">
                <a:latin typeface="Garamond" pitchFamily="18" charset="0"/>
              </a:rPr>
              <a:t>Usually that is a code consisting of one or more upper-case letters.</a:t>
            </a:r>
            <a:endParaRPr lang="sr-Latn-CS" altLang="en-US" sz="2100" smtClean="0">
              <a:latin typeface="Garamond" pitchFamily="18" charset="0"/>
            </a:endParaRPr>
          </a:p>
          <a:p>
            <a:pPr eaLnBrk="1" hangingPunct="1"/>
            <a:r>
              <a:rPr lang="en-US" altLang="en-US" sz="2600" b="1" smtClean="0">
                <a:solidFill>
                  <a:schemeClr val="accent2"/>
                </a:solidFill>
                <a:latin typeface="Garamond" pitchFamily="18" charset="0"/>
              </a:rPr>
              <a:t>n: </a:t>
            </a:r>
            <a:r>
              <a:rPr lang="en-US" altLang="en-US" sz="2600" smtClean="0">
                <a:latin typeface="Garamond" pitchFamily="18" charset="0"/>
              </a:rPr>
              <a:t>A relation with subordinate forms, if they exist;</a:t>
            </a:r>
            <a:endParaRPr lang="sr-Latn-CS" altLang="en-US" sz="26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100" smtClean="0">
                <a:latin typeface="Garamond" pitchFamily="18" charset="0"/>
              </a:rPr>
              <a:t>Usually that is an alphanumeric code that together with a PoS code enables the generation of all subordinate forms for a </a:t>
            </a:r>
            <a:r>
              <a:rPr lang="sr-Latn-CS" altLang="en-US" sz="2100" smtClean="0"/>
              <a:t>DELAF</a:t>
            </a:r>
            <a:r>
              <a:rPr lang="en-US" altLang="en-US" sz="2100" smtClean="0">
                <a:latin typeface="Garamond" pitchFamily="18" charset="0"/>
              </a:rPr>
              <a:t> dictionary.</a:t>
            </a:r>
            <a:endParaRPr lang="sr-Latn-CS" altLang="en-US" sz="2100" smtClean="0"/>
          </a:p>
          <a:p>
            <a:pPr eaLnBrk="1" hangingPunct="1"/>
            <a:r>
              <a:rPr lang="en-US" altLang="en-US" sz="2600" b="1" smtClean="0">
                <a:solidFill>
                  <a:schemeClr val="accent2"/>
                </a:solidFill>
                <a:latin typeface="Garamond" pitchFamily="18" charset="0"/>
              </a:rPr>
              <a:t>Prop:</a:t>
            </a:r>
            <a:r>
              <a:rPr lang="en-US" altLang="en-US" sz="2600" smtClean="0">
                <a:latin typeface="Garamond" pitchFamily="18" charset="0"/>
              </a:rPr>
              <a:t> Syntactic, semantic, dialect, usage, domain,… markers</a:t>
            </a:r>
            <a:endParaRPr lang="sr-Latn-CS" altLang="en-US" sz="26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100" smtClean="0">
                <a:latin typeface="Garamond" pitchFamily="18" charset="0"/>
              </a:rPr>
              <a:t>Markers that can be freely attached to any canonic form – they are in a form of alphanumeric codes.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3D5E0E-81F4-416E-83DD-A0E65503F908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An example of a </a:t>
            </a:r>
            <a:r>
              <a:rPr lang="sr-Latn-CS" altLang="en-US" sz="3400" smtClean="0"/>
              <a:t>DELAS </a:t>
            </a:r>
            <a:r>
              <a:rPr lang="en-US" altLang="en-US" sz="3400" smtClean="0"/>
              <a:t>entry from the Serbian e-dictionary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sr-Latn-CS" altLang="en-US" sz="2600" b="1" dirty="0" smtClean="0"/>
              <a:t>u</a:t>
            </a:r>
            <a:r>
              <a:rPr lang="en-US" altLang="en-US" sz="2600" b="1" dirty="0" smtClean="0"/>
              <a:t>č</a:t>
            </a:r>
            <a:r>
              <a:rPr lang="sr-Latn-CS" altLang="en-US" sz="2600" b="1" dirty="0" smtClean="0"/>
              <a:t>itel</a:t>
            </a:r>
            <a:r>
              <a:rPr lang="en-US" altLang="en-US" sz="2600" b="1" dirty="0" smtClean="0"/>
              <a:t>j</a:t>
            </a:r>
            <a:r>
              <a:rPr lang="sr-Latn-CS" altLang="en-US" sz="2600" b="1" dirty="0" smtClean="0"/>
              <a:t>ica,N651+Hum+GM</a:t>
            </a:r>
          </a:p>
          <a:p>
            <a:pPr algn="ctr" eaLnBrk="1" hangingPunct="1">
              <a:buFont typeface="Wingdings" pitchFamily="2" charset="2"/>
              <a:buNone/>
            </a:pPr>
            <a:endParaRPr lang="sr-Latn-CS" altLang="en-US" sz="2600" b="1" dirty="0" smtClean="0"/>
          </a:p>
          <a:p>
            <a:pPr lvl="1" eaLnBrk="1" hangingPunct="1"/>
            <a:r>
              <a:rPr lang="sr-Latn-CS" altLang="en-US" sz="2200" b="1" i="1" dirty="0" smtClean="0"/>
              <a:t>u</a:t>
            </a:r>
            <a:r>
              <a:rPr lang="en-US" altLang="en-US" sz="2200" b="1" i="1" dirty="0" smtClean="0"/>
              <a:t>č</a:t>
            </a:r>
            <a:r>
              <a:rPr lang="sr-Latn-CS" altLang="en-US" sz="2200" b="1" i="1" dirty="0" smtClean="0"/>
              <a:t>itel</a:t>
            </a:r>
            <a:r>
              <a:rPr lang="en-US" altLang="en-US" sz="2200" b="1" i="1" dirty="0" smtClean="0"/>
              <a:t>j</a:t>
            </a:r>
            <a:r>
              <a:rPr lang="sr-Latn-CS" altLang="en-US" sz="2200" b="1" i="1" dirty="0" smtClean="0"/>
              <a:t>ica</a:t>
            </a:r>
            <a:r>
              <a:rPr lang="sr-Latn-CS" altLang="en-US" sz="2200" dirty="0" smtClean="0"/>
              <a:t>		</a:t>
            </a:r>
            <a:r>
              <a:rPr lang="en-US" altLang="en-US" sz="2200" dirty="0" smtClean="0">
                <a:latin typeface="Garamond" pitchFamily="18" charset="0"/>
              </a:rPr>
              <a:t>canonic form</a:t>
            </a:r>
            <a:r>
              <a:rPr lang="sr-Latn-CS" altLang="en-US" sz="2200" dirty="0" smtClean="0">
                <a:latin typeface="Garamond" pitchFamily="18" charset="0"/>
              </a:rPr>
              <a:t> (lem</a:t>
            </a:r>
            <a:r>
              <a:rPr lang="en-US" altLang="en-US" sz="2200" dirty="0" smtClean="0">
                <a:latin typeface="Garamond" pitchFamily="18" charset="0"/>
              </a:rPr>
              <a:t>m</a:t>
            </a:r>
            <a:r>
              <a:rPr lang="sr-Latn-CS" altLang="en-US" sz="2200" dirty="0" smtClean="0">
                <a:latin typeface="Garamond" pitchFamily="18" charset="0"/>
              </a:rPr>
              <a:t>a)</a:t>
            </a:r>
          </a:p>
          <a:p>
            <a:pPr lvl="1" eaLnBrk="1" hangingPunct="1"/>
            <a:r>
              <a:rPr lang="sr-Latn-CS" altLang="en-US" sz="2200" b="1" dirty="0" smtClean="0"/>
              <a:t>N</a:t>
            </a:r>
            <a:r>
              <a:rPr lang="sr-Latn-CS" altLang="en-US" sz="2200" dirty="0" smtClean="0"/>
              <a:t>			</a:t>
            </a:r>
            <a:r>
              <a:rPr lang="en-US" altLang="en-US" sz="2200" dirty="0" smtClean="0">
                <a:latin typeface="Garamond" pitchFamily="18" charset="0"/>
              </a:rPr>
              <a:t>Part-of-Speech</a:t>
            </a:r>
            <a:r>
              <a:rPr lang="sr-Latn-CS" altLang="en-US" sz="2200" dirty="0" smtClean="0">
                <a:latin typeface="Garamond" pitchFamily="18" charset="0"/>
              </a:rPr>
              <a:t> (</a:t>
            </a:r>
            <a:r>
              <a:rPr lang="en-US" altLang="en-US" sz="2200" dirty="0" smtClean="0">
                <a:latin typeface="Garamond" pitchFamily="18" charset="0"/>
              </a:rPr>
              <a:t>noun</a:t>
            </a:r>
            <a:r>
              <a:rPr lang="sr-Latn-CS" altLang="en-US" sz="2200" dirty="0" smtClean="0">
                <a:latin typeface="Garamond" pitchFamily="18" charset="0"/>
              </a:rPr>
              <a:t>)</a:t>
            </a:r>
          </a:p>
          <a:p>
            <a:pPr lvl="1" eaLnBrk="1" hangingPunct="1"/>
            <a:r>
              <a:rPr lang="sr-Latn-CS" altLang="en-US" sz="2200" b="1" dirty="0" smtClean="0"/>
              <a:t>(N)651</a:t>
            </a:r>
            <a:r>
              <a:rPr lang="sr-Latn-CS" altLang="en-US" sz="2200" dirty="0" smtClean="0"/>
              <a:t>		</a:t>
            </a:r>
            <a:r>
              <a:rPr lang="en-US" altLang="en-US" sz="2200" dirty="0" smtClean="0">
                <a:latin typeface="Garamond" pitchFamily="18" charset="0"/>
              </a:rPr>
              <a:t>Inflection class code used to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200" dirty="0" smtClean="0">
                <a:latin typeface="Garamond" pitchFamily="18" charset="0"/>
              </a:rPr>
              <a:t>					generate all inflected forms</a:t>
            </a:r>
            <a:endParaRPr lang="sr-Latn-CS" altLang="en-US" sz="2200" dirty="0" smtClean="0">
              <a:latin typeface="Garamond" pitchFamily="18" charset="0"/>
            </a:endParaRPr>
          </a:p>
          <a:p>
            <a:pPr lvl="1" eaLnBrk="1" hangingPunct="1"/>
            <a:r>
              <a:rPr lang="sr-Latn-CS" altLang="en-US" sz="2200" b="1" dirty="0" smtClean="0"/>
              <a:t>+Hum</a:t>
            </a:r>
            <a:r>
              <a:rPr lang="sr-Latn-CS" altLang="en-US" sz="2200" dirty="0" smtClean="0"/>
              <a:t>		</a:t>
            </a:r>
            <a:r>
              <a:rPr lang="en-US" altLang="en-US" sz="2200" dirty="0" smtClean="0">
                <a:latin typeface="Garamond" pitchFamily="18" charset="0"/>
              </a:rPr>
              <a:t>human</a:t>
            </a:r>
            <a:endParaRPr lang="sr-Latn-CS" altLang="en-US" sz="2200" dirty="0" smtClean="0">
              <a:latin typeface="Garamond" pitchFamily="18" charset="0"/>
            </a:endParaRPr>
          </a:p>
          <a:p>
            <a:pPr lvl="1" eaLnBrk="1" hangingPunct="1"/>
            <a:r>
              <a:rPr lang="sr-Latn-CS" altLang="en-US" sz="2200" b="1" dirty="0" smtClean="0"/>
              <a:t>+GM</a:t>
            </a:r>
            <a:r>
              <a:rPr lang="sr-Latn-CS" altLang="en-US" sz="2200" dirty="0" smtClean="0"/>
              <a:t>		</a:t>
            </a:r>
            <a:r>
              <a:rPr lang="en-US" altLang="en-US" sz="2200" dirty="0" smtClean="0"/>
              <a:t>	</a:t>
            </a:r>
            <a:r>
              <a:rPr lang="en-US" altLang="en-US" sz="2200" dirty="0" smtClean="0">
                <a:latin typeface="Garamond" pitchFamily="18" charset="0"/>
              </a:rPr>
              <a:t>feminine gender noun derived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200" dirty="0" smtClean="0">
                <a:latin typeface="Garamond" pitchFamily="18" charset="0"/>
              </a:rPr>
              <a:t>					from the corresponding</a:t>
            </a:r>
            <a:r>
              <a:rPr lang="en-US" altLang="en-US" sz="2200" dirty="0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sz="2200" dirty="0" smtClean="0">
                <a:latin typeface="Garamond" pitchFamily="18" charset="0"/>
              </a:rPr>
              <a:t>					masculine gender noun </a:t>
            </a:r>
            <a:r>
              <a:rPr lang="en-US" altLang="en-US" sz="2200" i="1" dirty="0" err="1" smtClean="0">
                <a:latin typeface="Garamond" pitchFamily="18" charset="0"/>
              </a:rPr>
              <a:t>učitelj</a:t>
            </a:r>
            <a:endParaRPr lang="en-US" altLang="en-US" sz="2200" i="1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0B5F74-9B3F-4E14-95C4-91C0B35898B8}" type="slidenum">
              <a:rPr lang="en-US" altLang="en-US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Examples of Serbian </a:t>
            </a:r>
            <a:r>
              <a:rPr lang="sr-Latn-CS" altLang="en-US" sz="3400" smtClean="0"/>
              <a:t>DELAS </a:t>
            </a:r>
            <a:r>
              <a:rPr lang="en-US" altLang="en-US" sz="3400" smtClean="0"/>
              <a:t>entries for various PoS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u</a:t>
            </a:r>
            <a:r>
              <a:rPr lang="en-US" altLang="en-US" sz="2600" smtClean="0"/>
              <a:t>č</a:t>
            </a:r>
            <a:r>
              <a:rPr lang="sr-Latn-CS" altLang="en-US" sz="2600" smtClean="0"/>
              <a:t>itel</a:t>
            </a:r>
            <a:r>
              <a:rPr lang="en-US" altLang="en-US" sz="2600" smtClean="0"/>
              <a:t>j</a:t>
            </a:r>
            <a:r>
              <a:rPr lang="sr-Latn-CS" altLang="en-US" sz="2600" smtClean="0"/>
              <a:t>ica,N651+Hum+GM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zagasitocrven,A6+Col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smejati,V516</a:t>
            </a:r>
            <a:r>
              <a:rPr lang="en-US" altLang="en-US" sz="2600" smtClean="0"/>
              <a:t>+Imperf+It+Ref+Ek</a:t>
            </a:r>
            <a:endParaRPr lang="sr-Latn-C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ć</a:t>
            </a:r>
            <a:r>
              <a:rPr lang="sr-Latn-CS" altLang="en-US" sz="2600" smtClean="0"/>
              <a:t>utke,ADV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deset,NUM+v5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poneko,PRO+ProN+Indef+Sr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ali,CONJ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od,PREP+p2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jaoj,INT</a:t>
            </a:r>
          </a:p>
          <a:p>
            <a:pPr eaLnBrk="1" hangingPunct="1">
              <a:lnSpc>
                <a:spcPct val="90000"/>
              </a:lnSpc>
            </a:pPr>
            <a:r>
              <a:rPr lang="sr-Latn-CS" altLang="en-US" sz="2600" smtClean="0"/>
              <a:t>naime,PAR</a:t>
            </a: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4556F-3BAD-4CAD-BBB2-7F579CA338E2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An example of a </a:t>
            </a:r>
            <a:r>
              <a:rPr lang="sr-Latn-CS" altLang="en-US" sz="3400" smtClean="0"/>
              <a:t>DELAS </a:t>
            </a:r>
            <a:r>
              <a:rPr lang="en-US" altLang="en-US" sz="3400" smtClean="0"/>
              <a:t>entry from the Bulgarian e-dictionary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sr-Latn-CS" altLang="en-US" b="1" smtClean="0"/>
              <a:t>глава,</a:t>
            </a:r>
            <a:r>
              <a:rPr lang="en-US" altLang="en-US" b="1" smtClean="0"/>
              <a:t>C</a:t>
            </a:r>
            <a:r>
              <a:rPr lang="sr-Latn-CS" altLang="en-US" b="1" smtClean="0"/>
              <a:t>600</a:t>
            </a:r>
            <a:r>
              <a:rPr lang="sr-Latn-CS" altLang="en-US" sz="3400" b="1" smtClean="0"/>
              <a:t>+</a:t>
            </a:r>
            <a:r>
              <a:rPr lang="ru-RU" altLang="en-US" sz="3400" b="1" smtClean="0"/>
              <a:t>Ж</a:t>
            </a:r>
            <a:endParaRPr lang="en-US" altLang="en-US" sz="3400" b="1" smtClean="0"/>
          </a:p>
          <a:p>
            <a:pPr eaLnBrk="1" hangingPunct="1">
              <a:buFont typeface="Wingdings" pitchFamily="2" charset="2"/>
              <a:buNone/>
            </a:pPr>
            <a:endParaRPr lang="ru-RU" altLang="en-US" b="1" smtClean="0"/>
          </a:p>
          <a:p>
            <a:pPr lvl="1" eaLnBrk="1" hangingPunct="1"/>
            <a:r>
              <a:rPr lang="sr-Latn-CS" altLang="en-US" b="1" smtClean="0"/>
              <a:t>глава</a:t>
            </a:r>
            <a:r>
              <a:rPr lang="sr-Latn-CS" altLang="en-US" smtClean="0"/>
              <a:t>	</a:t>
            </a:r>
            <a:r>
              <a:rPr lang="en-US" altLang="en-US" smtClean="0">
                <a:latin typeface="Garamond" pitchFamily="18" charset="0"/>
              </a:rPr>
              <a:t>canonic form</a:t>
            </a:r>
            <a:r>
              <a:rPr lang="sr-Latn-CS" altLang="en-US" smtClean="0">
                <a:latin typeface="Garamond" pitchFamily="18" charset="0"/>
              </a:rPr>
              <a:t> (lem</a:t>
            </a:r>
            <a:r>
              <a:rPr lang="en-US" altLang="en-US" smtClean="0">
                <a:latin typeface="Garamond" pitchFamily="18" charset="0"/>
              </a:rPr>
              <a:t>m</a:t>
            </a:r>
            <a:r>
              <a:rPr lang="sr-Latn-CS" altLang="en-US" smtClean="0">
                <a:latin typeface="Garamond" pitchFamily="18" charset="0"/>
              </a:rPr>
              <a:t>a)</a:t>
            </a:r>
          </a:p>
          <a:p>
            <a:pPr lvl="1" eaLnBrk="1" hangingPunct="1"/>
            <a:r>
              <a:rPr lang="sr-Latn-CS" altLang="en-US" b="1" smtClean="0"/>
              <a:t>N</a:t>
            </a:r>
            <a:r>
              <a:rPr lang="sr-Latn-CS" altLang="en-US" smtClean="0"/>
              <a:t>		</a:t>
            </a:r>
            <a:r>
              <a:rPr lang="en-US" altLang="en-US" smtClean="0">
                <a:latin typeface="Garamond" pitchFamily="18" charset="0"/>
              </a:rPr>
              <a:t>Part-of-Speech</a:t>
            </a:r>
            <a:r>
              <a:rPr lang="sr-Latn-CS" altLang="en-US" smtClean="0">
                <a:latin typeface="Garamond" pitchFamily="18" charset="0"/>
              </a:rPr>
              <a:t> (</a:t>
            </a:r>
            <a:r>
              <a:rPr lang="en-US" altLang="en-US" smtClean="0">
                <a:latin typeface="Garamond" pitchFamily="18" charset="0"/>
              </a:rPr>
              <a:t>noun</a:t>
            </a:r>
            <a:r>
              <a:rPr lang="sr-Latn-CS" altLang="en-US" smtClean="0">
                <a:latin typeface="Garamond" pitchFamily="18" charset="0"/>
              </a:rPr>
              <a:t>)</a:t>
            </a:r>
          </a:p>
          <a:p>
            <a:pPr lvl="1" eaLnBrk="1" hangingPunct="1"/>
            <a:r>
              <a:rPr lang="sr-Latn-CS" altLang="en-US" b="1" smtClean="0"/>
              <a:t>(N)6</a:t>
            </a:r>
            <a:r>
              <a:rPr lang="en-US" altLang="en-US" b="1" smtClean="0"/>
              <a:t>00</a:t>
            </a:r>
            <a:r>
              <a:rPr lang="sr-Latn-CS" altLang="en-US" smtClean="0"/>
              <a:t>	</a:t>
            </a:r>
            <a:r>
              <a:rPr lang="en-US" altLang="en-US" smtClean="0">
                <a:latin typeface="Garamond" pitchFamily="18" charset="0"/>
              </a:rPr>
              <a:t>Inflection class code used to generate 			all inflected forms</a:t>
            </a:r>
            <a:endParaRPr lang="sr-Latn-CS" altLang="en-US" smtClean="0">
              <a:latin typeface="Garamond" pitchFamily="18" charset="0"/>
            </a:endParaRPr>
          </a:p>
          <a:p>
            <a:pPr lvl="1" eaLnBrk="1" hangingPunct="1"/>
            <a:r>
              <a:rPr lang="sr-Latn-CS" altLang="en-US" sz="3000" b="1" smtClean="0"/>
              <a:t>+</a:t>
            </a:r>
            <a:r>
              <a:rPr lang="ru-RU" altLang="en-US" sz="3000" b="1" smtClean="0"/>
              <a:t>Ж</a:t>
            </a:r>
            <a:r>
              <a:rPr lang="en-US" altLang="en-US" b="1" smtClean="0"/>
              <a:t>	</a:t>
            </a:r>
            <a:r>
              <a:rPr lang="sr-Latn-CS" altLang="en-US" smtClean="0"/>
              <a:t>	</a:t>
            </a:r>
            <a:r>
              <a:rPr lang="en-US" altLang="en-US" smtClean="0">
                <a:latin typeface="Garamond" pitchFamily="18" charset="0"/>
              </a:rPr>
              <a:t>feminine</a:t>
            </a:r>
            <a:endParaRPr lang="sr-Latn-CS" alt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85733-6859-4935-B440-32679F60B83B}" type="slidenum">
              <a:rPr lang="en-US" altLang="en-US"/>
              <a:pPr>
                <a:defRPr/>
              </a:pPr>
              <a:t>25</a:t>
            </a:fld>
            <a:endParaRPr lang="en-US" alt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Examples of Bulgarian </a:t>
            </a:r>
            <a:r>
              <a:rPr lang="sr-Latn-CS" altLang="en-US" sz="3400" smtClean="0"/>
              <a:t>DELAS </a:t>
            </a:r>
            <a:r>
              <a:rPr lang="en-US" altLang="en-US" sz="3400" smtClean="0"/>
              <a:t>entries for various PoS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r-Latn-CS" altLang="en-US" smtClean="0"/>
              <a:t>глава, </a:t>
            </a:r>
            <a:r>
              <a:rPr lang="sr-Cyrl-CS" altLang="en-US" smtClean="0"/>
              <a:t>С</a:t>
            </a:r>
            <a:r>
              <a:rPr lang="en-US" altLang="en-US" smtClean="0"/>
              <a:t>(</a:t>
            </a:r>
            <a:r>
              <a:rPr lang="sr-Latn-CS" altLang="en-US" smtClean="0"/>
              <a:t>600</a:t>
            </a:r>
            <a:r>
              <a:rPr lang="en-US" altLang="en-US" smtClean="0"/>
              <a:t>)</a:t>
            </a:r>
            <a:r>
              <a:rPr lang="sr-Latn-CS" altLang="en-US" smtClean="0"/>
              <a:t>+</a:t>
            </a:r>
            <a:r>
              <a:rPr lang="ru-RU" altLang="en-US" smtClean="0"/>
              <a:t>Ж</a:t>
            </a:r>
            <a:endParaRPr lang="ru-RU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sr-Latn-CS" altLang="en-US" smtClean="0"/>
              <a:t>червен, </a:t>
            </a:r>
            <a:r>
              <a:rPr lang="sr-Cyrl-CS" altLang="en-US" smtClean="0"/>
              <a:t>ПРИ</a:t>
            </a:r>
            <a:r>
              <a:rPr lang="en-US" altLang="en-US" smtClean="0"/>
              <a:t>(</a:t>
            </a:r>
            <a:r>
              <a:rPr lang="sr-Latn-CS" altLang="en-US" smtClean="0"/>
              <a:t>3</a:t>
            </a:r>
            <a:r>
              <a:rPr lang="en-US" altLang="en-US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sr-Cyrl-CS" altLang="en-US" smtClean="0"/>
              <a:t>абе,абе.МЕЖ</a:t>
            </a:r>
            <a:endParaRPr lang="sr-Latn-C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sr-Cyrl-CS" altLang="en-US" smtClean="0"/>
              <a:t>ако,ако.СЮ+П</a:t>
            </a:r>
            <a:endParaRPr lang="sr-Latn-C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sr-Cyrl-CS" altLang="en-US" sz="2600" smtClean="0"/>
              <a:t>вместо,вместо.ПРЕД</a:t>
            </a:r>
            <a:endParaRPr lang="sr-Latn-C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sr-Cyrl-CS" altLang="en-US" sz="2600" smtClean="0"/>
              <a:t>вредно,вредно.НАР</a:t>
            </a: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sr-Cyrl-CS" altLang="en-US" sz="2600" smtClean="0"/>
              <a:t>даже,даже.ЧА</a:t>
            </a: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sr-Cyrl-CS" altLang="en-US" sz="2600" smtClean="0"/>
              <a:t>дам.Г+С+Т</a:t>
            </a: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8ABAA-6B0A-48EF-A467-5D2A9FBBA0DA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/>
            </a:r>
            <a:br>
              <a:rPr lang="en-US" altLang="en-US" sz="3400" smtClean="0"/>
            </a:br>
            <a:r>
              <a:rPr lang="en-US" altLang="en-US" sz="3400" smtClean="0"/>
              <a:t>An entry in a DELAF dictionary: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algn="ctr" eaLnBrk="1" hangingPunct="1">
              <a:buFont typeface="Wingdings" pitchFamily="2" charset="2"/>
              <a:buNone/>
            </a:pPr>
            <a:r>
              <a:rPr lang="en-US" altLang="en-US" sz="3200" b="1" smtClean="0">
                <a:solidFill>
                  <a:schemeClr val="accent2"/>
                </a:solidFill>
                <a:latin typeface="Garamond" pitchFamily="18" charset="0"/>
              </a:rPr>
              <a:t>word form,</a:t>
            </a:r>
            <a:r>
              <a:rPr lang="en-US" altLang="en-US" sz="3200" b="1" smtClean="0">
                <a:solidFill>
                  <a:srgbClr val="0000FF"/>
                </a:solidFill>
                <a:latin typeface="Garamond" pitchFamily="18" charset="0"/>
              </a:rPr>
              <a:t>lemma.K+Prop</a:t>
            </a:r>
            <a:r>
              <a:rPr lang="en-US" altLang="en-US" sz="3200" b="1" smtClean="0">
                <a:solidFill>
                  <a:schemeClr val="accent2"/>
                </a:solidFill>
                <a:latin typeface="Garamond" pitchFamily="18" charset="0"/>
              </a:rPr>
              <a:t>(:gc)*</a:t>
            </a:r>
            <a:endParaRPr lang="en-US" altLang="en-US" b="1" smtClean="0">
              <a:solidFill>
                <a:schemeClr val="accent2"/>
              </a:solidFill>
              <a:latin typeface="Garamond" pitchFamily="18" charset="0"/>
            </a:endParaRP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Canonic form (or lemma);</a:t>
            </a:r>
          </a:p>
          <a:p>
            <a:pPr lvl="1" eaLnBrk="1" hangingPunct="1"/>
            <a:r>
              <a:rPr lang="en-US" altLang="en-US" b="1" smtClean="0">
                <a:solidFill>
                  <a:srgbClr val="0000FF"/>
                </a:solidFill>
                <a:latin typeface="Garamond" pitchFamily="18" charset="0"/>
              </a:rPr>
              <a:t>K:</a:t>
            </a:r>
            <a:r>
              <a:rPr lang="en-US" altLang="en-US" b="1" smtClean="0">
                <a:solidFill>
                  <a:schemeClr val="accent2"/>
                </a:solidFill>
                <a:latin typeface="Garamond" pitchFamily="18" charset="0"/>
              </a:rPr>
              <a:t> </a:t>
            </a:r>
            <a:r>
              <a:rPr lang="en-US" altLang="en-US" smtClean="0">
                <a:latin typeface="Garamond" pitchFamily="18" charset="0"/>
              </a:rPr>
              <a:t>A Part-of-Speech code</a:t>
            </a:r>
            <a:r>
              <a:rPr lang="sr-Latn-CS" altLang="en-US" smtClean="0">
                <a:latin typeface="Garamond" pitchFamily="18" charset="0"/>
              </a:rPr>
              <a:t> (</a:t>
            </a:r>
            <a:r>
              <a:rPr lang="en-US" altLang="en-US" smtClean="0">
                <a:latin typeface="Garamond" pitchFamily="18" charset="0"/>
              </a:rPr>
              <a:t>inherited from its lemma</a:t>
            </a:r>
            <a:r>
              <a:rPr lang="sr-Latn-CS" altLang="en-US" smtClean="0">
                <a:latin typeface="Garamond" pitchFamily="18" charset="0"/>
              </a:rPr>
              <a:t>)</a:t>
            </a:r>
          </a:p>
          <a:p>
            <a:pPr lvl="1" eaLnBrk="1" hangingPunct="1"/>
            <a:r>
              <a:rPr lang="en-US" altLang="en-US" b="1" smtClean="0">
                <a:solidFill>
                  <a:srgbClr val="0000FF"/>
                </a:solidFill>
                <a:latin typeface="Garamond" pitchFamily="18" charset="0"/>
              </a:rPr>
              <a:t>Prop: </a:t>
            </a:r>
            <a:r>
              <a:rPr lang="en-US" altLang="en-US" smtClean="0">
                <a:latin typeface="Garamond" pitchFamily="18" charset="0"/>
              </a:rPr>
              <a:t>Syntactic, semantic, dialect, usage, domain,… markers </a:t>
            </a:r>
            <a:r>
              <a:rPr lang="sr-Latn-CS" altLang="en-US" smtClean="0">
                <a:latin typeface="Garamond" pitchFamily="18" charset="0"/>
              </a:rPr>
              <a:t>(</a:t>
            </a:r>
            <a:r>
              <a:rPr lang="en-US" altLang="en-US" smtClean="0">
                <a:latin typeface="Garamond" pitchFamily="18" charset="0"/>
              </a:rPr>
              <a:t>inherited from its lemma</a:t>
            </a:r>
            <a:r>
              <a:rPr lang="sr-Latn-CS" altLang="en-US" smtClean="0">
                <a:latin typeface="Garamond" pitchFamily="18" charset="0"/>
              </a:rPr>
              <a:t>)</a:t>
            </a:r>
            <a:endParaRPr lang="en-US" altLang="en-US" smtClean="0">
              <a:latin typeface="Garamond" pitchFamily="18" charset="0"/>
            </a:endParaRPr>
          </a:p>
          <a:p>
            <a:pPr lvl="1" eaLnBrk="1" hangingPunct="1"/>
            <a:r>
              <a:rPr lang="en-US" altLang="en-US" b="1" smtClean="0">
                <a:solidFill>
                  <a:schemeClr val="accent2"/>
                </a:solidFill>
                <a:latin typeface="Garamond" pitchFamily="18" charset="0"/>
              </a:rPr>
              <a:t>gc: </a:t>
            </a:r>
            <a:r>
              <a:rPr lang="en-US" altLang="en-US" smtClean="0">
                <a:latin typeface="Garamond" pitchFamily="18" charset="0"/>
              </a:rPr>
              <a:t>A set of codes that represent values of grammatical categories describing a form:</a:t>
            </a:r>
            <a:endParaRPr lang="sr-Latn-CS" altLang="en-US" smtClean="0">
              <a:latin typeface="Garamond" pitchFamily="18" charset="0"/>
            </a:endParaRPr>
          </a:p>
          <a:p>
            <a:pPr lvl="2" eaLnBrk="1" hangingPunct="1"/>
            <a:r>
              <a:rPr lang="en-US" altLang="en-US" smtClean="0">
                <a:latin typeface="Garamond" pitchFamily="18" charset="0"/>
              </a:rPr>
              <a:t>Grammatical categories depend on the PoS;</a:t>
            </a:r>
            <a:endParaRPr lang="sr-Latn-CS" altLang="en-US" smtClean="0">
              <a:latin typeface="Garamond" pitchFamily="18" charset="0"/>
            </a:endParaRPr>
          </a:p>
          <a:p>
            <a:pPr lvl="2" eaLnBrk="1" hangingPunct="1"/>
            <a:r>
              <a:rPr lang="en-US" altLang="en-US" smtClean="0">
                <a:latin typeface="Garamond" pitchFamily="18" charset="0"/>
              </a:rPr>
              <a:t>These are one character alphanumeric codes.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4B7F31-EABE-47A3-9CFA-7A2759086A81}" type="slidenum">
              <a:rPr lang="en-US" altLang="en-US"/>
              <a:pPr>
                <a:defRPr/>
              </a:pPr>
              <a:t>27</a:t>
            </a:fld>
            <a:endParaRPr lang="en-US" altLang="en-US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An example of a </a:t>
            </a:r>
            <a:r>
              <a:rPr lang="sr-Latn-CS" altLang="en-US" sz="3400" smtClean="0"/>
              <a:t>DELA</a:t>
            </a:r>
            <a:r>
              <a:rPr lang="en-US" altLang="en-US" sz="3400" smtClean="0"/>
              <a:t>F</a:t>
            </a:r>
            <a:r>
              <a:rPr lang="sr-Latn-CS" altLang="en-US" sz="3400" smtClean="0"/>
              <a:t> </a:t>
            </a:r>
            <a:r>
              <a:rPr lang="en-US" altLang="en-US" sz="3400" smtClean="0"/>
              <a:t>entry from the Serbian e-dictionary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en-US" sz="2600" b="1" smtClean="0"/>
              <a:t>učiteljicu,učiteljica.N</a:t>
            </a:r>
            <a:r>
              <a:rPr lang="sr-Latn-CS" altLang="en-US" sz="2600" b="1" smtClean="0"/>
              <a:t>+Hum+GM</a:t>
            </a:r>
            <a:r>
              <a:rPr lang="en-US" altLang="en-US" sz="2600" b="1" smtClean="0"/>
              <a:t>:fs4v</a:t>
            </a:r>
            <a:endParaRPr lang="sr-Latn-CS" altLang="en-US" sz="2600" b="1" smtClean="0"/>
          </a:p>
          <a:p>
            <a:pPr lvl="1" eaLnBrk="1" hangingPunct="1"/>
            <a:r>
              <a:rPr lang="sr-Latn-CS" altLang="en-US" sz="2200" b="1" smtClean="0"/>
              <a:t>u</a:t>
            </a:r>
            <a:r>
              <a:rPr lang="en-US" altLang="en-US" sz="2200" b="1" smtClean="0"/>
              <a:t>čiteljicu</a:t>
            </a:r>
            <a:r>
              <a:rPr lang="sr-Latn-CS" altLang="en-US" sz="2200" smtClean="0"/>
              <a:t>	</a:t>
            </a:r>
            <a:r>
              <a:rPr lang="en-US" altLang="en-US" sz="2200" smtClean="0">
                <a:latin typeface="Garamond" pitchFamily="18" charset="0"/>
              </a:rPr>
              <a:t>subordinate form </a:t>
            </a:r>
            <a:r>
              <a:rPr lang="sr-Latn-CS" altLang="en-US" sz="2200" smtClean="0">
                <a:latin typeface="Garamond" pitchFamily="18" charset="0"/>
              </a:rPr>
              <a:t>(realiz</a:t>
            </a:r>
            <a:r>
              <a:rPr lang="en-US" altLang="en-US" sz="2200" smtClean="0">
                <a:latin typeface="Garamond" pitchFamily="18" charset="0"/>
              </a:rPr>
              <a:t>ation</a:t>
            </a:r>
            <a:r>
              <a:rPr lang="sr-Latn-CS" altLang="en-US" sz="2200" smtClean="0">
                <a:latin typeface="Garamond" pitchFamily="18" charset="0"/>
              </a:rPr>
              <a:t>)</a:t>
            </a:r>
          </a:p>
          <a:p>
            <a:pPr lvl="1" eaLnBrk="1" hangingPunct="1"/>
            <a:r>
              <a:rPr lang="sr-Latn-CS" altLang="en-US" sz="2200" b="1" smtClean="0"/>
              <a:t>u</a:t>
            </a:r>
            <a:r>
              <a:rPr lang="en-US" altLang="en-US" sz="2200" b="1" smtClean="0"/>
              <a:t>čiteljic</a:t>
            </a:r>
            <a:r>
              <a:rPr lang="sr-Latn-CS" altLang="en-US" sz="2200" b="1" smtClean="0"/>
              <a:t>a</a:t>
            </a:r>
            <a:r>
              <a:rPr lang="sr-Latn-CS" altLang="en-US" sz="2200" smtClean="0"/>
              <a:t>	</a:t>
            </a:r>
            <a:r>
              <a:rPr lang="en-US" altLang="en-US" sz="2200" smtClean="0">
                <a:latin typeface="Garamond" pitchFamily="18" charset="0"/>
              </a:rPr>
              <a:t>canonic form</a:t>
            </a:r>
            <a:r>
              <a:rPr lang="sr-Latn-CS" altLang="en-US" sz="2200" smtClean="0">
                <a:latin typeface="Garamond" pitchFamily="18" charset="0"/>
              </a:rPr>
              <a:t> (lem</a:t>
            </a:r>
            <a:r>
              <a:rPr lang="en-US" altLang="en-US" sz="2200" smtClean="0">
                <a:latin typeface="Garamond" pitchFamily="18" charset="0"/>
              </a:rPr>
              <a:t>m</a:t>
            </a:r>
            <a:r>
              <a:rPr lang="sr-Latn-CS" altLang="en-US" sz="2200" smtClean="0">
                <a:latin typeface="Garamond" pitchFamily="18" charset="0"/>
              </a:rPr>
              <a:t>a)</a:t>
            </a:r>
          </a:p>
          <a:p>
            <a:pPr lvl="1" eaLnBrk="1" hangingPunct="1"/>
            <a:r>
              <a:rPr lang="sr-Latn-CS" altLang="en-US" sz="2200" b="1" smtClean="0"/>
              <a:t>N</a:t>
            </a:r>
            <a:r>
              <a:rPr lang="sr-Latn-CS" altLang="en-US" sz="2200" smtClean="0"/>
              <a:t>		</a:t>
            </a:r>
            <a:r>
              <a:rPr lang="en-US" altLang="en-US" sz="2200" smtClean="0">
                <a:latin typeface="Garamond" pitchFamily="18" charset="0"/>
              </a:rPr>
              <a:t>PoS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en-US" altLang="en-US" sz="2200" smtClean="0">
                <a:latin typeface="Garamond" pitchFamily="18" charset="0"/>
              </a:rPr>
              <a:t>inherited from the canonic form</a:t>
            </a:r>
            <a:r>
              <a:rPr lang="sr-Latn-CS" altLang="en-US" sz="2200" smtClean="0">
                <a:latin typeface="Garamond" pitchFamily="18" charset="0"/>
              </a:rPr>
              <a:t>)</a:t>
            </a:r>
          </a:p>
          <a:p>
            <a:pPr lvl="1" eaLnBrk="1" hangingPunct="1"/>
            <a:r>
              <a:rPr lang="sr-Latn-CS" altLang="en-US" sz="2200" b="1" smtClean="0"/>
              <a:t>+Hum+GM</a:t>
            </a:r>
            <a:r>
              <a:rPr lang="sr-Latn-CS" altLang="en-US" sz="2200" smtClean="0"/>
              <a:t>	</a:t>
            </a:r>
            <a:r>
              <a:rPr lang="sr-Latn-CS" altLang="en-US" sz="2200" smtClean="0">
                <a:latin typeface="Garamond" pitchFamily="18" charset="0"/>
              </a:rPr>
              <a:t>marker</a:t>
            </a:r>
            <a:r>
              <a:rPr lang="en-US" altLang="en-US" sz="2200" smtClean="0">
                <a:latin typeface="Garamond" pitchFamily="18" charset="0"/>
              </a:rPr>
              <a:t>s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en-US" altLang="en-US" sz="2200" smtClean="0">
                <a:latin typeface="Garamond" pitchFamily="18" charset="0"/>
              </a:rPr>
              <a:t>inherited from the canonic form</a:t>
            </a:r>
            <a:r>
              <a:rPr lang="sr-Latn-CS" altLang="en-US" sz="2200" smtClean="0">
                <a:latin typeface="Garamond" pitchFamily="18" charset="0"/>
              </a:rPr>
              <a:t>)</a:t>
            </a:r>
            <a:endParaRPr lang="en-US" altLang="en-US" sz="22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200" b="1" smtClean="0"/>
              <a:t>fs4v</a:t>
            </a:r>
            <a:r>
              <a:rPr lang="en-US" altLang="en-US" sz="2200" smtClean="0">
                <a:latin typeface="Garamond" pitchFamily="18" charset="0"/>
              </a:rPr>
              <a:t> 		values of grammatical categories:</a:t>
            </a:r>
            <a:endParaRPr lang="sr-Latn-CS" altLang="en-US" sz="2200" smtClean="0">
              <a:latin typeface="Garamond" pitchFamily="18" charset="0"/>
            </a:endParaRPr>
          </a:p>
          <a:p>
            <a:pPr lvl="2" eaLnBrk="1" hangingPunct="1"/>
            <a:r>
              <a:rPr lang="sr-Latn-CS" altLang="en-US" sz="2100" b="1" smtClean="0"/>
              <a:t>f</a:t>
            </a:r>
            <a:r>
              <a:rPr lang="sr-Latn-CS" altLang="en-US" sz="2100" smtClean="0"/>
              <a:t>		</a:t>
            </a:r>
            <a:r>
              <a:rPr lang="en-US" altLang="en-US" sz="2100" smtClean="0">
                <a:latin typeface="Garamond" pitchFamily="18" charset="0"/>
              </a:rPr>
              <a:t>category gender</a:t>
            </a:r>
            <a:r>
              <a:rPr lang="sr-Latn-CS" altLang="en-US" sz="2100" smtClean="0">
                <a:latin typeface="Garamond" pitchFamily="18" charset="0"/>
              </a:rPr>
              <a:t> (</a:t>
            </a:r>
            <a:r>
              <a:rPr lang="en-US" altLang="en-US" sz="2100" smtClean="0">
                <a:latin typeface="Garamond" pitchFamily="18" charset="0"/>
              </a:rPr>
              <a:t>value feminine</a:t>
            </a:r>
            <a:r>
              <a:rPr lang="sr-Latn-CS" altLang="en-US" sz="2100" smtClean="0">
                <a:latin typeface="Garamond" pitchFamily="18" charset="0"/>
              </a:rPr>
              <a:t>)</a:t>
            </a:r>
          </a:p>
          <a:p>
            <a:pPr lvl="2" eaLnBrk="1" hangingPunct="1"/>
            <a:r>
              <a:rPr lang="sr-Latn-CS" altLang="en-US" sz="2100" b="1" smtClean="0"/>
              <a:t>s</a:t>
            </a:r>
            <a:r>
              <a:rPr lang="sr-Latn-CS" altLang="en-US" sz="2100" smtClean="0"/>
              <a:t>		</a:t>
            </a:r>
            <a:r>
              <a:rPr lang="en-US" altLang="en-US" sz="2100" smtClean="0">
                <a:latin typeface="Garamond" pitchFamily="18" charset="0"/>
              </a:rPr>
              <a:t>category number</a:t>
            </a:r>
            <a:r>
              <a:rPr lang="sr-Latn-CS" altLang="en-US" sz="2100" smtClean="0">
                <a:latin typeface="Garamond" pitchFamily="18" charset="0"/>
              </a:rPr>
              <a:t> (</a:t>
            </a:r>
            <a:r>
              <a:rPr lang="en-US" altLang="en-US" sz="2100" smtClean="0">
                <a:latin typeface="Garamond" pitchFamily="18" charset="0"/>
              </a:rPr>
              <a:t>value singular</a:t>
            </a:r>
            <a:r>
              <a:rPr lang="sr-Latn-CS" altLang="en-US" sz="2100" smtClean="0">
                <a:latin typeface="Garamond" pitchFamily="18" charset="0"/>
              </a:rPr>
              <a:t>)</a:t>
            </a:r>
          </a:p>
          <a:p>
            <a:pPr lvl="2" eaLnBrk="1" hangingPunct="1"/>
            <a:r>
              <a:rPr lang="sr-Latn-CS" altLang="en-US" sz="2100" b="1" smtClean="0"/>
              <a:t>4</a:t>
            </a:r>
            <a:r>
              <a:rPr lang="sr-Latn-CS" altLang="en-US" sz="2100" smtClean="0"/>
              <a:t>		</a:t>
            </a:r>
            <a:r>
              <a:rPr lang="en-US" altLang="en-US" sz="2100" smtClean="0">
                <a:latin typeface="Garamond" pitchFamily="18" charset="0"/>
              </a:rPr>
              <a:t>category case</a:t>
            </a:r>
            <a:r>
              <a:rPr lang="sr-Latn-CS" altLang="en-US" sz="2100" smtClean="0">
                <a:latin typeface="Garamond" pitchFamily="18" charset="0"/>
              </a:rPr>
              <a:t> (</a:t>
            </a:r>
            <a:r>
              <a:rPr lang="en-US" altLang="en-US" sz="2100" smtClean="0">
                <a:latin typeface="Garamond" pitchFamily="18" charset="0"/>
              </a:rPr>
              <a:t>value accusative</a:t>
            </a:r>
            <a:r>
              <a:rPr lang="sr-Latn-CS" altLang="en-US" sz="2100" smtClean="0">
                <a:latin typeface="Garamond" pitchFamily="18" charset="0"/>
              </a:rPr>
              <a:t>)</a:t>
            </a:r>
            <a:r>
              <a:rPr lang="sr-Latn-CS" altLang="en-US" sz="2100" smtClean="0"/>
              <a:t> </a:t>
            </a:r>
            <a:endParaRPr lang="sr-Latn-CS" altLang="en-US" sz="2100" smtClean="0">
              <a:latin typeface="Garamond" pitchFamily="18" charset="0"/>
            </a:endParaRPr>
          </a:p>
          <a:p>
            <a:pPr lvl="2" eaLnBrk="1" hangingPunct="1"/>
            <a:r>
              <a:rPr lang="sr-Latn-CS" altLang="en-US" sz="2100" b="1" smtClean="0"/>
              <a:t>v</a:t>
            </a:r>
            <a:r>
              <a:rPr lang="sr-Latn-CS" altLang="en-US" sz="2100" smtClean="0"/>
              <a:t>		</a:t>
            </a:r>
            <a:r>
              <a:rPr lang="en-US" altLang="en-US" sz="2100" smtClean="0">
                <a:latin typeface="Garamond" pitchFamily="18" charset="0"/>
              </a:rPr>
              <a:t>category animacy</a:t>
            </a:r>
            <a:r>
              <a:rPr lang="sr-Latn-CS" altLang="en-US" sz="2100" smtClean="0">
                <a:latin typeface="Garamond" pitchFamily="18" charset="0"/>
              </a:rPr>
              <a:t> (</a:t>
            </a:r>
            <a:r>
              <a:rPr lang="en-US" altLang="en-US" sz="2100" smtClean="0">
                <a:latin typeface="Garamond" pitchFamily="18" charset="0"/>
              </a:rPr>
              <a:t>value animate</a:t>
            </a:r>
            <a:r>
              <a:rPr lang="sr-Latn-CS" altLang="en-US" sz="2100" smtClean="0">
                <a:latin typeface="Garamond" pitchFamily="18" charset="0"/>
              </a:rPr>
              <a:t>)</a:t>
            </a:r>
            <a:endParaRPr lang="en-US" altLang="en-US" sz="21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1AF80-5405-45F6-9AB5-C39C6A5902BB}" type="slidenum">
              <a:rPr lang="en-US" altLang="en-US"/>
              <a:pPr>
                <a:defRPr/>
              </a:pPr>
              <a:t>28</a:t>
            </a:fld>
            <a:endParaRPr lang="en-US" alt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The whole paradigm of the lemma </a:t>
            </a:r>
            <a:r>
              <a:rPr lang="sr-Latn-CS" altLang="en-US" sz="3400" b="1" smtClean="0">
                <a:latin typeface="Arial" charset="0"/>
              </a:rPr>
              <a:t>u</a:t>
            </a:r>
            <a:r>
              <a:rPr lang="en-US" altLang="en-US" sz="3400" b="1" smtClean="0">
                <a:latin typeface="Arial" charset="0"/>
                <a:cs typeface="Arial" charset="0"/>
              </a:rPr>
              <a:t>č</a:t>
            </a:r>
            <a:r>
              <a:rPr lang="sr-Latn-CS" altLang="en-US" sz="3400" b="1" smtClean="0">
                <a:latin typeface="Arial" charset="0"/>
              </a:rPr>
              <a:t>itel</a:t>
            </a:r>
            <a:r>
              <a:rPr lang="en-US" altLang="en-US" sz="3400" b="1" smtClean="0">
                <a:latin typeface="Arial" charset="0"/>
              </a:rPr>
              <a:t>j</a:t>
            </a:r>
            <a:r>
              <a:rPr lang="sr-Latn-CS" altLang="en-US" sz="3400" b="1" smtClean="0">
                <a:latin typeface="Arial" charset="0"/>
              </a:rPr>
              <a:t>ica</a:t>
            </a:r>
            <a:endParaRPr lang="en-US" altLang="en-US" sz="3400" b="1" smtClean="0">
              <a:latin typeface="Arial" charset="0"/>
            </a:endParaRPr>
          </a:p>
        </p:txBody>
      </p:sp>
      <p:sp>
        <p:nvSpPr>
          <p:cNvPr id="4505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287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iteljica.N:fp2v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iteljica.N:fs1v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iteljice,u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iteljica.N:fp5v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iteljice,u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iteljica.N:fp4v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iteljice,u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iteljica.N:fp1v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iteljice,u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iteljica.N:fs5v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iteljice,u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iteljica.N:fw4v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9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iteljice,u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900" smtClean="0"/>
              <a:t>iteljica.N:fw2v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752600"/>
            <a:ext cx="4148138" cy="2798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iteljice,u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iteljica.N:fs2v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iteljici,u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iteljica.N:fs7v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iteljici,u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iteljica.N:fs3v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iteljicu,u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iteljica.N:fs4v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iteljicom,u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iteljica.N:fs6v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iteljicama,u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iteljica.N:fp7v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iteljicama,u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iteljica.N:fp6v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smtClean="0"/>
              <a:t>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iteljicama,u</a:t>
            </a:r>
            <a:r>
              <a:rPr lang="en-US" altLang="en-US" sz="2000" smtClean="0">
                <a:latin typeface="Arial" charset="0"/>
                <a:cs typeface="Arial" charset="0"/>
              </a:rPr>
              <a:t>č</a:t>
            </a:r>
            <a:r>
              <a:rPr lang="en-US" altLang="en-US" sz="1800" smtClean="0"/>
              <a:t>iteljica.N:fp3v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143000" y="4689475"/>
            <a:ext cx="7497763" cy="784225"/>
          </a:xfrm>
          <a:prstGeom prst="rect">
            <a:avLst/>
          </a:prstGeom>
          <a:solidFill>
            <a:schemeClr val="bg2"/>
          </a:solidFill>
          <a:ln w="22225">
            <a:solidFill>
              <a:schemeClr val="accent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200"/>
              <a:t>The numeric code </a:t>
            </a:r>
            <a:r>
              <a:rPr lang="en-US" altLang="en-US" sz="2200">
                <a:latin typeface="Arial Black" pitchFamily="34" charset="0"/>
              </a:rPr>
              <a:t>651</a:t>
            </a:r>
            <a:r>
              <a:rPr lang="en-US" altLang="en-US" sz="2200"/>
              <a:t> that connects a canonic form with all of its</a:t>
            </a:r>
          </a:p>
          <a:p>
            <a:r>
              <a:rPr lang="en-US" altLang="en-US" sz="2200"/>
              <a:t>subordinate forms is deleted because it is of no use anymore.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AAA8E0-3FAE-4EDD-B2A0-22EC6E6DA2F7}" type="slidenum">
              <a:rPr lang="en-US" altLang="en-US"/>
              <a:pPr>
                <a:defRPr/>
              </a:pPr>
              <a:t>29</a:t>
            </a:fld>
            <a:endParaRPr lang="en-US" alt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whole paradigm of the lemma </a:t>
            </a:r>
            <a:r>
              <a:rPr lang="sr-Cyrl-CS" altLang="en-US" sz="2800" b="1" smtClean="0"/>
              <a:t>глава</a:t>
            </a:r>
            <a:endParaRPr lang="en-US" altLang="en-US" sz="2800" b="1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586662" cy="4191000"/>
          </a:xfrm>
        </p:spPr>
        <p:txBody>
          <a:bodyPr/>
          <a:lstStyle/>
          <a:p>
            <a:pPr eaLnBrk="1" hangingPunct="1"/>
            <a:endParaRPr lang="en-US" altLang="en-US" sz="2600" smtClean="0"/>
          </a:p>
          <a:p>
            <a:pPr eaLnBrk="1" hangingPunct="1"/>
            <a:r>
              <a:rPr lang="sr-Cyrl-CS" altLang="en-US" sz="2600" smtClean="0"/>
              <a:t>глава,глава.С+Ж:s0</a:t>
            </a:r>
          </a:p>
          <a:p>
            <a:pPr eaLnBrk="1" hangingPunct="1"/>
            <a:r>
              <a:rPr lang="sr-Cyrl-CS" altLang="en-US" sz="2600" smtClean="0"/>
              <a:t>главата,глава.С+Ж:sd</a:t>
            </a:r>
          </a:p>
          <a:p>
            <a:pPr eaLnBrk="1" hangingPunct="1"/>
            <a:r>
              <a:rPr lang="sr-Cyrl-CS" altLang="en-US" sz="2600" smtClean="0"/>
              <a:t>глави,глава.С+Ж:p0</a:t>
            </a:r>
          </a:p>
          <a:p>
            <a:pPr eaLnBrk="1" hangingPunct="1"/>
            <a:r>
              <a:rPr lang="sr-Cyrl-CS" altLang="en-US" sz="2600" smtClean="0"/>
              <a:t>главите,глава.С+Ж:pd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72C3B4-3ADC-422E-BA29-BCDEFCBC09DF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From </a:t>
            </a:r>
            <a:r>
              <a:rPr lang="en-US" altLang="en-US" smtClean="0">
                <a:latin typeface="Garamond" pitchFamily="18" charset="0"/>
                <a:hlinkClick r:id="rId2"/>
              </a:rPr>
              <a:t>Dictionary.com</a:t>
            </a:r>
            <a:endParaRPr lang="en-US" altLang="en-US" smtClean="0">
              <a:latin typeface="Garamond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Garamond" pitchFamily="18" charset="0"/>
              </a:rPr>
              <a:t>... a </a:t>
            </a:r>
            <a:r>
              <a:rPr lang="en-US" altLang="en-US" sz="2400" b="1" smtClean="0">
                <a:latin typeface="Garamond" pitchFamily="18" charset="0"/>
              </a:rPr>
              <a:t>book</a:t>
            </a:r>
            <a:r>
              <a:rPr lang="en-US" altLang="en-US" sz="2400" smtClean="0">
                <a:latin typeface="Garamond" pitchFamily="18" charset="0"/>
              </a:rPr>
              <a:t>, optical disc, mobile device, or online lexical resource containing a selection of the words of a language, giving information about their meanings, pronunciations, etymologies, inflected forms, derived forms, etc., expressed in either the same or another language...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Garamond" pitchFamily="18" charset="0"/>
              </a:rPr>
              <a:t>	</a:t>
            </a:r>
            <a:r>
              <a:rPr lang="en-US" altLang="en-US" sz="2400" b="1" smtClean="0">
                <a:latin typeface="Garamond" pitchFamily="18" charset="0"/>
              </a:rPr>
              <a:t>Print dictionaries</a:t>
            </a:r>
            <a:r>
              <a:rPr lang="en-US" altLang="en-US" sz="2400" smtClean="0">
                <a:latin typeface="Garamond" pitchFamily="18" charset="0"/>
              </a:rPr>
              <a:t> of various sizes, ranging from small pocket dictionaries to multivolume books, usually sort entries alphabetically...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 smtClean="0">
                <a:latin typeface="Garamond" pitchFamily="18" charset="0"/>
              </a:rPr>
              <a:t>	</a:t>
            </a:r>
            <a:r>
              <a:rPr lang="en-US" altLang="en-US" sz="2400" b="1" smtClean="0">
                <a:latin typeface="Garamond" pitchFamily="18" charset="0"/>
              </a:rPr>
              <a:t>All electronic dictionaries</a:t>
            </a:r>
            <a:r>
              <a:rPr lang="en-US" altLang="en-US" sz="2400" smtClean="0">
                <a:latin typeface="Garamond" pitchFamily="18" charset="0"/>
              </a:rPr>
              <a:t>, whether online or installed on a device, can provide immediate, direct access to a search term, its meanings...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29C0FD-BCD1-4587-BE3D-5D08FF5272CE}" type="slidenum">
              <a:rPr lang="en-US" altLang="en-US"/>
              <a:pPr>
                <a:defRPr/>
              </a:pPr>
              <a:t>30</a:t>
            </a:fld>
            <a:endParaRPr lang="en-US" alt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whole paradigm of the lemma </a:t>
            </a:r>
            <a:r>
              <a:rPr lang="sr-Cyrl-CS" altLang="en-US" sz="2800" b="1" smtClean="0"/>
              <a:t>дам</a:t>
            </a:r>
            <a:endParaRPr lang="en-US" altLang="en-US" sz="2800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дадете,дам.Г+С+Т:R2p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дадеш,дам.Г+С+Т:R2s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дадеше,дам.Г+С+Т:D2s:D3s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дадох,дам.Г+С+Т:E1s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дадоха,дам.Г+С+Т:E3p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дадохме,дам.Г+С+Т:E1p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дадохте,дам.Г+С+Т:E2p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дадял,дам.Г+С+Т:Wsm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дадяла,дам.Г+С+Т:Wsf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дадяло,дам.Г+С+Т:Wsn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дадях,дам.Г+С+Т:D1s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дадяха,дам.Г+С+Т:D3p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дадяхме,дам.Г+С+Т:D1p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дадяхте,дам.Г+С+Т:D2p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дай,дам.Г+С+Т:I2s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дайте,дам.Г+С+Т:I2p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дал,дам.Г+С+Т:Xsm0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дала,дам.Г+С+Т:Xsf0</a:t>
            </a:r>
            <a:endParaRPr lang="en-US" altLang="en-US" sz="1200" smtClean="0"/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далата,дам.Г+С+Т:Xsfd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en-US" sz="120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752600"/>
            <a:ext cx="4148138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дадат,дам.Г+С+Т:R3p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даде,дам.Г+С+Т:E2s:E3s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даде,дам.Г+С+Т:R3s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дадели,дам.Г+С+Т:Wp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дадем,дам.Г+С+Т:R1p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даден,дам.Г+С+Т:Qsm0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дадена,дам.Г+С+Т:Qsf0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дадената,дам.Г+С+Т:Qsfd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дадени,дам.Г+С+Т:Qp0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дадените,дам.Г+С+Т:Qpd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дадения,дам.Г+С+Т:Qsmh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даденият,дам.Г+С+Т:Qsml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дадено,дам.Г+С+Т:Qsn0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даденото,дам.Г+С+Т:Qsnd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дали,дам.Г+С+Т:Xp0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далите,дам.Г+С+Т:Xpd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далия,дам.Г+С+Т:Xsmh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далият,дам.Г+С+Т:Xsml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дало,дам.Г+С+Т:Xsn0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далото,дам.Г+С+Т:Xsnd</a:t>
            </a:r>
          </a:p>
          <a:p>
            <a:pPr eaLnBrk="1" hangingPunct="1">
              <a:lnSpc>
                <a:spcPct val="80000"/>
              </a:lnSpc>
            </a:pPr>
            <a:r>
              <a:rPr lang="sr-Cyrl-CS" altLang="en-US" sz="1200" smtClean="0"/>
              <a:t>дам,дам.Г+С+Т:R1s</a:t>
            </a:r>
          </a:p>
          <a:p>
            <a:pPr eaLnBrk="1" hangingPunct="1">
              <a:lnSpc>
                <a:spcPct val="80000"/>
              </a:lnSpc>
            </a:pPr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339EF-96C8-4C1C-BBA6-4A772573834F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How is relation between canonic form and its subordinate form (inflected forms) established?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6210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In Unitex system Finite State Transducers – FST – are used for this.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Inflection class code used that follows PoS code in DELAS (dictionary of lemmas) is used to generate all inflected forms. 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One transducer is usually used to generate forms for many lemmas. For instance, </a:t>
            </a:r>
            <a:r>
              <a:rPr lang="sr-Latn-CS" altLang="en-US" sz="2600" smtClean="0">
                <a:latin typeface="Garamond" pitchFamily="18" charset="0"/>
              </a:rPr>
              <a:t>transdu</a:t>
            </a:r>
            <a:r>
              <a:rPr lang="en-US" altLang="en-US" sz="2600" smtClean="0">
                <a:latin typeface="Garamond" pitchFamily="18" charset="0"/>
              </a:rPr>
              <a:t>cer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sr-Latn-CS" altLang="en-US" sz="2600" smtClean="0"/>
              <a:t>N2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en-US" altLang="en-US" sz="2600" smtClean="0">
                <a:latin typeface="Garamond" pitchFamily="18" charset="0"/>
              </a:rPr>
              <a:t>generates inflected forms for</a:t>
            </a:r>
            <a:r>
              <a:rPr lang="sr-Latn-CS" altLang="en-US" sz="2600" smtClean="0">
                <a:latin typeface="Garamond" pitchFamily="18" charset="0"/>
              </a:rPr>
              <a:t>: </a:t>
            </a:r>
            <a:r>
              <a:rPr lang="sr-Latn-CS" altLang="en-US" sz="2600" i="1" smtClean="0">
                <a:latin typeface="Garamond" pitchFamily="18" charset="0"/>
              </a:rPr>
              <a:t>emir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evrofil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dijetetičar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forenzičar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leptir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sr-Latn-CS" altLang="en-US" sz="2600" i="1" smtClean="0">
                <a:latin typeface="Garamond" pitchFamily="18" charset="0"/>
              </a:rPr>
              <a:t>šegrt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en-US" altLang="en-US" sz="2600" smtClean="0">
                <a:latin typeface="Garamond" pitchFamily="18" charset="0"/>
              </a:rPr>
              <a:t>and many other lemmas</a:t>
            </a:r>
            <a:r>
              <a:rPr lang="sr-Latn-CS" altLang="en-US" sz="2600" smtClean="0">
                <a:latin typeface="Garamond" pitchFamily="18" charset="0"/>
              </a:rPr>
              <a:t>.</a:t>
            </a:r>
            <a:endParaRPr lang="en-US" altLang="en-US" sz="2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65631-1EDB-49D1-8AA4-1D8F7D907194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FST defines classes</a:t>
            </a:r>
            <a:r>
              <a:rPr lang="sr-Latn-RS" altLang="en-US" dirty="0" smtClean="0"/>
              <a:t> (BG)</a:t>
            </a:r>
            <a:endParaRPr lang="en-US" altLang="en-US" dirty="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Garamond" pitchFamily="18" charset="0"/>
              </a:rPr>
              <a:t>In most of the languages the relation between a lemma and its forms is an intuitive relation of equivalence that is formalized, in the case of the LADL format by FSTs</a:t>
            </a:r>
            <a:r>
              <a:rPr lang="sr-Latn-RS" altLang="en-US" sz="2800" dirty="0" smtClean="0">
                <a:latin typeface="Garamond" pitchFamily="18" charset="0"/>
              </a:rPr>
              <a:t>, </a:t>
            </a:r>
            <a:r>
              <a:rPr lang="en-US" altLang="en-US" dirty="0" smtClean="0">
                <a:latin typeface="Garamond" pitchFamily="18" charset="0"/>
              </a:rPr>
              <a:t> </a:t>
            </a:r>
          </a:p>
          <a:p>
            <a:pPr lvl="1" eaLnBrk="1" hangingPunct="1"/>
            <a:r>
              <a:rPr lang="en-US" altLang="en-US" sz="2400" dirty="0" err="1" smtClean="0">
                <a:latin typeface="Garamond" pitchFamily="18" charset="0"/>
              </a:rPr>
              <a:t>син</a:t>
            </a:r>
            <a:r>
              <a:rPr lang="en-US" altLang="en-US" sz="2400" dirty="0" smtClean="0">
                <a:latin typeface="Garamond" pitchFamily="18" charset="0"/>
              </a:rPr>
              <a:t>/</a:t>
            </a:r>
            <a:r>
              <a:rPr lang="en-US" altLang="en-US" sz="2400" dirty="0" err="1" smtClean="0">
                <a:latin typeface="Garamond" pitchFamily="18" charset="0"/>
              </a:rPr>
              <a:t>sg,indef</a:t>
            </a:r>
            <a:endParaRPr lang="en-US" altLang="en-US" sz="2400" dirty="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400" dirty="0" err="1" smtClean="0">
                <a:latin typeface="Garamond" pitchFamily="18" charset="0"/>
              </a:rPr>
              <a:t>синове</a:t>
            </a:r>
            <a:r>
              <a:rPr lang="en-US" altLang="en-US" sz="2400" dirty="0" smtClean="0">
                <a:latin typeface="Garamond" pitchFamily="18" charset="0"/>
              </a:rPr>
              <a:t>/</a:t>
            </a:r>
            <a:r>
              <a:rPr lang="en-US" altLang="en-US" sz="2400" dirty="0" err="1" smtClean="0">
                <a:latin typeface="Garamond" pitchFamily="18" charset="0"/>
              </a:rPr>
              <a:t>pl,indef</a:t>
            </a:r>
            <a:endParaRPr lang="en-US" altLang="en-US" sz="2400" dirty="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400" dirty="0" err="1" smtClean="0">
                <a:latin typeface="Garamond" pitchFamily="18" charset="0"/>
              </a:rPr>
              <a:t>сине</a:t>
            </a:r>
            <a:r>
              <a:rPr lang="en-US" altLang="en-US" sz="2400" dirty="0" smtClean="0">
                <a:latin typeface="Garamond" pitchFamily="18" charset="0"/>
              </a:rPr>
              <a:t>/</a:t>
            </a:r>
            <a:r>
              <a:rPr lang="en-US" altLang="en-US" sz="2400" dirty="0" err="1" smtClean="0">
                <a:latin typeface="Garamond" pitchFamily="18" charset="0"/>
              </a:rPr>
              <a:t>sg,voc</a:t>
            </a:r>
            <a:endParaRPr lang="en-US" altLang="en-US" sz="2400" dirty="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400" dirty="0" err="1" smtClean="0">
                <a:latin typeface="Garamond" pitchFamily="18" charset="0"/>
              </a:rPr>
              <a:t>сина</a:t>
            </a:r>
            <a:r>
              <a:rPr lang="en-US" altLang="en-US" sz="2400" dirty="0" smtClean="0">
                <a:latin typeface="Garamond" pitchFamily="18" charset="0"/>
              </a:rPr>
              <a:t>/</a:t>
            </a:r>
            <a:r>
              <a:rPr lang="en-US" altLang="en-US" sz="2400" dirty="0" err="1" smtClean="0">
                <a:latin typeface="Garamond" pitchFamily="18" charset="0"/>
              </a:rPr>
              <a:t>pl,count</a:t>
            </a:r>
            <a:endParaRPr lang="en-US" altLang="en-US" sz="2400" dirty="0" smtClean="0">
              <a:latin typeface="Garamond" pitchFamily="18" charset="0"/>
            </a:endParaRPr>
          </a:p>
        </p:txBody>
      </p:sp>
      <p:sp>
        <p:nvSpPr>
          <p:cNvPr id="50180" name="Text Box 25"/>
          <p:cNvSpPr txBox="1">
            <a:spLocks noChangeArrowheads="1"/>
          </p:cNvSpPr>
          <p:nvPr/>
        </p:nvSpPr>
        <p:spPr bwMode="auto">
          <a:xfrm>
            <a:off x="531813" y="4648200"/>
            <a:ext cx="7888287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ctr" eaLnBrk="0" hangingPunct="0"/>
            <a:r>
              <a:rPr lang="en-US" altLang="en-US" sz="2400" b="1">
                <a:solidFill>
                  <a:srgbClr val="FFFF00"/>
                </a:solidFill>
              </a:rPr>
              <a:t>син</a:t>
            </a:r>
            <a:r>
              <a:rPr lang="en-US" altLang="en-US" sz="2400" b="1">
                <a:solidFill>
                  <a:schemeClr val="bg1"/>
                </a:solidFill>
              </a:rPr>
              <a:t>(</a:t>
            </a:r>
            <a:r>
              <a:rPr lang="en-US" altLang="en-US" sz="2400" b="1">
                <a:solidFill>
                  <a:schemeClr val="accent2"/>
                </a:solidFill>
              </a:rPr>
              <a:t>&lt;E&gt;</a:t>
            </a:r>
            <a:r>
              <a:rPr lang="en-US" altLang="en-US" sz="2400" b="1">
                <a:solidFill>
                  <a:schemeClr val="bg1"/>
                </a:solidFill>
              </a:rPr>
              <a:t>/sg,indef+</a:t>
            </a:r>
            <a:r>
              <a:rPr lang="en-US" altLang="en-US" sz="2400" b="1">
                <a:solidFill>
                  <a:schemeClr val="accent2"/>
                </a:solidFill>
              </a:rPr>
              <a:t>ове</a:t>
            </a:r>
            <a:r>
              <a:rPr lang="en-US" altLang="en-US" sz="2400" b="1">
                <a:solidFill>
                  <a:schemeClr val="bg1"/>
                </a:solidFill>
              </a:rPr>
              <a:t>/pl,indef+</a:t>
            </a:r>
            <a:r>
              <a:rPr lang="en-US" altLang="en-US" sz="2400" b="1">
                <a:solidFill>
                  <a:schemeClr val="accent2"/>
                </a:solidFill>
              </a:rPr>
              <a:t>е</a:t>
            </a:r>
            <a:r>
              <a:rPr lang="en-US" altLang="en-US" sz="2400" b="1">
                <a:solidFill>
                  <a:schemeClr val="bg1"/>
                </a:solidFill>
              </a:rPr>
              <a:t>/sg,voc+</a:t>
            </a:r>
            <a:r>
              <a:rPr lang="en-US" altLang="en-US" sz="2400" b="1">
                <a:solidFill>
                  <a:schemeClr val="accent2"/>
                </a:solidFill>
              </a:rPr>
              <a:t>а</a:t>
            </a:r>
            <a:r>
              <a:rPr lang="en-US" altLang="en-US" sz="2400" b="1">
                <a:solidFill>
                  <a:schemeClr val="bg1"/>
                </a:solidFill>
              </a:rPr>
              <a:t>/pl,count)</a:t>
            </a:r>
          </a:p>
        </p:txBody>
      </p:sp>
      <p:sp>
        <p:nvSpPr>
          <p:cNvPr id="50181" name="Text Box 26"/>
          <p:cNvSpPr txBox="1">
            <a:spLocks noChangeArrowheads="1"/>
          </p:cNvSpPr>
          <p:nvPr/>
        </p:nvSpPr>
        <p:spPr bwMode="auto">
          <a:xfrm>
            <a:off x="533400" y="5181600"/>
            <a:ext cx="8212138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ctr" eaLnBrk="0" hangingPunct="0"/>
            <a:r>
              <a:rPr lang="en-US" altLang="en-US" sz="2400" b="1">
                <a:solidFill>
                  <a:srgbClr val="FFFF00"/>
                </a:solidFill>
              </a:rPr>
              <a:t>(...?...)</a:t>
            </a:r>
            <a:r>
              <a:rPr lang="en-US" altLang="en-US" sz="2400" b="1">
                <a:solidFill>
                  <a:schemeClr val="bg1"/>
                </a:solidFill>
              </a:rPr>
              <a:t>(</a:t>
            </a:r>
            <a:r>
              <a:rPr lang="en-US" altLang="en-US" sz="2400" b="1">
                <a:solidFill>
                  <a:schemeClr val="accent2"/>
                </a:solidFill>
              </a:rPr>
              <a:t>&lt;E&gt;</a:t>
            </a:r>
            <a:r>
              <a:rPr lang="en-US" altLang="en-US" sz="2400" b="1">
                <a:solidFill>
                  <a:schemeClr val="bg1"/>
                </a:solidFill>
              </a:rPr>
              <a:t>/sg,indef+</a:t>
            </a:r>
            <a:r>
              <a:rPr lang="en-US" altLang="en-US" sz="2400" b="1">
                <a:solidFill>
                  <a:schemeClr val="accent2"/>
                </a:solidFill>
              </a:rPr>
              <a:t>ове</a:t>
            </a:r>
            <a:r>
              <a:rPr lang="en-US" altLang="en-US" sz="2400" b="1">
                <a:solidFill>
                  <a:schemeClr val="bg1"/>
                </a:solidFill>
              </a:rPr>
              <a:t>/pl,indef+</a:t>
            </a:r>
            <a:r>
              <a:rPr lang="en-US" altLang="en-US" sz="2400" b="1">
                <a:solidFill>
                  <a:schemeClr val="accent2"/>
                </a:solidFill>
              </a:rPr>
              <a:t>е</a:t>
            </a:r>
            <a:r>
              <a:rPr lang="en-US" altLang="en-US" sz="2400" b="1">
                <a:solidFill>
                  <a:schemeClr val="bg1"/>
                </a:solidFill>
              </a:rPr>
              <a:t>/sg,voc+</a:t>
            </a:r>
            <a:r>
              <a:rPr lang="en-US" altLang="en-US" sz="2400" b="1">
                <a:solidFill>
                  <a:schemeClr val="accent2"/>
                </a:solidFill>
              </a:rPr>
              <a:t>а</a:t>
            </a:r>
            <a:r>
              <a:rPr lang="en-US" altLang="en-US" sz="2400" b="1">
                <a:solidFill>
                  <a:schemeClr val="bg1"/>
                </a:solidFill>
              </a:rPr>
              <a:t>/pl,count)</a:t>
            </a:r>
          </a:p>
        </p:txBody>
      </p:sp>
      <p:sp>
        <p:nvSpPr>
          <p:cNvPr id="50182" name="Text Box 29"/>
          <p:cNvSpPr txBox="1">
            <a:spLocks noChangeArrowheads="1"/>
          </p:cNvSpPr>
          <p:nvPr/>
        </p:nvSpPr>
        <p:spPr bwMode="auto">
          <a:xfrm>
            <a:off x="609600" y="5791200"/>
            <a:ext cx="8069263" cy="4572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1" algn="ctr" eaLnBrk="0" hangingPunct="0"/>
            <a:r>
              <a:rPr lang="en-US" altLang="en-US" sz="2400" b="1">
                <a:solidFill>
                  <a:srgbClr val="FFFF00"/>
                </a:solidFill>
              </a:rPr>
              <a:t>N01: </a:t>
            </a:r>
            <a:r>
              <a:rPr lang="en-US" altLang="en-US" sz="2400" b="1">
                <a:solidFill>
                  <a:schemeClr val="bg1"/>
                </a:solidFill>
              </a:rPr>
              <a:t>(</a:t>
            </a:r>
            <a:r>
              <a:rPr lang="en-US" altLang="en-US" sz="2400" b="1">
                <a:solidFill>
                  <a:schemeClr val="accent2"/>
                </a:solidFill>
              </a:rPr>
              <a:t>&lt;E&gt;</a:t>
            </a:r>
            <a:r>
              <a:rPr lang="en-US" altLang="en-US" sz="2400" b="1">
                <a:solidFill>
                  <a:schemeClr val="bg1"/>
                </a:solidFill>
              </a:rPr>
              <a:t>/sg,indef+</a:t>
            </a:r>
            <a:r>
              <a:rPr lang="en-US" altLang="en-US" sz="2400" b="1">
                <a:solidFill>
                  <a:schemeClr val="accent2"/>
                </a:solidFill>
              </a:rPr>
              <a:t>ове</a:t>
            </a:r>
            <a:r>
              <a:rPr lang="en-US" altLang="en-US" sz="2400" b="1">
                <a:solidFill>
                  <a:schemeClr val="bg1"/>
                </a:solidFill>
              </a:rPr>
              <a:t>/pl,indef+</a:t>
            </a:r>
            <a:r>
              <a:rPr lang="en-US" altLang="en-US" sz="2400" b="1">
                <a:solidFill>
                  <a:schemeClr val="accent2"/>
                </a:solidFill>
              </a:rPr>
              <a:t>е</a:t>
            </a:r>
            <a:r>
              <a:rPr lang="en-US" altLang="en-US" sz="2400" b="1">
                <a:solidFill>
                  <a:schemeClr val="bg1"/>
                </a:solidFill>
              </a:rPr>
              <a:t>/sg,voc+</a:t>
            </a:r>
            <a:r>
              <a:rPr lang="en-US" altLang="en-US" sz="2400" b="1">
                <a:solidFill>
                  <a:schemeClr val="accent2"/>
                </a:solidFill>
              </a:rPr>
              <a:t>а</a:t>
            </a:r>
            <a:r>
              <a:rPr lang="en-US" altLang="en-US" sz="2400" b="1">
                <a:solidFill>
                  <a:schemeClr val="bg1"/>
                </a:solidFill>
              </a:rPr>
              <a:t>/pl,count)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/>
      <p:bldP spid="50180" grpId="1" animBg="1"/>
      <p:bldP spid="50181" grpId="0" animBg="1"/>
      <p:bldP spid="50181" grpId="1" animBg="1"/>
      <p:bldP spid="5018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F4676A-7FB0-482E-A340-FC97ABA9921D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53250" name="Rectangle 5"/>
          <p:cNvSpPr>
            <a:spLocks noGrp="1" noChangeArrowheads="1"/>
          </p:cNvSpPr>
          <p:nvPr>
            <p:ph type="title"/>
          </p:nvPr>
        </p:nvSpPr>
        <p:spPr>
          <a:xfrm>
            <a:off x="592138" y="31115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mtClean="0"/>
              <a:t>Dictionaries for other languages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Russian - developed at CIS, Munich (CISLEX-RU) derived mostly from Zaliznyak, A. </a:t>
            </a:r>
            <a:r>
              <a:rPr lang="en-US" altLang="en-US" i="1" smtClean="0">
                <a:latin typeface="Garamond" pitchFamily="18" charset="0"/>
              </a:rPr>
              <a:t>Grammaticheskij slovar' russkogo jazyka</a:t>
            </a:r>
            <a:r>
              <a:rPr lang="en-US" altLang="en-US" smtClean="0">
                <a:latin typeface="Garamond" pitchFamily="18" charset="0"/>
              </a:rPr>
              <a:t>) and contains approximately 44,000 lemmas (930.000 forms)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09E988-E885-4E80-8BF3-A3D3576A7DFE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4275" name="Text Box 4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разговориться,.V+intr+sv:AI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при,пря.N+anim(j)+gen(F):geF:nm:ajm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при,.PRAEP+gov(q)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при,переть.V+nsv+tr:A2eb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первой,первый.A+Ord:geF:deF:teF:qeF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встрече,встреча.N+anim(j)+gen(F):deF:qeF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объявил,объявить.V+sv+tr:AeMVi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нынешним,нынешний.A:teM:teN:dm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летом,.ADV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летом,лето.N+anim(j)+gen(N):teN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летом,лет.N+anim(j)+gen(M):teM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Капе,Капа.N+PN+VORN+anim(o)+gen(M)+style(colloq):deM:qeM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000" b="1" smtClean="0">
                <a:solidFill>
                  <a:schemeClr val="bg1"/>
                </a:solidFill>
                <a:latin typeface="Garamond" pitchFamily="18" charset="0"/>
              </a:rPr>
              <a:t>Капе,Капа.N+PN+VORN+anim(o)+gen(F)+style(colloq):deF:qeF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Char char="•"/>
            </a:pPr>
            <a:endParaRPr lang="en-US" altLang="en-US" sz="2000" b="1" smtClean="0">
              <a:solidFill>
                <a:schemeClr val="bg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9AB9A-983F-442F-A5B3-57AF5E856EEE}" type="slidenum">
              <a:rPr lang="en-US" altLang="en-US"/>
              <a:pPr>
                <a:defRPr/>
              </a:pPr>
              <a:t>35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tx1"/>
                </a:solidFill>
                <a:latin typeface="Garamond" pitchFamily="18" charset="0"/>
              </a:rPr>
              <a:t>Капе,Капа.N+PN+VORN+anim(o)+gen(M)+style(colloq):deM:qeM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smtClean="0">
                <a:latin typeface="Garamond" pitchFamily="18" charset="0"/>
              </a:rPr>
              <a:t>Капе,Капа.N+PN+VORN+anim(o)+gen(M)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800" b="1" smtClean="0">
                <a:latin typeface="Garamond" pitchFamily="18" charset="0"/>
              </a:rPr>
              <a:t>			+style(colloq):deM:qeM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Капе – word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Капа - lemma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N – noun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PN – proper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VORN – given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anim(o) - animate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gen(M) – masculin gender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style(colloq)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b="1" smtClean="0">
                <a:latin typeface="Garamond" pitchFamily="18" charset="0"/>
              </a:rPr>
              <a:t>deM:qeM – dative or prepositional case, singular (e), masculin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E1A13-79E3-42A8-BD60-7644DDB81EF1}" type="slidenum">
              <a:rPr lang="en-US" altLang="en-US"/>
              <a:pPr>
                <a:defRPr/>
              </a:pPr>
              <a:t>36</a:t>
            </a:fld>
            <a:endParaRPr lang="en-US" alt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Dictionaries for other languages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Polish (Z. Vetulany, Adam Mickiewicz University, 1996)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  <a:p>
            <a:pPr eaLnBrk="1" hangingPunct="1">
              <a:buFont typeface="Wingdings" pitchFamily="2" charset="2"/>
              <a:buNone/>
            </a:pPr>
            <a:endParaRPr lang="en-US" altLang="en-US" smtClean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524000" y="3124200"/>
            <a:ext cx="6980238" cy="26543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>
                <a:solidFill>
                  <a:schemeClr val="bg1"/>
                </a:solidFill>
              </a:rPr>
              <a:t>marcu,</a:t>
            </a:r>
            <a:r>
              <a:rPr lang="en-US" altLang="en-US" sz="2800" b="1">
                <a:solidFill>
                  <a:srgbClr val="FFFF00"/>
                </a:solidFill>
              </a:rPr>
              <a:t>marzec</a:t>
            </a:r>
            <a:r>
              <a:rPr lang="en-US" altLang="en-US" sz="2800" b="1">
                <a:solidFill>
                  <a:schemeClr val="bg1"/>
                </a:solidFill>
              </a:rPr>
              <a:t>.N+Gi+Ns+Cl</a:t>
            </a:r>
          </a:p>
          <a:p>
            <a:pPr eaLnBrk="0" hangingPunct="0"/>
            <a:r>
              <a:rPr lang="en-US" altLang="en-US" sz="2800" b="1">
                <a:solidFill>
                  <a:schemeClr val="bg1"/>
                </a:solidFill>
              </a:rPr>
              <a:t>marcu,</a:t>
            </a:r>
            <a:r>
              <a:rPr lang="en-US" altLang="en-US" sz="2800" b="1">
                <a:solidFill>
                  <a:srgbClr val="FFFF00"/>
                </a:solidFill>
              </a:rPr>
              <a:t>marzec</a:t>
            </a:r>
            <a:r>
              <a:rPr lang="en-US" altLang="en-US" sz="2800" b="1">
                <a:solidFill>
                  <a:schemeClr val="bg1"/>
                </a:solidFill>
              </a:rPr>
              <a:t>.N+Gi+Ns+Cv</a:t>
            </a:r>
          </a:p>
          <a:p>
            <a:pPr eaLnBrk="0" hangingPunct="0"/>
            <a:r>
              <a:rPr lang="en-US" altLang="en-US" sz="2800" b="1">
                <a:solidFill>
                  <a:schemeClr val="bg1"/>
                </a:solidFill>
              </a:rPr>
              <a:t>marcu,</a:t>
            </a:r>
            <a:r>
              <a:rPr lang="en-US" altLang="en-US" sz="2800" b="1">
                <a:solidFill>
                  <a:srgbClr val="FFFF00"/>
                </a:solidFill>
              </a:rPr>
              <a:t>marzec</a:t>
            </a:r>
            <a:r>
              <a:rPr lang="en-US" altLang="en-US" sz="2800" b="1">
                <a:solidFill>
                  <a:schemeClr val="bg1"/>
                </a:solidFill>
              </a:rPr>
              <a:t>.N+</a:t>
            </a:r>
            <a:r>
              <a:rPr lang="en-US" altLang="en-US" sz="2800" b="1">
                <a:solidFill>
                  <a:schemeClr val="accent2"/>
                </a:solidFill>
              </a:rPr>
              <a:t>month</a:t>
            </a:r>
            <a:r>
              <a:rPr lang="en-US" altLang="en-US" sz="2800" b="1">
                <a:solidFill>
                  <a:schemeClr val="bg1"/>
                </a:solidFill>
              </a:rPr>
              <a:t>:L</a:t>
            </a:r>
          </a:p>
          <a:p>
            <a:pPr eaLnBrk="0" hangingPunct="0"/>
            <a:r>
              <a:rPr lang="en-US" altLang="en-US" sz="2800" b="1">
                <a:solidFill>
                  <a:schemeClr val="bg1"/>
                </a:solidFill>
              </a:rPr>
              <a:t>marynarka,.N+Gf+Ns+Cn</a:t>
            </a:r>
          </a:p>
          <a:p>
            <a:pPr eaLnBrk="0" hangingPunct="0"/>
            <a:r>
              <a:rPr lang="en-US" altLang="en-US" sz="2800" b="1">
                <a:solidFill>
                  <a:schemeClr val="bg1"/>
                </a:solidFill>
              </a:rPr>
              <a:t>masową,masowy.ADJ+Dp+Ns+Cai+Gf</a:t>
            </a:r>
          </a:p>
          <a:p>
            <a:pPr eaLnBrk="0" hangingPunct="0"/>
            <a:r>
              <a:rPr lang="en-US" altLang="en-US" sz="2800" b="1">
                <a:solidFill>
                  <a:schemeClr val="bg1"/>
                </a:solidFill>
              </a:rPr>
              <a:t>masowe,masowy.ADJ+Dp+Np+Cnav+Gaifn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E8A24-912F-4F37-AA5B-7D2136B18713}" type="slidenum">
              <a:rPr lang="en-US" altLang="en-US"/>
              <a:pPr>
                <a:defRPr/>
              </a:pPr>
              <a:t>37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mtClean="0"/>
              <a:t>Dictionaries for other languages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sr-Latn-RS" altLang="en-US" dirty="0">
                <a:latin typeface="Garamond" panose="02020404030301010803" pitchFamily="18" charset="0"/>
              </a:rPr>
              <a:t>Latin dictionary derived from Perseus project, based on the Lewis&amp;Short dictionary (1879)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sr-Latn-RS" alt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sr-Latn-RS" alt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sr-Latn-RS" altLang="en-US" dirty="0"/>
          </a:p>
          <a:p>
            <a:pPr eaLnBrk="1" hangingPunct="1">
              <a:buFont typeface="Wingdings" pitchFamily="2" charset="2"/>
              <a:buNone/>
              <a:defRPr/>
            </a:pPr>
            <a:endParaRPr lang="sr-Latn-RS" altLang="en-US" dirty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530475" y="2743200"/>
            <a:ext cx="4022725" cy="30130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abaculus,.N:Nms</a:t>
            </a:r>
          </a:p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abacum,abax.N:Gmp</a:t>
            </a:r>
          </a:p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abacum,</a:t>
            </a:r>
            <a:r>
              <a:rPr lang="en-US" altLang="en-US" sz="2400" b="1">
                <a:solidFill>
                  <a:schemeClr val="accent2"/>
                </a:solidFill>
              </a:rPr>
              <a:t>abacus</a:t>
            </a:r>
            <a:r>
              <a:rPr lang="en-US" altLang="en-US" sz="2400" b="1">
                <a:solidFill>
                  <a:schemeClr val="bg1"/>
                </a:solidFill>
              </a:rPr>
              <a:t>.N:Ams</a:t>
            </a:r>
          </a:p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abacum,abacus.N+poet:Gmp</a:t>
            </a:r>
          </a:p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abaddon,</a:t>
            </a:r>
            <a:r>
              <a:rPr lang="en-US" altLang="en-US" sz="2400" b="1">
                <a:solidFill>
                  <a:schemeClr val="accent2"/>
                </a:solidFill>
              </a:rPr>
              <a:t>ab-addo</a:t>
            </a:r>
            <a:r>
              <a:rPr lang="en-US" altLang="en-US" sz="2400" b="1">
                <a:solidFill>
                  <a:schemeClr val="bg1"/>
                </a:solidFill>
              </a:rPr>
              <a:t>.V:1siPC</a:t>
            </a:r>
          </a:p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abagmentum,.N:Vns</a:t>
            </a:r>
          </a:p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abagmentum,.N:Nns</a:t>
            </a:r>
          </a:p>
          <a:p>
            <a:pPr eaLnBrk="0" hangingPunct="0"/>
            <a:r>
              <a:rPr lang="en-US" altLang="en-US" sz="2400" b="1">
                <a:solidFill>
                  <a:schemeClr val="bg1"/>
                </a:solidFill>
              </a:rPr>
              <a:t>abagmentum,.N:Ans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39333A-11D2-4251-9171-22455482EE23}" type="slidenum">
              <a:rPr lang="en-US" altLang="en-US"/>
              <a:pPr>
                <a:defRPr/>
              </a:pPr>
              <a:t>38</a:t>
            </a:fld>
            <a:endParaRPr lang="en-US" alt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Comparison between L&amp;S, Georges and Whiteker dictionaries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400" smtClean="0">
                <a:latin typeface="Garamond" pitchFamily="18" charset="0"/>
              </a:rPr>
              <a:t>All three dictionaries are available in e-from.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latin typeface="Garamond" pitchFamily="18" charset="0"/>
              </a:rPr>
              <a:t>L&amp;S</a:t>
            </a:r>
            <a:r>
              <a:rPr lang="en-US" altLang="en-US" sz="2800" smtClean="0">
                <a:latin typeface="Garamond" pitchFamily="18" charset="0"/>
              </a:rPr>
              <a:t> supports processing on the site </a:t>
            </a:r>
            <a:r>
              <a:rPr lang="en-US" altLang="en-US" sz="2800" b="1" smtClean="0">
                <a:latin typeface="Garamond" pitchFamily="18" charset="0"/>
              </a:rPr>
              <a:t>Perseus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smtClean="0">
                <a:latin typeface="Garamond" pitchFamily="18" charset="0"/>
              </a:rPr>
              <a:t>Georges</a:t>
            </a:r>
            <a:r>
              <a:rPr lang="en-US" altLang="en-US" sz="2800" smtClean="0">
                <a:latin typeface="Garamond" pitchFamily="18" charset="0"/>
              </a:rPr>
              <a:t> is available on-line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>
                <a:latin typeface="Garamond" pitchFamily="18" charset="0"/>
              </a:rPr>
              <a:t>Whitaker’s </a:t>
            </a:r>
            <a:r>
              <a:rPr lang="en-US" altLang="en-US" sz="2800" b="1" smtClean="0">
                <a:latin typeface="Garamond" pitchFamily="18" charset="0"/>
              </a:rPr>
              <a:t>Words</a:t>
            </a:r>
            <a:r>
              <a:rPr lang="en-US" altLang="en-US" sz="2800" smtClean="0">
                <a:latin typeface="Garamond" pitchFamily="18" charset="0"/>
              </a:rPr>
              <a:t> is an application that performs morhological anaylsis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400" smtClean="0">
                <a:latin typeface="Garamond" pitchFamily="18" charset="0"/>
              </a:rPr>
              <a:t>But their content is different.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3400" smtClean="0">
                <a:latin typeface="Garamond" pitchFamily="18" charset="0"/>
              </a:rPr>
              <a:t>E.g. </a:t>
            </a:r>
            <a:r>
              <a:rPr lang="en-US" altLang="en-US" sz="3400" i="1" smtClean="0">
                <a:latin typeface="Garamond" pitchFamily="18" charset="0"/>
              </a:rPr>
              <a:t>abacinus</a:t>
            </a:r>
            <a:r>
              <a:rPr lang="en-US" altLang="en-US" sz="3400" smtClean="0">
                <a:latin typeface="Garamond" pitchFamily="18" charset="0"/>
              </a:rPr>
              <a:t> exists in </a:t>
            </a:r>
            <a:r>
              <a:rPr lang="en-US" altLang="en-US" sz="3400" b="1" smtClean="0">
                <a:latin typeface="Garamond" pitchFamily="18" charset="0"/>
              </a:rPr>
              <a:t>Georges</a:t>
            </a:r>
            <a:r>
              <a:rPr lang="en-US" altLang="en-US" sz="3400" smtClean="0">
                <a:latin typeface="Garamond" pitchFamily="18" charset="0"/>
              </a:rPr>
              <a:t> and </a:t>
            </a:r>
            <a:r>
              <a:rPr lang="en-US" altLang="en-US" sz="3400" b="1" smtClean="0">
                <a:latin typeface="Garamond" pitchFamily="18" charset="0"/>
              </a:rPr>
              <a:t>Whitaker</a:t>
            </a:r>
            <a:r>
              <a:rPr lang="en-US" altLang="en-US" sz="3400" smtClean="0">
                <a:latin typeface="Garamond" pitchFamily="18" charset="0"/>
              </a:rPr>
              <a:t>, but not in </a:t>
            </a:r>
            <a:r>
              <a:rPr lang="en-US" altLang="en-US" sz="3400" b="1" smtClean="0">
                <a:latin typeface="Garamond" pitchFamily="18" charset="0"/>
              </a:rPr>
              <a:t>L&amp;S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CCBCB8-068A-445A-8EC7-A04088DABA55}" type="slidenum">
              <a:rPr lang="en-US" altLang="en-US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else should be known</a:t>
            </a:r>
            <a:r>
              <a:rPr lang="sr-Latn-CS" altLang="en-US" smtClean="0"/>
              <a:t>?</a:t>
            </a:r>
            <a:endParaRPr lang="en-US" alt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>
                <a:latin typeface="Garamond" pitchFamily="18" charset="0"/>
              </a:rPr>
              <a:t>The use of upper-case and lower-case letters in a dictionary:</a:t>
            </a:r>
            <a:endParaRPr lang="sr-Latn-CS" altLang="en-US" sz="28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Canonic forms written with lower-case letters can match in a text both lower–case and upper-case occurrences.</a:t>
            </a:r>
            <a:endParaRPr lang="sr-Latn-CS" altLang="en-US" sz="20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Canonic forms written with (some) upper-case letters can match in a text only occurrences that use upper-case letters on that position(s).</a:t>
            </a:r>
            <a:r>
              <a:rPr lang="sr-Latn-CS" altLang="en-US" sz="2000" smtClean="0">
                <a:latin typeface="Garamond" pitchFamily="18" charset="0"/>
              </a:rPr>
              <a:t> </a:t>
            </a: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For instance</a:t>
            </a:r>
            <a:r>
              <a:rPr lang="sr-Latn-CS" altLang="en-US" sz="2000" smtClean="0">
                <a:latin typeface="Garamond" pitchFamily="18" charset="0"/>
              </a:rPr>
              <a:t>,</a:t>
            </a:r>
          </a:p>
          <a:p>
            <a:pPr lvl="2" eaLnBrk="1" hangingPunct="1"/>
            <a:r>
              <a:rPr lang="sr-Latn-CS" altLang="en-US" sz="2000" smtClean="0"/>
              <a:t>vlada,N600</a:t>
            </a:r>
          </a:p>
          <a:p>
            <a:pPr lvl="2" eaLnBrk="1" hangingPunct="1"/>
            <a:r>
              <a:rPr lang="sr-Latn-CS" altLang="en-US" sz="2000" smtClean="0"/>
              <a:t>Vlada,N1741+NProp+Hum+First</a:t>
            </a:r>
          </a:p>
          <a:p>
            <a:pPr lvl="1" eaLnBrk="1" hangingPunct="1"/>
            <a:r>
              <a:rPr lang="en-US" altLang="en-US" sz="2000" smtClean="0">
                <a:latin typeface="Garamond" pitchFamily="18" charset="0"/>
              </a:rPr>
              <a:t>some results from corpus “</a:t>
            </a:r>
            <a:r>
              <a:rPr lang="sr-Latn-CS" altLang="en-US" sz="2000" smtClean="0">
                <a:latin typeface="Garamond" pitchFamily="18" charset="0"/>
              </a:rPr>
              <a:t>Politika</a:t>
            </a:r>
            <a:r>
              <a:rPr lang="en-US" altLang="en-US" sz="2000" smtClean="0">
                <a:latin typeface="Garamond" pitchFamily="18" charset="0"/>
              </a:rPr>
              <a:t>”</a:t>
            </a:r>
            <a:endParaRPr lang="sr-Latn-CS" altLang="en-US" sz="2000" smtClean="0">
              <a:latin typeface="Garamond" pitchFamily="18" charset="0"/>
            </a:endParaRPr>
          </a:p>
          <a:p>
            <a:pPr lvl="2" eaLnBrk="1" hangingPunct="1"/>
            <a:r>
              <a:rPr lang="sr-Latn-CS" altLang="en-US" sz="2000" smtClean="0">
                <a:hlinkClick r:id="rId2" action="ppaction://hlinkfile"/>
              </a:rPr>
              <a:t>vlada </a:t>
            </a:r>
            <a:r>
              <a:rPr lang="en-US" altLang="en-US" sz="2000" smtClean="0">
                <a:latin typeface="Garamond" pitchFamily="18" charset="0"/>
              </a:rPr>
              <a:t>and</a:t>
            </a:r>
            <a:r>
              <a:rPr lang="sr-Latn-CS" altLang="en-US" sz="2000" smtClean="0"/>
              <a:t> </a:t>
            </a:r>
            <a:r>
              <a:rPr lang="sr-Latn-CS" altLang="en-US" sz="2000" smtClean="0">
                <a:hlinkClick r:id="rId3" action="ppaction://hlinkfile"/>
              </a:rPr>
              <a:t>Vlada</a:t>
            </a:r>
            <a:endParaRPr lang="sr-Latn-C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349944-FDF8-4384-BABD-140B9485B0B2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Some definitions of e-dictionaries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According to one definition</a:t>
            </a:r>
            <a:r>
              <a:rPr lang="sr-Latn-CS" altLang="en-US" smtClean="0">
                <a:latin typeface="Garamond" pitchFamily="18" charset="0"/>
              </a:rPr>
              <a:t>: </a:t>
            </a:r>
            <a:r>
              <a:rPr lang="en-US" altLang="en-US" smtClean="0">
                <a:latin typeface="Garamond" pitchFamily="18" charset="0"/>
              </a:rPr>
              <a:t>(Schryver, 2003)</a:t>
            </a:r>
            <a:r>
              <a:rPr lang="sr-Latn-CS" altLang="en-US" smtClean="0">
                <a:latin typeface="Garamond" pitchFamily="18" charset="0"/>
              </a:rPr>
              <a:t> “</a:t>
            </a:r>
            <a:r>
              <a:rPr lang="en-US" altLang="en-US" i="1" smtClean="0">
                <a:latin typeface="Garamond" pitchFamily="18" charset="0"/>
              </a:rPr>
              <a:t>any dictionary that can be used in an </a:t>
            </a:r>
            <a:r>
              <a:rPr lang="en-US" altLang="en-US" b="1" i="1" smtClean="0">
                <a:latin typeface="Garamond" pitchFamily="18" charset="0"/>
              </a:rPr>
              <a:t>automated</a:t>
            </a:r>
            <a:r>
              <a:rPr lang="en-US" altLang="en-US" i="1" smtClean="0">
                <a:latin typeface="Garamond" pitchFamily="18" charset="0"/>
              </a:rPr>
              <a:t> environment</a:t>
            </a:r>
            <a:r>
              <a:rPr lang="sr-Latn-CS" altLang="en-US" smtClean="0">
                <a:latin typeface="Garamond" pitchFamily="18" charset="0"/>
              </a:rPr>
              <a:t>”</a:t>
            </a:r>
          </a:p>
          <a:p>
            <a:pPr eaLnBrk="1" hangingPunct="1"/>
            <a:r>
              <a:rPr lang="en-US" altLang="en-US" smtClean="0">
                <a:latin typeface="Garamond" pitchFamily="18" charset="0"/>
              </a:rPr>
              <a:t>The other definition says (Jacquet-Pfau,  2002)</a:t>
            </a:r>
            <a:r>
              <a:rPr lang="sr-Latn-CS" altLang="en-US" smtClean="0">
                <a:latin typeface="Garamond" pitchFamily="18" charset="0"/>
              </a:rPr>
              <a:t> </a:t>
            </a:r>
            <a:r>
              <a:rPr lang="en-US" altLang="en-US" smtClean="0">
                <a:latin typeface="Garamond" pitchFamily="18" charset="0"/>
              </a:rPr>
              <a:t>that</a:t>
            </a:r>
            <a:r>
              <a:rPr lang="sr-Latn-CS" altLang="en-US" smtClean="0">
                <a:latin typeface="Garamond" pitchFamily="18" charset="0"/>
              </a:rPr>
              <a:t> “</a:t>
            </a:r>
            <a:r>
              <a:rPr lang="sr-Latn-CS" altLang="en-US" b="1" i="1" smtClean="0">
                <a:solidFill>
                  <a:schemeClr val="tx2"/>
                </a:solidFill>
                <a:latin typeface="Garamond" pitchFamily="18" charset="0"/>
              </a:rPr>
              <a:t>ele</a:t>
            </a:r>
            <a:r>
              <a:rPr lang="en-US" altLang="en-US" b="1" i="1" smtClean="0">
                <a:solidFill>
                  <a:schemeClr val="tx2"/>
                </a:solidFill>
                <a:latin typeface="Garamond" pitchFamily="18" charset="0"/>
              </a:rPr>
              <a:t>ctronic</a:t>
            </a:r>
            <a:r>
              <a:rPr lang="sr-Latn-CS" altLang="en-US" b="1" i="1" smtClean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altLang="en-US" b="1" i="1" smtClean="0">
                <a:solidFill>
                  <a:schemeClr val="tx2"/>
                </a:solidFill>
                <a:latin typeface="Garamond" pitchFamily="18" charset="0"/>
              </a:rPr>
              <a:t>dictionary</a:t>
            </a:r>
            <a:r>
              <a:rPr lang="en-US" altLang="en-US" i="1" smtClean="0">
                <a:latin typeface="Garamond" pitchFamily="18" charset="0"/>
              </a:rPr>
              <a:t> intended for </a:t>
            </a:r>
            <a:r>
              <a:rPr lang="en-US" altLang="en-US" b="1" i="1" smtClean="0">
                <a:latin typeface="Garamond" pitchFamily="18" charset="0"/>
              </a:rPr>
              <a:t>automated processing of texts (corpora)</a:t>
            </a:r>
            <a:r>
              <a:rPr lang="en-US" altLang="en-US" i="1" smtClean="0">
                <a:latin typeface="Garamond" pitchFamily="18" charset="0"/>
              </a:rPr>
              <a:t> differ from machine-readable dictionaries that are intended to human users</a:t>
            </a:r>
            <a:r>
              <a:rPr lang="sr-Latn-CS" altLang="en-US" smtClean="0">
                <a:latin typeface="Garamond" pitchFamily="18" charset="0"/>
              </a:rPr>
              <a:t>”</a:t>
            </a:r>
            <a:endParaRPr lang="en-US" altLang="en-US" smtClean="0">
              <a:latin typeface="Garamond" pitchFamily="18" charset="0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alt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11519-4F38-4FA6-AD97-E76FDE735707}" type="slidenum">
              <a:rPr lang="en-US" altLang="en-US"/>
              <a:pPr>
                <a:defRPr/>
              </a:pPr>
              <a:t>40</a:t>
            </a:fld>
            <a:endParaRPr lang="en-US" alt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What else should be known, or not</a:t>
            </a:r>
            <a:r>
              <a:rPr lang="sr-Latn-CS" altLang="en-US" sz="3400" smtClean="0"/>
              <a:t>?</a:t>
            </a:r>
            <a:endParaRPr lang="en-US" altLang="en-US" sz="3400" smtClean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00200"/>
            <a:ext cx="4191000" cy="45307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latin typeface="Garamond" pitchFamily="18" charset="0"/>
              </a:rPr>
              <a:t>A user that </a:t>
            </a:r>
            <a:r>
              <a:rPr lang="en-US" altLang="en-US" sz="2200" b="1" smtClean="0">
                <a:latin typeface="Garamond" pitchFamily="18" charset="0"/>
              </a:rPr>
              <a:t>will not</a:t>
            </a:r>
            <a:r>
              <a:rPr lang="en-US" altLang="en-US" sz="2200" smtClean="0">
                <a:latin typeface="Garamond" pitchFamily="18" charset="0"/>
              </a:rPr>
              <a:t> produce a new dictionary </a:t>
            </a:r>
            <a:r>
              <a:rPr lang="sr-Latn-CS" altLang="en-US" sz="2200" smtClean="0">
                <a:latin typeface="Garamond" pitchFamily="18" charset="0"/>
              </a:rPr>
              <a:t>(</a:t>
            </a:r>
            <a:r>
              <a:rPr lang="en-US" altLang="en-US" sz="2200" smtClean="0">
                <a:latin typeface="Garamond" pitchFamily="18" charset="0"/>
              </a:rPr>
              <a:t>e.g. for a new language, or a dictionary for some sub-domain</a:t>
            </a:r>
            <a:r>
              <a:rPr lang="sr-Latn-CS" altLang="en-US" sz="2200" smtClean="0">
                <a:latin typeface="Garamond" pitchFamily="18" charset="0"/>
              </a:rPr>
              <a:t>) </a:t>
            </a:r>
            <a:r>
              <a:rPr lang="en-US" altLang="en-US" sz="2200" b="1" smtClean="0">
                <a:latin typeface="Garamond" pitchFamily="18" charset="0"/>
              </a:rPr>
              <a:t>need not</a:t>
            </a:r>
            <a:r>
              <a:rPr lang="en-US" altLang="en-US" sz="2200" smtClean="0">
                <a:latin typeface="Garamond" pitchFamily="18" charset="0"/>
              </a:rPr>
              <a:t> know the format of </a:t>
            </a:r>
            <a:r>
              <a:rPr lang="sr-Latn-CS" altLang="en-US" sz="2200" smtClean="0"/>
              <a:t>DELAS</a:t>
            </a:r>
            <a:r>
              <a:rPr lang="en-US" altLang="en-US" sz="2200" smtClean="0">
                <a:latin typeface="Garamond" pitchFamily="18" charset="0"/>
              </a:rPr>
              <a:t> dictionaries</a:t>
            </a:r>
            <a:r>
              <a:rPr lang="sr-Latn-CS" altLang="en-US" sz="2200" smtClean="0"/>
              <a:t>, </a:t>
            </a:r>
            <a:r>
              <a:rPr lang="en-US" altLang="en-US" sz="2200" smtClean="0">
                <a:latin typeface="Garamond" pitchFamily="18" charset="0"/>
              </a:rPr>
              <a:t>neither he/she has to know what are inflectional transducers and how some of them look like.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752600"/>
            <a:ext cx="3925888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latin typeface="Garamond" pitchFamily="18" charset="0"/>
              </a:rPr>
              <a:t>A user that </a:t>
            </a:r>
            <a:r>
              <a:rPr lang="en-US" altLang="en-US" sz="2200" b="1" smtClean="0">
                <a:latin typeface="Garamond" pitchFamily="18" charset="0"/>
              </a:rPr>
              <a:t>wants to use</a:t>
            </a:r>
            <a:r>
              <a:rPr lang="en-US" altLang="en-US" sz="2200" smtClean="0">
                <a:latin typeface="Garamond" pitchFamily="18" charset="0"/>
              </a:rPr>
              <a:t> dictionaries for text processing needs to know what is the content of </a:t>
            </a:r>
            <a:r>
              <a:rPr lang="sr-Latn-CS" altLang="en-US" sz="2200" smtClean="0"/>
              <a:t>DELAF </a:t>
            </a:r>
            <a:r>
              <a:rPr lang="en-US" altLang="en-US" sz="2200" smtClean="0">
                <a:latin typeface="Garamond" pitchFamily="18" charset="0"/>
              </a:rPr>
              <a:t>dictionaries he plans to use and what does different codes and markers mean</a:t>
            </a:r>
            <a:r>
              <a:rPr lang="sr-Latn-CS" altLang="en-US" sz="2200" smtClean="0">
                <a:latin typeface="Garamond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200" smtClean="0">
                <a:latin typeface="Garamond" pitchFamily="18" charset="0"/>
              </a:rPr>
              <a:t>Dictionary that he/she is using are compiled dictionaries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en-US" altLang="en-US" sz="2200" smtClean="0">
                <a:latin typeface="Garamond" pitchFamily="18" charset="0"/>
              </a:rPr>
              <a:t>two files with the extensions</a:t>
            </a:r>
            <a:r>
              <a:rPr lang="sr-Latn-CS" altLang="en-US" sz="2200" smtClean="0"/>
              <a:t> .bin</a:t>
            </a:r>
            <a:r>
              <a:rPr lang="sr-Latn-CS" altLang="en-US" sz="2200" smtClean="0">
                <a:latin typeface="Garamond" pitchFamily="18" charset="0"/>
              </a:rPr>
              <a:t> </a:t>
            </a:r>
            <a:r>
              <a:rPr lang="en-US" altLang="en-US" sz="2200" smtClean="0">
                <a:latin typeface="Garamond" pitchFamily="18" charset="0"/>
              </a:rPr>
              <a:t>and</a:t>
            </a:r>
            <a:r>
              <a:rPr lang="sr-Latn-CS" altLang="en-US" sz="2200" smtClean="0">
                <a:latin typeface="Garamond" pitchFamily="18" charset="0"/>
              </a:rPr>
              <a:t> </a:t>
            </a:r>
            <a:r>
              <a:rPr lang="sr-Latn-CS" altLang="en-US" sz="2200" smtClean="0"/>
              <a:t>.inf</a:t>
            </a:r>
            <a:r>
              <a:rPr lang="sr-Latn-CS" altLang="en-US" sz="2200" smtClean="0">
                <a:latin typeface="Garamond" pitchFamily="18" charset="0"/>
              </a:rPr>
              <a:t>) </a:t>
            </a:r>
            <a:r>
              <a:rPr lang="en-US" altLang="en-US" sz="2200" smtClean="0">
                <a:latin typeface="Garamond" pitchFamily="18" charset="0"/>
              </a:rPr>
              <a:t>and their usage by Unitex is very effective</a:t>
            </a:r>
            <a:r>
              <a:rPr lang="sr-Latn-CS" altLang="en-US" sz="2200" smtClean="0">
                <a:latin typeface="Garamond" pitchFamily="18" charset="0"/>
              </a:rPr>
              <a:t>. </a:t>
            </a:r>
            <a:r>
              <a:rPr lang="en-US" altLang="en-US" sz="2200" smtClean="0">
                <a:latin typeface="Garamond" pitchFamily="18" charset="0"/>
              </a:rPr>
              <a:t>These dictionaries cannot be “seen”</a:t>
            </a:r>
            <a:r>
              <a:rPr lang="sr-Latn-CS" altLang="en-US" sz="2200" smtClean="0">
                <a:latin typeface="Garamond" pitchFamily="18" charset="0"/>
              </a:rPr>
              <a:t>.</a:t>
            </a:r>
            <a:endParaRPr lang="en-US" altLang="en-US" sz="22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CB250-5BDB-452A-81E6-C5C2390128A7}" type="slidenum">
              <a:rPr lang="en-US" altLang="en-US"/>
              <a:pPr>
                <a:defRPr/>
              </a:pPr>
              <a:t>41</a:t>
            </a:fld>
            <a:endParaRPr lang="en-US" alt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E-dictionary as statistical tagger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indent="0" eaLnBrk="1" hangingPunct="1">
              <a:buFont typeface="Wingdings" pitchFamily="2" charset="2"/>
              <a:buNone/>
            </a:pPr>
            <a:r>
              <a:rPr lang="en-US" altLang="en-US" sz="3200" smtClean="0">
                <a:latin typeface="Garamond" pitchFamily="18" charset="0"/>
              </a:rPr>
              <a:t>Filtering the results of word form tagging by Tnt, TreeTagger, etc. with e-dictionaries transform the results to „real“ lemmas (a part of ambiguity is lost, but the result is &gt;95% correct :-)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710B3C-EEE0-429D-9043-E3A3F3DBC203}" type="slidenum">
              <a:rPr lang="en-US" altLang="en-US"/>
              <a:pPr>
                <a:defRPr/>
              </a:pPr>
              <a:t>42</a:t>
            </a:fld>
            <a:endParaRPr lang="en-US" alt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Numbers that illustrate the content of Serbian e-dictionaries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Garamond" pitchFamily="18" charset="0"/>
              </a:rPr>
              <a:t>The number of inflection transducers (April 2010)</a:t>
            </a:r>
            <a:endParaRPr lang="sr-Latn-CS" altLang="en-US" smtClean="0">
              <a:latin typeface="Garamond" pitchFamily="18" charset="0"/>
            </a:endParaRP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for nouns</a:t>
            </a:r>
            <a:r>
              <a:rPr lang="sr-Latn-CS" altLang="en-US" smtClean="0">
                <a:latin typeface="Garamond" pitchFamily="18" charset="0"/>
              </a:rPr>
              <a:t>	</a:t>
            </a:r>
            <a:r>
              <a:rPr lang="sr-Latn-CS" altLang="en-US" b="1" smtClean="0">
                <a:solidFill>
                  <a:schemeClr val="tx2"/>
                </a:solidFill>
                <a:latin typeface="Garamond" pitchFamily="18" charset="0"/>
              </a:rPr>
              <a:t>369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for verbs</a:t>
            </a:r>
            <a:r>
              <a:rPr lang="sr-Latn-CS" altLang="en-US" smtClean="0">
                <a:latin typeface="Garamond" pitchFamily="18" charset="0"/>
              </a:rPr>
              <a:t>	</a:t>
            </a:r>
            <a:r>
              <a:rPr lang="sr-Latn-CS" altLang="en-US" b="1" smtClean="0">
                <a:solidFill>
                  <a:schemeClr val="tx2"/>
                </a:solidFill>
                <a:latin typeface="Garamond" pitchFamily="18" charset="0"/>
              </a:rPr>
              <a:t>371</a:t>
            </a:r>
          </a:p>
          <a:p>
            <a:pPr lvl="1" eaLnBrk="1" hangingPunct="1"/>
            <a:r>
              <a:rPr lang="en-US" altLang="en-US" smtClean="0">
                <a:latin typeface="Garamond" pitchFamily="18" charset="0"/>
              </a:rPr>
              <a:t>for adjectives</a:t>
            </a:r>
            <a:r>
              <a:rPr lang="sr-Latn-CS" altLang="en-US" smtClean="0">
                <a:latin typeface="Garamond" pitchFamily="18" charset="0"/>
              </a:rPr>
              <a:t>	</a:t>
            </a:r>
            <a:r>
              <a:rPr lang="sr-Latn-CS" altLang="en-US" b="1" smtClean="0">
                <a:solidFill>
                  <a:schemeClr val="tx2"/>
                </a:solidFill>
                <a:latin typeface="Garamond" pitchFamily="18" charset="0"/>
              </a:rPr>
              <a:t>66</a:t>
            </a:r>
            <a:endParaRPr lang="en-US" altLang="en-US" b="1" smtClean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64B05C-D206-4153-B1FC-F571208170FB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Characteristics of e-dictionaries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E-dictionaries have to fulfill two basic criteria:</a:t>
            </a:r>
            <a:endParaRPr lang="sr-Latn-CS" altLang="en-US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They have to be </a:t>
            </a:r>
            <a:r>
              <a:rPr lang="en-US" altLang="en-US" b="1" smtClean="0">
                <a:latin typeface="Garamond" pitchFamily="18" charset="0"/>
              </a:rPr>
              <a:t>formally established</a:t>
            </a:r>
            <a:r>
              <a:rPr lang="en-US" altLang="en-US" smtClean="0">
                <a:latin typeface="Garamond" pitchFamily="18" charset="0"/>
              </a:rPr>
              <a:t> so that computer programs can process them; besides that, e-dictionaries</a:t>
            </a:r>
            <a:r>
              <a:rPr lang="sr-Latn-CS" altLang="en-US" smtClean="0">
                <a:latin typeface="Garamond" pitchFamily="18" charset="0"/>
              </a:rPr>
              <a:t> </a:t>
            </a:r>
            <a:r>
              <a:rPr lang="en-US" altLang="en-US" smtClean="0">
                <a:latin typeface="Garamond" pitchFamily="18" charset="0"/>
              </a:rPr>
              <a:t>complement grammars as all exceptions are listed in them. </a:t>
            </a:r>
            <a:endParaRPr lang="sr-Latn-CS" altLang="en-US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E-dictionaries have to be </a:t>
            </a:r>
            <a:r>
              <a:rPr lang="en-US" altLang="en-US" b="1" smtClean="0">
                <a:latin typeface="Garamond" pitchFamily="18" charset="0"/>
              </a:rPr>
              <a:t>exhaustive</a:t>
            </a:r>
            <a:r>
              <a:rPr lang="en-US" altLang="en-US" smtClean="0">
                <a:latin typeface="Garamond" pitchFamily="18" charset="0"/>
              </a:rPr>
              <a:t> since they have to cover 100% of lexica of a language in question; a parser that processes a text should not be impeded by unknown words. This aim is difficult to achieve.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>
                <a:latin typeface="Garamond" pitchFamily="18" charset="0"/>
              </a:rPr>
              <a:t>As opposed to grammars, an e-dictionary tends to desribe extensively lexical properties of lemmas. </a:t>
            </a:r>
            <a:endParaRPr lang="sr-Latn-CS" altLang="en-US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04F2A-A146-476D-9910-3EBFEEAE51E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Development of e-dictionaries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Garamond" pitchFamily="18" charset="0"/>
              </a:rPr>
              <a:t>Can development of an e-dictionary rely on some </a:t>
            </a:r>
            <a:r>
              <a:rPr lang="en-US" altLang="en-US" sz="2400" b="1" i="1" smtClean="0">
                <a:latin typeface="Garamond" pitchFamily="18" charset="0"/>
              </a:rPr>
              <a:t>excellent</a:t>
            </a:r>
            <a:r>
              <a:rPr lang="en-US" altLang="en-US" sz="2400" smtClean="0">
                <a:latin typeface="Garamond" pitchFamily="18" charset="0"/>
              </a:rPr>
              <a:t> traditional dictionary?</a:t>
            </a:r>
            <a:r>
              <a:rPr lang="en-US" altLang="en-US" sz="2600" smtClean="0">
                <a:latin typeface="Garamond" pitchFamily="18" charset="0"/>
              </a:rPr>
              <a:t> </a:t>
            </a:r>
            <a:endParaRPr lang="sr-Latn-CS" altLang="en-US" sz="26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latin typeface="Garamond" pitchFamily="18" charset="0"/>
              </a:rPr>
              <a:t>Traditional dictionaries are often limited in size (e.g. for commercial reasons);</a:t>
            </a:r>
            <a:endParaRPr lang="sr-Latn-CS" altLang="en-US" sz="21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latin typeface="Garamond" pitchFamily="18" charset="0"/>
              </a:rPr>
              <a:t>Information in them is often implicit – they rely on the belief that a human will easily supply all missing data, for instance, a human will correctly deduce a whole paradigm if offered one or two inflective endings.</a:t>
            </a:r>
            <a:endParaRPr lang="sr-Latn-CS" altLang="en-US" sz="2100" smtClean="0">
              <a:latin typeface="Garamond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100" smtClean="0">
                <a:latin typeface="Garamond" pitchFamily="18" charset="0"/>
              </a:rPr>
              <a:t>Information is often partial </a:t>
            </a:r>
            <a:r>
              <a:rPr lang="sr-Latn-CS" altLang="en-US" sz="2100" smtClean="0">
                <a:latin typeface="Garamond" pitchFamily="18" charset="0"/>
              </a:rPr>
              <a:t>(</a:t>
            </a:r>
            <a:r>
              <a:rPr lang="en-US" altLang="en-US" sz="2100" smtClean="0">
                <a:latin typeface="Garamond" pitchFamily="18" charset="0"/>
              </a:rPr>
              <a:t>e.g</a:t>
            </a:r>
            <a:r>
              <a:rPr lang="sr-Latn-CS" altLang="en-US" sz="2100" smtClean="0">
                <a:latin typeface="Garamond" pitchFamily="18" charset="0"/>
              </a:rPr>
              <a:t>. </a:t>
            </a:r>
            <a:r>
              <a:rPr lang="en-US" altLang="en-US" sz="2100" smtClean="0">
                <a:latin typeface="Garamond" pitchFamily="18" charset="0"/>
              </a:rPr>
              <a:t>in Serbian a noun </a:t>
            </a:r>
            <a:r>
              <a:rPr lang="sr-Latn-CS" altLang="en-US" sz="2100" b="1" i="1" smtClean="0">
                <a:latin typeface="Garamond" pitchFamily="18" charset="0"/>
              </a:rPr>
              <a:t>otac</a:t>
            </a:r>
            <a:r>
              <a:rPr lang="sr-Latn-CS" altLang="en-US" sz="2100" smtClean="0">
                <a:latin typeface="Garamond" pitchFamily="18" charset="0"/>
              </a:rPr>
              <a:t> </a:t>
            </a:r>
            <a:r>
              <a:rPr lang="en-US" altLang="en-US" sz="2100" smtClean="0">
                <a:latin typeface="Garamond" pitchFamily="18" charset="0"/>
              </a:rPr>
              <a:t>has two possible plural forms</a:t>
            </a:r>
            <a:r>
              <a:rPr lang="sr-Latn-CS" altLang="en-US" sz="2100" smtClean="0">
                <a:latin typeface="Garamond" pitchFamily="18" charset="0"/>
              </a:rPr>
              <a:t> </a:t>
            </a:r>
            <a:r>
              <a:rPr lang="sr-Latn-CS" altLang="en-US" sz="2100" b="1" i="1" smtClean="0">
                <a:latin typeface="Garamond" pitchFamily="18" charset="0"/>
              </a:rPr>
              <a:t>očevi</a:t>
            </a:r>
            <a:r>
              <a:rPr lang="sr-Latn-CS" altLang="en-US" sz="2100" smtClean="0">
                <a:latin typeface="Garamond" pitchFamily="18" charset="0"/>
              </a:rPr>
              <a:t>, </a:t>
            </a:r>
            <a:r>
              <a:rPr lang="sr-Latn-CS" altLang="en-US" sz="2100" b="1" i="1" smtClean="0">
                <a:latin typeface="Garamond" pitchFamily="18" charset="0"/>
              </a:rPr>
              <a:t>oci</a:t>
            </a:r>
            <a:r>
              <a:rPr lang="en-US" altLang="en-US" sz="2100" smtClean="0">
                <a:latin typeface="Garamond" pitchFamily="18" charset="0"/>
              </a:rPr>
              <a:t>; for automatic processing it is necessary to explicitly know whether it is possible to say</a:t>
            </a:r>
            <a:r>
              <a:rPr lang="sr-Latn-CS" altLang="en-US" sz="2100" smtClean="0">
                <a:latin typeface="Garamond" pitchFamily="18" charset="0"/>
              </a:rPr>
              <a:t>: ?</a:t>
            </a:r>
            <a:r>
              <a:rPr lang="sr-Latn-CS" altLang="en-US" sz="2100" b="1" i="1" smtClean="0">
                <a:latin typeface="Garamond" pitchFamily="18" charset="0"/>
              </a:rPr>
              <a:t>očevi nacije </a:t>
            </a:r>
            <a:r>
              <a:rPr lang="sr-Latn-CS" altLang="en-US" sz="2100" smtClean="0">
                <a:latin typeface="Garamond" pitchFamily="18" charset="0"/>
              </a:rPr>
              <a:t>‘national founding fathers’, ?</a:t>
            </a:r>
            <a:r>
              <a:rPr lang="sr-Latn-CS" altLang="en-US" sz="2100" b="1" i="1" smtClean="0">
                <a:latin typeface="Garamond" pitchFamily="18" charset="0"/>
              </a:rPr>
              <a:t>oci dece</a:t>
            </a:r>
            <a:r>
              <a:rPr lang="en-US" altLang="en-US" sz="2100" i="1" smtClean="0">
                <a:latin typeface="Garamond" pitchFamily="18" charset="0"/>
              </a:rPr>
              <a:t> </a:t>
            </a:r>
            <a:r>
              <a:rPr lang="en-US" altLang="en-US" sz="2100" smtClean="0">
                <a:latin typeface="Garamond" pitchFamily="18" charset="0"/>
              </a:rPr>
              <a:t>‘fathers of the childrens’</a:t>
            </a:r>
            <a:r>
              <a:rPr lang="sr-Latn-CS" altLang="en-US" sz="2100" smtClean="0">
                <a:latin typeface="Garamond" pitchFamily="18" charset="0"/>
              </a:rPr>
              <a:t>, even </a:t>
            </a:r>
            <a:r>
              <a:rPr lang="sr-Latn-CS" altLang="en-US" sz="2100" b="1" i="1" smtClean="0">
                <a:latin typeface="Garamond" pitchFamily="18" charset="0"/>
              </a:rPr>
              <a:t>Očevi i oci </a:t>
            </a:r>
            <a:r>
              <a:rPr lang="sr-Latn-CS" altLang="en-US" sz="2100" smtClean="0">
                <a:latin typeface="Garamond" pitchFamily="18" charset="0"/>
              </a:rPr>
              <a:t>(title of a novel)</a:t>
            </a:r>
            <a:endParaRPr lang="en-US" altLang="en-US" sz="21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8B3CD-87E1-47F2-9B3E-BB094173066E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 smtClean="0"/>
              <a:t>From a list of words to an e-dictionary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Many computer scientists in the past thought that a list of words taken from a traditional dictionary is good starting point for the development of an e-dictionary. 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This attitude was influenced by work done for English which is not a typical example of an European language </a:t>
            </a:r>
            <a:r>
              <a:rPr lang="sr-Latn-CS" altLang="en-US" sz="2600" smtClean="0">
                <a:latin typeface="Garamond" pitchFamily="18" charset="0"/>
              </a:rPr>
              <a:t>(</a:t>
            </a:r>
            <a:r>
              <a:rPr lang="en-US" altLang="en-US" sz="2600" smtClean="0">
                <a:latin typeface="Garamond" pitchFamily="18" charset="0"/>
              </a:rPr>
              <a:t>from the point of view of the automatic processing, because of its modest inflection</a:t>
            </a:r>
            <a:r>
              <a:rPr lang="sr-Latn-CS" altLang="en-US" sz="2600" smtClean="0">
                <a:latin typeface="Garamond" pitchFamily="18" charset="0"/>
              </a:rPr>
              <a:t>)</a:t>
            </a:r>
            <a:r>
              <a:rPr lang="en-US" altLang="en-US" sz="2600" smtClean="0">
                <a:latin typeface="Garamond" pitchFamily="18" charset="0"/>
              </a:rPr>
              <a:t>.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latin typeface="Garamond" pitchFamily="18" charset="0"/>
              </a:rPr>
              <a:t>Before one should start to develop an e-dictionary it should be clear what is going to be its basic unit (</a:t>
            </a:r>
            <a:r>
              <a:rPr lang="en-US" altLang="en-US" sz="2600" b="1" smtClean="0">
                <a:latin typeface="Garamond" pitchFamily="18" charset="0"/>
              </a:rPr>
              <a:t>lemma</a:t>
            </a:r>
            <a:r>
              <a:rPr lang="en-US" altLang="en-US" sz="2600" smtClean="0">
                <a:latin typeface="Garamond" pitchFamily="18" charset="0"/>
              </a:rPr>
              <a:t>), and then how its other forms can be generated from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30AC1-4E2B-43C1-8A60-590F0F26B50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Defining a basic unit of an e-dictionary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 sz="2600" smtClean="0">
                <a:latin typeface="Garamond" pitchFamily="18" charset="0"/>
              </a:rPr>
              <a:t>Automatic text processing usually begins with </a:t>
            </a:r>
            <a:r>
              <a:rPr lang="en-US" altLang="en-US" sz="2600" b="1" i="1" smtClean="0">
                <a:latin typeface="Garamond" pitchFamily="18" charset="0"/>
              </a:rPr>
              <a:t>simple words</a:t>
            </a:r>
            <a:r>
              <a:rPr lang="en-US" altLang="en-US" sz="2600" smtClean="0">
                <a:latin typeface="Garamond" pitchFamily="18" charset="0"/>
              </a:rPr>
              <a:t> as basic units of texts. This is a natural starting point because they </a:t>
            </a:r>
            <a:r>
              <a:rPr lang="sr-Latn-CS" altLang="en-US" sz="2600" smtClean="0">
                <a:latin typeface="Garamond" pitchFamily="18" charset="0"/>
              </a:rPr>
              <a:t> </a:t>
            </a:r>
            <a:r>
              <a:rPr lang="en-US" altLang="en-US" sz="2600" smtClean="0">
                <a:latin typeface="Garamond" pitchFamily="18" charset="0"/>
              </a:rPr>
              <a:t>are formalized for most of European languages. However, simple words are not always a natural unit of processing, because they are:</a:t>
            </a:r>
            <a:endParaRPr lang="sr-Latn-CS" altLang="en-US" sz="26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200" smtClean="0">
                <a:latin typeface="Garamond" pitchFamily="18" charset="0"/>
              </a:rPr>
              <a:t>ambiguous </a:t>
            </a:r>
            <a:r>
              <a:rPr lang="sr-Latn-CS" altLang="en-US" sz="2200" smtClean="0">
                <a:latin typeface="Garamond" pitchFamily="18" charset="0"/>
              </a:rPr>
              <a:t>(</a:t>
            </a:r>
            <a:r>
              <a:rPr lang="en-US" altLang="en-US" sz="2200" smtClean="0">
                <a:latin typeface="Garamond" pitchFamily="18" charset="0"/>
              </a:rPr>
              <a:t>dictionaries offer for them several meanings</a:t>
            </a:r>
            <a:r>
              <a:rPr lang="sr-Latn-CS" altLang="en-US" sz="2200" smtClean="0">
                <a:latin typeface="Garamond" pitchFamily="18" charset="0"/>
              </a:rPr>
              <a:t>)</a:t>
            </a:r>
            <a:r>
              <a:rPr lang="en-US" altLang="en-US" sz="2200" smtClean="0">
                <a:latin typeface="Garamond" pitchFamily="18" charset="0"/>
              </a:rPr>
              <a:t>;</a:t>
            </a:r>
            <a:endParaRPr lang="sr-Latn-CS" altLang="en-US" sz="2200" smtClean="0">
              <a:latin typeface="Garamond" pitchFamily="18" charset="0"/>
            </a:endParaRPr>
          </a:p>
          <a:p>
            <a:pPr lvl="1" eaLnBrk="1" hangingPunct="1"/>
            <a:r>
              <a:rPr lang="en-US" altLang="en-US" sz="2200" smtClean="0">
                <a:latin typeface="Garamond" pitchFamily="18" charset="0"/>
              </a:rPr>
              <a:t>pointless</a:t>
            </a:r>
            <a:r>
              <a:rPr lang="sr-Latn-CS" altLang="en-US" sz="2200" smtClean="0">
                <a:latin typeface="Garamond" pitchFamily="18" charset="0"/>
              </a:rPr>
              <a:t> (</a:t>
            </a:r>
            <a:r>
              <a:rPr lang="en-US" altLang="en-US" sz="2200" smtClean="0">
                <a:latin typeface="Garamond" pitchFamily="18" charset="0"/>
              </a:rPr>
              <a:t>many terms have several constituents, and each of them does not contribute directly to the meaning of a term</a:t>
            </a:r>
            <a:r>
              <a:rPr lang="sr-Latn-CS" altLang="en-US" sz="2200" smtClean="0">
                <a:latin typeface="Garamond" pitchFamily="18" charset="0"/>
              </a:rPr>
              <a:t>)</a:t>
            </a:r>
          </a:p>
          <a:p>
            <a:pPr eaLnBrk="1" hangingPunct="1"/>
            <a:r>
              <a:rPr lang="en-US" altLang="en-US" sz="2600" smtClean="0">
                <a:latin typeface="Garamond" pitchFamily="18" charset="0"/>
              </a:rPr>
              <a:t>Because of that dictionaries of simple words have to be complemented with other types of dictionaries and grammars that will provide a natural units of processing.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7C1840-A6E5-4B19-9565-40B3C9AD614B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e-dictionaries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solidFill>
                  <a:schemeClr val="tx2"/>
                </a:solidFill>
                <a:latin typeface="Garamond" pitchFamily="18" charset="0"/>
              </a:rPr>
              <a:t>E-dictionaries of simple words </a:t>
            </a:r>
            <a:r>
              <a:rPr lang="sr-Latn-CS" altLang="en-US" sz="2600" smtClean="0">
                <a:latin typeface="Garamond" pitchFamily="18" charset="0"/>
              </a:rPr>
              <a:t>(</a:t>
            </a:r>
            <a:r>
              <a:rPr lang="en-US" altLang="en-US" sz="2600" smtClean="0">
                <a:latin typeface="Garamond" pitchFamily="18" charset="0"/>
              </a:rPr>
              <a:t>dictionaries of simple graphemic units</a:t>
            </a:r>
            <a:r>
              <a:rPr lang="sr-Latn-CS" altLang="en-US" sz="2600" smtClean="0">
                <a:latin typeface="Garamond" pitchFamily="18" charset="0"/>
              </a:rPr>
              <a:t>– </a:t>
            </a:r>
            <a:r>
              <a:rPr lang="en-US" altLang="en-US" sz="2600" smtClean="0">
                <a:latin typeface="Garamond" pitchFamily="18" charset="0"/>
              </a:rPr>
              <a:t>these are usually entries in traditional dictionaries</a:t>
            </a:r>
            <a:r>
              <a:rPr lang="sr-Latn-CS" altLang="en-US" sz="2600" smtClean="0">
                <a:latin typeface="Garamond" pitchFamily="18" charset="0"/>
              </a:rPr>
              <a:t>)</a:t>
            </a:r>
            <a:r>
              <a:rPr lang="en-US" altLang="en-US" sz="2600" smtClean="0">
                <a:latin typeface="Garamond" pitchFamily="18" charset="0"/>
              </a:rPr>
              <a:t>;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solidFill>
                  <a:schemeClr val="tx2"/>
                </a:solidFill>
                <a:latin typeface="Garamond" pitchFamily="18" charset="0"/>
              </a:rPr>
              <a:t>E-dictionaries of multi-word units </a:t>
            </a:r>
            <a:r>
              <a:rPr lang="sr-Latn-CS" altLang="en-US" sz="2600" smtClean="0">
                <a:latin typeface="Garamond" pitchFamily="18" charset="0"/>
              </a:rPr>
              <a:t>(</a:t>
            </a:r>
            <a:r>
              <a:rPr lang="en-US" altLang="en-US" sz="2600" smtClean="0">
                <a:latin typeface="Garamond" pitchFamily="18" charset="0"/>
              </a:rPr>
              <a:t>multi-word units that contain non-letter characters, terminology, collocations, phrases,</a:t>
            </a:r>
            <a:r>
              <a:rPr lang="sr-Latn-CS" altLang="en-US" sz="2600" smtClean="0">
                <a:latin typeface="Garamond" pitchFamily="18" charset="0"/>
              </a:rPr>
              <a:t>...)</a:t>
            </a:r>
            <a:r>
              <a:rPr lang="en-US" altLang="en-US" sz="2600" smtClean="0">
                <a:latin typeface="Garamond" pitchFamily="18" charset="0"/>
              </a:rPr>
              <a:t>;</a:t>
            </a:r>
            <a:endParaRPr lang="sr-Latn-CS" altLang="en-US" sz="2600" smtClean="0">
              <a:latin typeface="Garamon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latin typeface="Garamond" pitchFamily="18" charset="0"/>
              </a:rPr>
              <a:t>Phonological e-dictionaries</a:t>
            </a:r>
            <a:r>
              <a:rPr lang="sr-Latn-CS" altLang="en-US" sz="2600" smtClean="0">
                <a:latin typeface="Garamond" pitchFamily="18" charset="0"/>
              </a:rPr>
              <a:t> (</a:t>
            </a:r>
            <a:r>
              <a:rPr lang="en-US" altLang="en-US" sz="2600" smtClean="0">
                <a:latin typeface="Garamond" pitchFamily="18" charset="0"/>
              </a:rPr>
              <a:t>pronunciation of simple words</a:t>
            </a:r>
            <a:r>
              <a:rPr lang="sr-Latn-CS" altLang="en-US" sz="2600" smtClean="0">
                <a:latin typeface="Garamond" pitchFamily="18" charset="0"/>
              </a:rPr>
              <a:t>, </a:t>
            </a:r>
            <a:r>
              <a:rPr lang="en-US" altLang="en-US" sz="2600" smtClean="0">
                <a:latin typeface="Garamond" pitchFamily="18" charset="0"/>
              </a:rPr>
              <a:t>with rules of how to pronounce inflected forms, words in contact, etc.);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b="1" smtClean="0">
                <a:latin typeface="Garamond" pitchFamily="18" charset="0"/>
              </a:rPr>
              <a:t>Semantic e-dictionaries</a:t>
            </a:r>
            <a:r>
              <a:rPr lang="en-US" altLang="en-US" sz="2600" smtClean="0">
                <a:latin typeface="Garamond" pitchFamily="18" charset="0"/>
              </a:rPr>
              <a:t> </a:t>
            </a:r>
            <a:r>
              <a:rPr lang="sr-Latn-CS" altLang="en-US" sz="2600" smtClean="0">
                <a:latin typeface="Garamond" pitchFamily="18" charset="0"/>
              </a:rPr>
              <a:t>(</a:t>
            </a:r>
            <a:r>
              <a:rPr lang="en-US" altLang="en-US" sz="2600" smtClean="0">
                <a:latin typeface="Garamond" pitchFamily="18" charset="0"/>
              </a:rPr>
              <a:t>simple words and multi-word units with encoded senses</a:t>
            </a:r>
            <a:r>
              <a:rPr lang="sr-Latn-CS" altLang="en-US" sz="2600" smtClean="0">
                <a:latin typeface="Garamond" pitchFamily="18" charset="0"/>
              </a:rPr>
              <a:t> – </a:t>
            </a:r>
            <a:r>
              <a:rPr lang="en-US" altLang="en-US" sz="2600" smtClean="0">
                <a:latin typeface="Garamond" pitchFamily="18" charset="0"/>
              </a:rPr>
              <a:t>network of senses</a:t>
            </a:r>
            <a:r>
              <a:rPr lang="sr-Latn-CS" altLang="en-US" sz="2600" smtClean="0">
                <a:latin typeface="Garamond" pitchFamily="18" charset="0"/>
              </a:rPr>
              <a:t>?)</a:t>
            </a:r>
            <a:endParaRPr lang="en-US" altLang="en-US" sz="260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anose="02020404030301010803" pitchFamily="18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1450</TotalTime>
  <Words>2696</Words>
  <Application>Microsoft Office PowerPoint</Application>
  <PresentationFormat>On-screen Show (4:3)</PresentationFormat>
  <Paragraphs>372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Arial Black</vt:lpstr>
      <vt:lpstr>Garamond</vt:lpstr>
      <vt:lpstr>Symbol</vt:lpstr>
      <vt:lpstr>Times New Roman</vt:lpstr>
      <vt:lpstr>Verdana</vt:lpstr>
      <vt:lpstr>Wingdings</vt:lpstr>
      <vt:lpstr>Profile</vt:lpstr>
      <vt:lpstr>Electronic dictionaries</vt:lpstr>
      <vt:lpstr>One definition of a (traditional) dictionary</vt:lpstr>
      <vt:lpstr>From Dictionary.com</vt:lpstr>
      <vt:lpstr>Some definitions of e-dictionaries</vt:lpstr>
      <vt:lpstr>Characteristics of e-dictionaries</vt:lpstr>
      <vt:lpstr>Development of e-dictionaries</vt:lpstr>
      <vt:lpstr>From a list of words to an e-dictionary</vt:lpstr>
      <vt:lpstr>Defining a basic unit of an e-dictionary</vt:lpstr>
      <vt:lpstr>Types of e-dictionaries</vt:lpstr>
      <vt:lpstr>A prerequisite for the development of an e-dictionary of simple words</vt:lpstr>
      <vt:lpstr>The selection of categories is not a straightforward task</vt:lpstr>
      <vt:lpstr>LADL format of electronic dictionaries</vt:lpstr>
      <vt:lpstr>A selection of canonic forms</vt:lpstr>
      <vt:lpstr>Is the selection of a canonic form unique?</vt:lpstr>
      <vt:lpstr>Why is the adequate selection of an canonic form so important?</vt:lpstr>
      <vt:lpstr>More about categories attached to canonic and subordinate forms</vt:lpstr>
      <vt:lpstr>More on the selection of a canonic form</vt:lpstr>
      <vt:lpstr>And what about...</vt:lpstr>
      <vt:lpstr>In order to obtain (close to) 100% coverage of a text, it is necessary to include:</vt:lpstr>
      <vt:lpstr>Details of the LADL format</vt:lpstr>
      <vt:lpstr>An entry in a DELAS dictionary </vt:lpstr>
      <vt:lpstr>An example of a DELAS entry from the Serbian e-dictionary</vt:lpstr>
      <vt:lpstr>Examples of Serbian DELAS entries for various PoS</vt:lpstr>
      <vt:lpstr>An example of a DELAS entry from the Bulgarian e-dictionary</vt:lpstr>
      <vt:lpstr>Examples of Bulgarian DELAS entries for various PoS</vt:lpstr>
      <vt:lpstr> An entry in a DELAF dictionary:</vt:lpstr>
      <vt:lpstr>An example of a DELAF entry from the Serbian e-dictionary</vt:lpstr>
      <vt:lpstr>The whole paradigm of the lemma učiteljica</vt:lpstr>
      <vt:lpstr>The whole paradigm of the lemma глава</vt:lpstr>
      <vt:lpstr>The whole paradigm of the lemma дам</vt:lpstr>
      <vt:lpstr>How is relation between canonic form and its subordinate form (inflected forms) established?</vt:lpstr>
      <vt:lpstr>FST defines classes (BG)</vt:lpstr>
      <vt:lpstr>Dictionaries for other languages</vt:lpstr>
      <vt:lpstr>PowerPoint Presentation</vt:lpstr>
      <vt:lpstr>Капе,Капа.N+PN+VORN+anim(o)+gen(M)+style(colloq):deM:qeM</vt:lpstr>
      <vt:lpstr>Dictionaries for other languages</vt:lpstr>
      <vt:lpstr>Dictionaries for other languages</vt:lpstr>
      <vt:lpstr>Comparison between L&amp;S, Georges and Whiteker dictionaries</vt:lpstr>
      <vt:lpstr>What else should be known?</vt:lpstr>
      <vt:lpstr>What else should be known, or not?</vt:lpstr>
      <vt:lpstr>E-dictionary as statistical tagger </vt:lpstr>
      <vt:lpstr>Numbers that illustrate the content of Serbian e-dictionaries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Elektronski rečnici – čas 4</dc:title>
  <dc:creator>Cvetana</dc:creator>
  <cp:lastModifiedBy>User</cp:lastModifiedBy>
  <cp:revision>55</cp:revision>
  <dcterms:created xsi:type="dcterms:W3CDTF">2010-05-02T19:00:20Z</dcterms:created>
  <dcterms:modified xsi:type="dcterms:W3CDTF">2014-09-02T06:41:38Z</dcterms:modified>
</cp:coreProperties>
</file>