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sldIdLst>
    <p:sldId id="276" r:id="rId2"/>
    <p:sldId id="278" r:id="rId3"/>
    <p:sldId id="280" r:id="rId4"/>
    <p:sldId id="281" r:id="rId5"/>
    <p:sldId id="279" r:id="rId6"/>
    <p:sldId id="282" r:id="rId7"/>
    <p:sldId id="285" r:id="rId8"/>
    <p:sldId id="283" r:id="rId9"/>
    <p:sldId id="286" r:id="rId10"/>
    <p:sldId id="284" r:id="rId11"/>
    <p:sldId id="277" r:id="rId12"/>
    <p:sldId id="258" r:id="rId13"/>
    <p:sldId id="260" r:id="rId14"/>
    <p:sldId id="261" r:id="rId15"/>
    <p:sldId id="262" r:id="rId16"/>
    <p:sldId id="287" r:id="rId17"/>
    <p:sldId id="288" r:id="rId18"/>
    <p:sldId id="263" r:id="rId19"/>
    <p:sldId id="264" r:id="rId20"/>
    <p:sldId id="265" r:id="rId21"/>
    <p:sldId id="266" r:id="rId22"/>
    <p:sldId id="267" r:id="rId23"/>
    <p:sldId id="268" r:id="rId24"/>
    <p:sldId id="269" r:id="rId25"/>
    <p:sldId id="270" r:id="rId26"/>
    <p:sldId id="271" r:id="rId27"/>
    <p:sldId id="272" r:id="rId28"/>
    <p:sldId id="273" r:id="rId29"/>
    <p:sldId id="274" r:id="rId30"/>
    <p:sldId id="275" r:id="rId31"/>
    <p:sldId id="289" r:id="rId32"/>
    <p:sldId id="291" r:id="rId33"/>
    <p:sldId id="292" r:id="rId34"/>
    <p:sldId id="290" r:id="rId35"/>
    <p:sldId id="293" r:id="rId3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504" autoAdjust="0"/>
    <p:restoredTop sz="94660"/>
  </p:normalViewPr>
  <p:slideViewPr>
    <p:cSldViewPr snapToGrid="0">
      <p:cViewPr varScale="1">
        <p:scale>
          <a:sx n="84" d="100"/>
          <a:sy n="84" d="100"/>
        </p:scale>
        <p:origin x="-13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914400" y="2393950"/>
            <a:ext cx="103632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990600"/>
            <a:ext cx="103632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30400" y="3429000"/>
            <a:ext cx="93472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8AE87-D165-4CA3-9E6F-6B25079E07BA}" type="datetimeFigureOut">
              <a:rPr lang="en-US"/>
              <a:pPr>
                <a:defRPr/>
              </a:pPr>
              <a:t>8/30/2014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B07EC-46DD-45A2-8DEB-841E16F9B7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A142FC-1330-4421-BB6D-AC29A33A5688}" type="datetimeFigureOut">
              <a:rPr lang="en-US"/>
              <a:pPr>
                <a:defRPr/>
              </a:pPr>
              <a:t>8/30/2014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A6BB7-8CA9-4D4C-9A20-DA57E19D75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66175" y="304800"/>
            <a:ext cx="2668588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650" y="304800"/>
            <a:ext cx="7858125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B61EF-1CD2-4063-BD07-AD1EEE7CC039}" type="datetimeFigureOut">
              <a:rPr lang="en-US"/>
              <a:pPr>
                <a:defRPr/>
              </a:pPr>
              <a:t>8/30/2014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416BA-BFB2-4440-AD6B-D4158EC5E3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A908AE-26B0-4934-80D5-86C8F2AFC139}" type="datetimeFigureOut">
              <a:rPr lang="en-US"/>
              <a:pPr>
                <a:defRPr/>
              </a:pPr>
              <a:t>8/30/2014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E7238A-4ABF-4D36-B8D1-1ACF465A64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1DD347-2884-4A6C-A1F5-E050C2543038}" type="datetimeFigureOut">
              <a:rPr lang="en-US"/>
              <a:pPr>
                <a:defRPr/>
              </a:pPr>
              <a:t>8/30/2014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231AE9-F50D-4EB4-85CE-5B7CA11D19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650" y="1752600"/>
            <a:ext cx="52578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5850" y="1752600"/>
            <a:ext cx="52578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A1992B-0689-457B-A2E3-A6487A7E2D61}" type="datetimeFigureOut">
              <a:rPr lang="en-US"/>
              <a:pPr>
                <a:defRPr/>
              </a:pPr>
              <a:t>8/30/2014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C85EF-8AC9-4C72-9448-AF793FBA6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431C8C-4379-4FF3-B73A-E4B3F6202021}" type="datetimeFigureOut">
              <a:rPr lang="en-US"/>
              <a:pPr>
                <a:defRPr/>
              </a:pPr>
              <a:t>8/30/2014</a:t>
            </a:fld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D7D979-6F2D-45FD-B93B-EA9E0B013A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2F391F-082F-4EBA-B260-D919D004D269}" type="datetimeFigureOut">
              <a:rPr lang="en-US"/>
              <a:pPr>
                <a:defRPr/>
              </a:pPr>
              <a:t>8/30/2014</a:t>
            </a:fld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F8F2DB-7717-4792-ABBB-50A0BD4F1C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C6406-E278-431F-8A91-282442FF8F4D}" type="datetimeFigureOut">
              <a:rPr lang="en-US"/>
              <a:pPr>
                <a:defRPr/>
              </a:pPr>
              <a:t>8/30/2014</a:t>
            </a:fld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1CD468-EED1-4117-A611-BFD91E95D8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36FAC-A6E2-4555-BEA1-6913972F8E39}" type="datetimeFigureOut">
              <a:rPr lang="en-US"/>
              <a:pPr>
                <a:defRPr/>
              </a:pPr>
              <a:t>8/30/2014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03975-C34D-4B1A-B168-4E92BFA536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56596D-5D32-4C2F-B8B5-766D564BBAFB}" type="datetimeFigureOut">
              <a:rPr lang="en-US"/>
              <a:pPr>
                <a:defRPr/>
              </a:pPr>
              <a:t>8/30/2014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6C35F-F378-4787-B133-D7C627A0F6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6763" y="304800"/>
            <a:ext cx="10668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752600"/>
            <a:ext cx="10668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5540" name="AutoShape 4"/>
          <p:cNvSpPr>
            <a:spLocks noChangeArrowheads="1"/>
          </p:cNvSpPr>
          <p:nvPr/>
        </p:nvSpPr>
        <p:spPr bwMode="auto">
          <a:xfrm>
            <a:off x="812800" y="1566863"/>
            <a:ext cx="10610850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65541" name="Line 5"/>
          <p:cNvSpPr>
            <a:spLocks noChangeShapeType="1"/>
          </p:cNvSpPr>
          <p:nvPr/>
        </p:nvSpPr>
        <p:spPr bwMode="auto">
          <a:xfrm flipV="1">
            <a:off x="812800" y="6172200"/>
            <a:ext cx="105664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2800" y="6245225"/>
            <a:ext cx="2641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fld id="{24C97305-630E-42DE-BC63-65727EEED2DC}" type="datetimeFigureOut">
              <a:rPr lang="en-US"/>
              <a:pPr>
                <a:defRPr/>
              </a:pPr>
              <a:t>8/30/2014</a:t>
            </a:fld>
            <a:endParaRPr lang="en-US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641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fld id="{199D2DB4-AE4D-447D-9934-64EB4E8C7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Garamond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Garamond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Garamond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Garamond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  <a:cs typeface="+mn-cs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prilozi_06/Uzvici-slozx.htm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prilozi_06/Uzvici-slozx_01.htm" TargetMode="External"/><Relationship Id="rId2" Type="http://schemas.openxmlformats.org/officeDocument/2006/relationships/hyperlink" Target="prilozi_06/Uzivici-prosti.htm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prilozi_06/Razno.htm" TargetMode="External"/><Relationship Id="rId2" Type="http://schemas.openxmlformats.org/officeDocument/2006/relationships/hyperlink" Target="prilozi_06/minutni.htm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prilozi_06/NaKraju.html" TargetMode="External"/><Relationship Id="rId2" Type="http://schemas.openxmlformats.org/officeDocument/2006/relationships/hyperlink" Target="prilozi_06/ABB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prilozi_06/CifreNaJedan.htm" TargetMode="External"/><Relationship Id="rId2" Type="http://schemas.openxmlformats.org/officeDocument/2006/relationships/hyperlink" Target="prilozi_06/SviBrojevi.htm" TargetMode="Externa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benkovski/status/408941544406663168" TargetMode="External"/><Relationship Id="rId2" Type="http://schemas.openxmlformats.org/officeDocument/2006/relationships/hyperlink" Target="https://www.facebook.com/media/set/?set=a.135749786435603.23668.134710763206172" TargetMode="Externa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prilozi_06/5izvora-izvod_D.txt" TargetMode="External"/><Relationship Id="rId2" Type="http://schemas.openxmlformats.org/officeDocument/2006/relationships/hyperlink" Target="prilozi_06/Datum.htm" TargetMode="Externa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4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pPr algn="ctr" eaLnBrk="1" hangingPunct="1"/>
            <a:r>
              <a:rPr lang="en-US" altLang="en-US" sz="4400" smtClean="0"/>
              <a:t>Dictionary graphs</a:t>
            </a:r>
            <a:endParaRPr lang="en-US" sz="4400" smtClean="0"/>
          </a:p>
        </p:txBody>
      </p:sp>
      <p:sp>
        <p:nvSpPr>
          <p:cNvPr id="13314" name="Rectang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Duško Vitas</a:t>
            </a:r>
          </a:p>
          <a:p>
            <a:pPr eaLnBrk="1" hangingPunct="1"/>
            <a:r>
              <a:rPr lang="en-US" altLang="en-US" smtClean="0"/>
              <a:t>University of Belgrade, </a:t>
            </a:r>
          </a:p>
          <a:p>
            <a:pPr eaLnBrk="1" hangingPunct="1"/>
            <a:r>
              <a:rPr lang="en-US" altLang="en-US" smtClean="0"/>
              <a:t>Faculty of Mathematics</a:t>
            </a:r>
            <a:endParaRPr lang="sr-Latn-CS" alt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Priority</a:t>
            </a:r>
          </a:p>
        </p:txBody>
      </p:sp>
      <p:sp>
        <p:nvSpPr>
          <p:cNvPr id="22530" name="Rectangle 5"/>
          <p:cNvSpPr>
            <a:spLocks noGrp="1"/>
          </p:cNvSpPr>
          <p:nvPr>
            <p:ph type="body" sz="half" idx="4294967295"/>
          </p:nvPr>
        </p:nvSpPr>
        <p:spPr>
          <a:xfrm>
            <a:off x="411163" y="1752600"/>
            <a:ext cx="5754687" cy="4267200"/>
          </a:xfrm>
        </p:spPr>
        <p:txBody>
          <a:bodyPr/>
          <a:lstStyle/>
          <a:p>
            <a:pPr indent="-241300" eaLnBrk="1" hangingPunct="1">
              <a:buFont typeface="Wingdings" pitchFamily="2" charset="2"/>
              <a:buNone/>
            </a:pPr>
            <a:r>
              <a:rPr lang="en-US" sz="2600" smtClean="0"/>
              <a:t>A form </a:t>
            </a:r>
            <a:r>
              <a:rPr lang="en-US" sz="2600" b="1" smtClean="0"/>
              <a:t>GmbH</a:t>
            </a:r>
            <a:r>
              <a:rPr lang="en-US" sz="2600" smtClean="0"/>
              <a:t> corresponds to a pattern for proper names (</a:t>
            </a:r>
            <a:r>
              <a:rPr lang="en-US" sz="2600" b="1" smtClean="0"/>
              <a:t>NProp</a:t>
            </a:r>
            <a:r>
              <a:rPr lang="en-US" sz="2600" smtClean="0"/>
              <a:t>), and not to a pattern for acronyms (</a:t>
            </a:r>
            <a:r>
              <a:rPr lang="en-US" sz="2600" b="1" smtClean="0"/>
              <a:t>Acr</a:t>
            </a:r>
            <a:r>
              <a:rPr lang="en-US" sz="2600" smtClean="0"/>
              <a:t>), so it will be marked as a proper name. </a:t>
            </a:r>
          </a:p>
          <a:p>
            <a:pPr indent="-241300" eaLnBrk="1" hangingPunct="1">
              <a:buFont typeface="Wingdings" pitchFamily="2" charset="2"/>
              <a:buNone/>
            </a:pPr>
            <a:r>
              <a:rPr lang="en-US" sz="2600" smtClean="0"/>
              <a:t>For Serbian, ther is a separate dictionary of acronyms, so </a:t>
            </a:r>
            <a:r>
              <a:rPr lang="en-US" sz="2600" b="1" smtClean="0"/>
              <a:t>GMBH</a:t>
            </a:r>
            <a:r>
              <a:rPr lang="en-US" sz="2600" smtClean="0"/>
              <a:t> is tagged twice: </a:t>
            </a:r>
          </a:p>
          <a:p>
            <a:pPr marL="742950" lvl="1" indent="-271463" eaLnBrk="1" hangingPunct="1"/>
            <a:r>
              <a:rPr lang="en-US" sz="2200" smtClean="0"/>
              <a:t>As a acronym, according to the graph </a:t>
            </a:r>
            <a:r>
              <a:rPr lang="en-US" sz="2200" b="1" smtClean="0"/>
              <a:t>Acr+.grf</a:t>
            </a:r>
          </a:p>
          <a:p>
            <a:pPr marL="742950" lvl="1" indent="-271463" eaLnBrk="1" hangingPunct="1"/>
            <a:r>
              <a:rPr lang="en-US" sz="2200" smtClean="0"/>
              <a:t>As a line from the </a:t>
            </a:r>
            <a:r>
              <a:rPr lang="en-US" sz="2200" b="1" smtClean="0"/>
              <a:t>DELAF</a:t>
            </a:r>
            <a:r>
              <a:rPr lang="en-US" sz="2200" smtClean="0"/>
              <a:t> type dictionary</a:t>
            </a:r>
          </a:p>
        </p:txBody>
      </p:sp>
      <p:sp>
        <p:nvSpPr>
          <p:cNvPr id="22531" name="Rectangle 6"/>
          <p:cNvSpPr>
            <a:spLocks noGrp="1"/>
          </p:cNvSpPr>
          <p:nvPr>
            <p:ph type="body" sz="half" idx="4294967295"/>
          </p:nvPr>
        </p:nvSpPr>
        <p:spPr>
          <a:xfrm>
            <a:off x="6167438" y="1752600"/>
            <a:ext cx="5256212" cy="4267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2600" smtClean="0"/>
          </a:p>
          <a:p>
            <a:pPr eaLnBrk="1" hangingPunct="1">
              <a:buFont typeface="Wingdings" pitchFamily="2" charset="2"/>
              <a:buNone/>
            </a:pPr>
            <a:endParaRPr lang="en-US" sz="2600" smtClean="0"/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8213" y="1990725"/>
            <a:ext cx="5811837" cy="334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Rectangle 6"/>
          <p:cNvSpPr>
            <a:spLocks noChangeArrowheads="1"/>
          </p:cNvSpPr>
          <p:nvPr/>
        </p:nvSpPr>
        <p:spPr bwMode="auto">
          <a:xfrm>
            <a:off x="6364288" y="3087688"/>
            <a:ext cx="1847850" cy="325437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Rectangle 7"/>
          <p:cNvSpPr>
            <a:spLocks noChangeArrowheads="1"/>
          </p:cNvSpPr>
          <p:nvPr/>
        </p:nvSpPr>
        <p:spPr bwMode="auto">
          <a:xfrm>
            <a:off x="6373813" y="3486150"/>
            <a:ext cx="2481262" cy="261938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 txBox="1">
            <a:spLocks noGrp="1"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C72E7FE-0C98-46CB-A8C7-90DFBAEBD17C}" type="slidenum">
              <a:rPr lang="en-US" alt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en-US" altLang="en-US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en-US" sz="3600" smtClean="0"/>
              <a:t>Forcing case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One of advantages of these transducers is that they can use quotation marks to force case.</a:t>
            </a:r>
            <a:endParaRPr lang="sr-Latn-CS" altLang="en-US" sz="3200" smtClean="0"/>
          </a:p>
          <a:p>
            <a:pPr eaLnBrk="1" hangingPunct="1"/>
            <a:r>
              <a:rPr lang="en-US" altLang="en-US" sz="3200" smtClean="0"/>
              <a:t>One example of this is recognition of chemical elements</a:t>
            </a:r>
            <a:r>
              <a:rPr lang="sr-Latn-CS" altLang="en-US" sz="3200" smtClean="0"/>
              <a:t>. </a:t>
            </a:r>
            <a:r>
              <a:rPr lang="en-US" altLang="en-US" sz="3200" smtClean="0"/>
              <a:t>For instance</a:t>
            </a:r>
            <a:r>
              <a:rPr lang="sr-Latn-CS" altLang="en-US" sz="3200" smtClean="0"/>
              <a:t>, </a:t>
            </a:r>
            <a:r>
              <a:rPr lang="sr-Latn-CS" altLang="en-US" sz="3200" b="1" smtClean="0">
                <a:solidFill>
                  <a:schemeClr val="tx2"/>
                </a:solidFill>
              </a:rPr>
              <a:t>“Na”</a:t>
            </a:r>
            <a:r>
              <a:rPr lang="sr-Latn-CS" altLang="en-US" sz="3200" smtClean="0"/>
              <a:t> </a:t>
            </a:r>
            <a:r>
              <a:rPr lang="en-US" altLang="en-US" sz="3200" smtClean="0"/>
              <a:t>will recognize only</a:t>
            </a:r>
            <a:r>
              <a:rPr lang="sr-Latn-CS" altLang="en-US" sz="3200" smtClean="0"/>
              <a:t> </a:t>
            </a:r>
            <a:r>
              <a:rPr lang="sr-Latn-CS" altLang="en-US" sz="3200" b="1" smtClean="0">
                <a:solidFill>
                  <a:schemeClr val="tx2"/>
                </a:solidFill>
              </a:rPr>
              <a:t>Na</a:t>
            </a:r>
            <a:r>
              <a:rPr lang="sr-Latn-CS" altLang="en-US" sz="3200" smtClean="0"/>
              <a:t> </a:t>
            </a:r>
            <a:r>
              <a:rPr lang="en-US" altLang="en-US" sz="3200" smtClean="0"/>
              <a:t>while pattern</a:t>
            </a:r>
            <a:r>
              <a:rPr lang="sr-Latn-CS" altLang="en-US" sz="3200" smtClean="0"/>
              <a:t> </a:t>
            </a:r>
            <a:r>
              <a:rPr lang="sr-Latn-CS" altLang="en-US" sz="3200" b="1" smtClean="0">
                <a:solidFill>
                  <a:schemeClr val="tx2"/>
                </a:solidFill>
              </a:rPr>
              <a:t>Na</a:t>
            </a:r>
            <a:r>
              <a:rPr lang="sr-Latn-CS" altLang="en-US" sz="3200" smtClean="0"/>
              <a:t> </a:t>
            </a:r>
            <a:r>
              <a:rPr lang="en-US" altLang="en-US" sz="3200" smtClean="0"/>
              <a:t>recognizes both</a:t>
            </a:r>
            <a:r>
              <a:rPr lang="sr-Latn-CS" altLang="en-US" sz="3200" smtClean="0"/>
              <a:t> </a:t>
            </a:r>
            <a:r>
              <a:rPr lang="sr-Latn-CS" altLang="en-US" sz="3200" b="1" smtClean="0">
                <a:solidFill>
                  <a:schemeClr val="tx2"/>
                </a:solidFill>
              </a:rPr>
              <a:t>Na</a:t>
            </a:r>
            <a:r>
              <a:rPr lang="sr-Latn-CS" altLang="en-US" sz="3200" smtClean="0"/>
              <a:t> </a:t>
            </a:r>
            <a:r>
              <a:rPr lang="en-US" altLang="en-US" sz="3200" smtClean="0"/>
              <a:t>and</a:t>
            </a:r>
            <a:r>
              <a:rPr lang="sr-Latn-CS" altLang="en-US" sz="3200" smtClean="0"/>
              <a:t> </a:t>
            </a:r>
            <a:r>
              <a:rPr lang="sr-Latn-CS" altLang="en-US" sz="3200" b="1" smtClean="0">
                <a:solidFill>
                  <a:schemeClr val="tx2"/>
                </a:solidFill>
              </a:rPr>
              <a:t>NA</a:t>
            </a:r>
            <a:r>
              <a:rPr lang="sr-Latn-CS" altLang="en-US" sz="3200" smtClean="0"/>
              <a:t>. </a:t>
            </a:r>
            <a:r>
              <a:rPr lang="en-US" altLang="en-US" sz="3200" smtClean="0"/>
              <a:t>Such possibility does not exist in normal dictionaries</a:t>
            </a:r>
            <a:r>
              <a:rPr lang="sr-Latn-CS" altLang="en-US" sz="3200" smtClean="0"/>
              <a:t>.</a:t>
            </a:r>
            <a:endParaRPr lang="en-US" alt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7958277-E600-42E7-AC83-25BF226DEF61}" type="slidenum">
              <a:rPr lang="en-US" altLang="en-US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12</a:t>
            </a:fld>
            <a:endParaRPr lang="en-US" altLang="en-US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en-US" sz="3200" smtClean="0"/>
              <a:t>An example of a dictionary graph </a:t>
            </a:r>
            <a:br>
              <a:rPr lang="en-US" altLang="en-US" sz="3200" smtClean="0"/>
            </a:br>
            <a:r>
              <a:rPr lang="en-US" altLang="en-US" sz="3200" smtClean="0"/>
              <a:t>that recognizes some chemical elements</a:t>
            </a:r>
          </a:p>
        </p:txBody>
      </p:sp>
      <p:sp>
        <p:nvSpPr>
          <p:cNvPr id="24579" name="Rectangle 1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904875" y="1643063"/>
            <a:ext cx="5184775" cy="43084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altLang="en-US" sz="240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smtClean="0"/>
              <a:t>This graph recognizes symbols of chemical elements sodium</a:t>
            </a:r>
            <a:r>
              <a:rPr lang="sr-Latn-CS" altLang="en-US" sz="2400" smtClean="0"/>
              <a:t>, </a:t>
            </a:r>
            <a:r>
              <a:rPr lang="en-US" altLang="en-US" sz="2400" smtClean="0"/>
              <a:t>potassium</a:t>
            </a:r>
            <a:r>
              <a:rPr lang="sr-Latn-CS" altLang="en-US" sz="2400" smtClean="0"/>
              <a:t>, </a:t>
            </a:r>
            <a:r>
              <a:rPr lang="en-US" altLang="en-US" sz="2400" smtClean="0"/>
              <a:t>lithium</a:t>
            </a:r>
            <a:r>
              <a:rPr lang="sr-Latn-CS" altLang="en-US" sz="2400" smtClean="0"/>
              <a:t>, </a:t>
            </a:r>
            <a:r>
              <a:rPr lang="en-US" altLang="en-US" sz="2400" smtClean="0"/>
              <a:t>etc</a:t>
            </a:r>
            <a:r>
              <a:rPr lang="sr-Latn-CS" altLang="en-US" sz="2400" smtClean="0"/>
              <a:t>. </a:t>
            </a:r>
            <a:r>
              <a:rPr lang="en-US" altLang="en-US" sz="2400" smtClean="0"/>
              <a:t>and assign them as a PoS </a:t>
            </a:r>
            <a:r>
              <a:rPr lang="sr-Latn-CS" altLang="en-US" sz="2400" b="1" smtClean="0">
                <a:solidFill>
                  <a:schemeClr val="tx2"/>
                </a:solidFill>
              </a:rPr>
              <a:t>ABB</a:t>
            </a:r>
            <a:r>
              <a:rPr lang="sr-Latn-CS" altLang="en-US" sz="2400" smtClean="0"/>
              <a:t> (</a:t>
            </a:r>
            <a:r>
              <a:rPr lang="en-US" altLang="en-US" sz="2400" smtClean="0"/>
              <a:t>abbreviation</a:t>
            </a:r>
            <a:r>
              <a:rPr lang="sr-Latn-CS" altLang="en-US" sz="2400" smtClean="0"/>
              <a:t>) </a:t>
            </a:r>
            <a:r>
              <a:rPr lang="en-US" altLang="en-US" sz="2400" smtClean="0"/>
              <a:t>with addition of a semantic marker </a:t>
            </a:r>
            <a:r>
              <a:rPr lang="sr-Latn-CS" altLang="en-US" sz="2400" b="1" smtClean="0">
                <a:solidFill>
                  <a:schemeClr val="tx2"/>
                </a:solidFill>
              </a:rPr>
              <a:t>+ChemElem</a:t>
            </a:r>
            <a:r>
              <a:rPr lang="sr-Latn-CS" altLang="en-US" sz="2400" smtClean="0"/>
              <a:t>. </a:t>
            </a:r>
            <a:r>
              <a:rPr lang="en-US" altLang="en-US" sz="2400" smtClean="0"/>
              <a:t>It has the same effect </a:t>
            </a:r>
            <a:r>
              <a:rPr lang="sr-Latn-CS" altLang="en-US" sz="2400" smtClean="0"/>
              <a:t>(</a:t>
            </a:r>
            <a:r>
              <a:rPr lang="en-US" altLang="en-US" sz="2400" smtClean="0"/>
              <a:t>except for forcing the upper-case initial</a:t>
            </a:r>
            <a:r>
              <a:rPr lang="sr-Latn-CS" altLang="en-US" sz="2400" smtClean="0"/>
              <a:t>) </a:t>
            </a:r>
            <a:r>
              <a:rPr lang="en-US" altLang="en-US" sz="2400" smtClean="0"/>
              <a:t>as a line in a </a:t>
            </a:r>
            <a:r>
              <a:rPr lang="sr-Latn-CS" altLang="en-US" sz="2400" smtClean="0"/>
              <a:t>DELAF</a:t>
            </a:r>
            <a:r>
              <a:rPr lang="en-US" altLang="en-US" sz="2400" smtClean="0"/>
              <a:t> dictionary</a:t>
            </a:r>
            <a:r>
              <a:rPr lang="sr-Latn-CS" altLang="en-US" sz="2400" smtClean="0"/>
              <a:t>:</a:t>
            </a:r>
          </a:p>
          <a:p>
            <a:pPr eaLnBrk="1" hangingPunct="1">
              <a:buFont typeface="Wingdings" pitchFamily="2" charset="2"/>
              <a:buNone/>
            </a:pPr>
            <a:r>
              <a:rPr lang="sr-Latn-CS" altLang="en-US" sz="2400" b="1" smtClean="0">
                <a:solidFill>
                  <a:schemeClr val="tx2"/>
                </a:solidFill>
                <a:latin typeface="Courier New" pitchFamily="49" charset="0"/>
              </a:rPr>
              <a:t>	Na,.ABB+ChemElem</a:t>
            </a:r>
            <a:endParaRPr lang="en-US" altLang="en-US" sz="2400" b="1" smtClean="0">
              <a:solidFill>
                <a:schemeClr val="tx2"/>
              </a:solidFill>
              <a:latin typeface="Courier New" pitchFamily="49" charset="0"/>
            </a:endParaRPr>
          </a:p>
        </p:txBody>
      </p:sp>
      <p:pic>
        <p:nvPicPr>
          <p:cNvPr id="24580" name="Picture 1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6383338" y="2073275"/>
            <a:ext cx="5573712" cy="3189288"/>
          </a:xfrm>
          <a:ln w="22225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4C3F4CA-D225-42CC-B68E-6F4B431D4676}" type="slidenum">
              <a:rPr lang="en-US" altLang="en-US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13</a:t>
            </a:fld>
            <a:endParaRPr lang="en-US" altLang="en-US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en-US" sz="3600" smtClean="0"/>
              <a:t>One dictionary graph</a:t>
            </a:r>
            <a:r>
              <a:rPr lang="sr-Latn-CS" altLang="en-US" sz="3600" smtClean="0"/>
              <a:t> – </a:t>
            </a:r>
            <a:r>
              <a:rPr lang="en-US" altLang="en-US" sz="3600" smtClean="0"/>
              <a:t>compound interjections</a:t>
            </a:r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15888" y="1771650"/>
            <a:ext cx="5076825" cy="4683125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Dictionary graphs can recognize as one unit something that consists of several components that can combine in more or less free fashion.</a:t>
            </a:r>
            <a:endParaRPr lang="sr-Latn-CS" altLang="en-US" sz="2400" smtClean="0"/>
          </a:p>
          <a:p>
            <a:pPr eaLnBrk="1" hangingPunct="1"/>
            <a:r>
              <a:rPr lang="en-US" altLang="en-US" sz="2400" smtClean="0"/>
              <a:t>Why can’t we use usual dictionary lemmas for this</a:t>
            </a:r>
            <a:r>
              <a:rPr lang="sr-Latn-CS" altLang="en-US" sz="2400" smtClean="0"/>
              <a:t>? </a:t>
            </a:r>
          </a:p>
          <a:p>
            <a:pPr eaLnBrk="1" hangingPunct="1"/>
            <a:r>
              <a:rPr lang="en-US" altLang="en-US" sz="2400" smtClean="0"/>
              <a:t>Because we don’t know how many repetitions there can be</a:t>
            </a:r>
            <a:r>
              <a:rPr lang="sr-Latn-CS" altLang="en-US" sz="2400" smtClean="0"/>
              <a:t>.</a:t>
            </a:r>
          </a:p>
          <a:p>
            <a:pPr eaLnBrk="1" hangingPunct="1"/>
            <a:r>
              <a:rPr lang="en-US" altLang="en-US" sz="2400" smtClean="0"/>
              <a:t>This graph covers only repetitions of separated components (by a space or a hyphen) and not cases like</a:t>
            </a:r>
            <a:r>
              <a:rPr lang="sr-Latn-CS" altLang="en-US" sz="2400" smtClean="0"/>
              <a:t> </a:t>
            </a:r>
            <a:r>
              <a:rPr lang="sr-Latn-CS" altLang="en-US" sz="2400" b="1" smtClean="0">
                <a:solidFill>
                  <a:schemeClr val="tx2"/>
                </a:solidFill>
              </a:rPr>
              <a:t>Aaaaah</a:t>
            </a:r>
            <a:r>
              <a:rPr lang="en-US" altLang="en-US" sz="2400" b="1" smtClean="0">
                <a:solidFill>
                  <a:schemeClr val="tx2"/>
                </a:solidFill>
              </a:rPr>
              <a:t>.</a:t>
            </a:r>
          </a:p>
        </p:txBody>
      </p:sp>
      <p:pic>
        <p:nvPicPr>
          <p:cNvPr id="25604" name="Picture 18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5240338" y="1846263"/>
            <a:ext cx="6677025" cy="2897187"/>
          </a:xfrm>
          <a:ln>
            <a:solidFill>
              <a:schemeClr val="accent1"/>
            </a:solidFill>
          </a:ln>
        </p:spPr>
      </p:pic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7089775" y="4810125"/>
            <a:ext cx="32480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en-US" sz="2400"/>
              <a:t>This graph recognizes</a:t>
            </a:r>
            <a:r>
              <a:rPr lang="sr-Latn-CS" altLang="en-US" sz="2400"/>
              <a:t> </a:t>
            </a:r>
            <a:endParaRPr lang="en-US" altLang="en-US" sz="2400"/>
          </a:p>
          <a:p>
            <a:pPr algn="ctr"/>
            <a:r>
              <a:rPr lang="en-US" altLang="en-US" sz="2400" b="1">
                <a:solidFill>
                  <a:schemeClr val="tx2"/>
                </a:solidFill>
                <a:hlinkClick r:id="rId3" action="ppaction://hlinkfile"/>
              </a:rPr>
              <a:t>compound interjections</a:t>
            </a:r>
            <a:endParaRPr lang="en-US" altLang="en-US" sz="2400" b="1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3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6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4D0A6A33-B710-4512-BA52-DEA794A3F55F}" type="slidenum">
              <a:rPr lang="en-US" altLang="en-US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14</a:t>
            </a:fld>
            <a:endParaRPr lang="en-US" altLang="en-US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en-US" sz="3600" smtClean="0"/>
              <a:t>Appication of dictionary graphs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They can be given a lower priority if a plus sign </a:t>
            </a:r>
            <a:r>
              <a:rPr lang="sr-Latn-CS" altLang="en-US" sz="2800" b="1" smtClean="0">
                <a:solidFill>
                  <a:schemeClr val="tx2"/>
                </a:solidFill>
                <a:latin typeface="Courier New" pitchFamily="49" charset="0"/>
              </a:rPr>
              <a:t>+</a:t>
            </a:r>
            <a:r>
              <a:rPr lang="sr-Latn-CS" altLang="en-US" sz="2800" smtClean="0"/>
              <a:t> </a:t>
            </a:r>
            <a:r>
              <a:rPr lang="en-US" altLang="en-US" sz="2800" smtClean="0"/>
              <a:t>is added to their name</a:t>
            </a:r>
            <a:r>
              <a:rPr lang="sr-Latn-CS" altLang="en-US" sz="2800" smtClean="0"/>
              <a:t>. </a:t>
            </a:r>
            <a:r>
              <a:rPr lang="en-US" altLang="en-US" sz="2800" smtClean="0"/>
              <a:t>It means that they are applied only to unknown words</a:t>
            </a:r>
            <a:r>
              <a:rPr lang="sr-Latn-CS" altLang="en-US" sz="2800" smtClean="0"/>
              <a:t> (</a:t>
            </a:r>
            <a:r>
              <a:rPr lang="en-US" altLang="en-US" sz="2800" smtClean="0"/>
              <a:t>content of</a:t>
            </a:r>
            <a:r>
              <a:rPr lang="sr-Latn-CS" altLang="en-US" sz="2800" smtClean="0"/>
              <a:t> </a:t>
            </a:r>
            <a:r>
              <a:rPr lang="sr-Latn-CS" altLang="en-US" sz="2800" b="1" smtClean="0">
                <a:solidFill>
                  <a:schemeClr val="tx2"/>
                </a:solidFill>
                <a:latin typeface="Courier New" pitchFamily="49" charset="0"/>
              </a:rPr>
              <a:t>err</a:t>
            </a:r>
            <a:r>
              <a:rPr lang="sr-Latn-CS" altLang="en-US" sz="2800" smtClean="0"/>
              <a:t> </a:t>
            </a:r>
            <a:r>
              <a:rPr lang="en-US" altLang="en-US" sz="2800" smtClean="0"/>
              <a:t>after applying regular dictionaries</a:t>
            </a:r>
            <a:r>
              <a:rPr lang="sr-Latn-CS" altLang="en-US" sz="2800" smtClean="0"/>
              <a:t>).</a:t>
            </a:r>
          </a:p>
          <a:p>
            <a:pPr eaLnBrk="1" hangingPunct="1"/>
            <a:r>
              <a:rPr lang="en-US" altLang="en-US" sz="2800" smtClean="0"/>
              <a:t>Compile them and obtained</a:t>
            </a:r>
            <a:r>
              <a:rPr lang="sr-Latn-CS" altLang="en-US" sz="2800" smtClean="0"/>
              <a:t> </a:t>
            </a:r>
            <a:r>
              <a:rPr lang="sr-Latn-CS" altLang="en-US" sz="2800" b="1" smtClean="0">
                <a:solidFill>
                  <a:schemeClr val="tx2"/>
                </a:solidFill>
                <a:latin typeface="Courier New" pitchFamily="49" charset="0"/>
              </a:rPr>
              <a:t>.fst2</a:t>
            </a:r>
            <a:r>
              <a:rPr lang="sr-Latn-CS" altLang="en-US" sz="2800" smtClean="0"/>
              <a:t> </a:t>
            </a:r>
            <a:r>
              <a:rPr lang="en-US" altLang="en-US" sz="2800" smtClean="0"/>
              <a:t>include in a list of dictionaries that are applied to a text.</a:t>
            </a:r>
            <a:endParaRPr lang="sr-Latn-CS" altLang="en-US" sz="2800" smtClean="0"/>
          </a:p>
          <a:p>
            <a:pPr eaLnBrk="1" hangingPunct="1"/>
            <a:r>
              <a:rPr lang="en-US" altLang="en-US" sz="2800" smtClean="0"/>
              <a:t>Recognized sequences with corresponding output will become a content of the</a:t>
            </a:r>
            <a:r>
              <a:rPr lang="sr-Latn-CS" altLang="en-US" sz="2800" smtClean="0"/>
              <a:t> </a:t>
            </a:r>
            <a:r>
              <a:rPr lang="sr-Latn-CS" altLang="en-US" sz="2800" b="1" smtClean="0">
                <a:solidFill>
                  <a:schemeClr val="tx2"/>
                </a:solidFill>
                <a:latin typeface="Courier New" pitchFamily="49" charset="0"/>
              </a:rPr>
              <a:t>DLC</a:t>
            </a:r>
            <a:r>
              <a:rPr lang="sr-Latn-CS" altLang="en-US" sz="2800" smtClean="0"/>
              <a:t> </a:t>
            </a:r>
            <a:r>
              <a:rPr lang="en-US" altLang="en-US" sz="2800" smtClean="0"/>
              <a:t>of analyzed text</a:t>
            </a:r>
            <a:r>
              <a:rPr lang="sr-Latn-CS" altLang="en-US" sz="2800" smtClean="0"/>
              <a:t>.</a:t>
            </a:r>
            <a:endParaRPr lang="en-US" altLang="en-US" sz="2800" smtClean="0"/>
          </a:p>
          <a:p>
            <a:pPr eaLnBrk="1" hangingPunct="1"/>
            <a:r>
              <a:rPr lang="en-US" altLang="en-US" sz="2800" smtClean="0"/>
              <a:t>For instance, a line in</a:t>
            </a:r>
            <a:r>
              <a:rPr lang="sr-Latn-CS" altLang="en-US" sz="2800" smtClean="0"/>
              <a:t>  </a:t>
            </a:r>
            <a:r>
              <a:rPr lang="sr-Latn-CS" altLang="en-US" sz="2800" b="1" smtClean="0">
                <a:solidFill>
                  <a:schemeClr val="tx2"/>
                </a:solidFill>
                <a:latin typeface="Courier New" pitchFamily="49" charset="0"/>
              </a:rPr>
              <a:t>DLC</a:t>
            </a:r>
            <a:r>
              <a:rPr lang="sr-Latn-CS" altLang="en-US" sz="2800" smtClean="0"/>
              <a:t> </a:t>
            </a:r>
            <a:r>
              <a:rPr lang="en-US" altLang="en-US" sz="2800" smtClean="0"/>
              <a:t>for one of recognized interjections is</a:t>
            </a:r>
            <a:r>
              <a:rPr lang="sr-Latn-CS" altLang="en-US" sz="2800" smtClean="0"/>
              <a:t>:</a:t>
            </a:r>
          </a:p>
          <a:p>
            <a:pPr eaLnBrk="1" hangingPunct="1">
              <a:buFont typeface="Wingdings" pitchFamily="2" charset="2"/>
              <a:buNone/>
            </a:pPr>
            <a:r>
              <a:rPr lang="sr-Latn-CS" altLang="en-US" b="1" smtClean="0">
                <a:solidFill>
                  <a:schemeClr val="tx2"/>
                </a:solidFill>
                <a:latin typeface="Courier New" pitchFamily="49" charset="0"/>
              </a:rPr>
              <a:t>	</a:t>
            </a:r>
            <a:r>
              <a:rPr lang="en-US" altLang="en-US" b="1" smtClean="0">
                <a:solidFill>
                  <a:schemeClr val="tx2"/>
                </a:solidFill>
                <a:latin typeface="Courier New" pitchFamily="49" charset="0"/>
              </a:rPr>
              <a:t>Sx-sx-sx-sx,.INT+C 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18906DA-4490-4D44-9661-E4006D3CC281}" type="slidenum">
              <a:rPr lang="en-US" altLang="en-US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15</a:t>
            </a:fld>
            <a:endParaRPr lang="en-US" altLang="en-US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en-US" sz="3600" smtClean="0"/>
              <a:t>Dictionary graphs that use morphological filters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52413" y="1735138"/>
            <a:ext cx="4930775" cy="42672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Dictionary graphs can use morphological filters – actually they can use anything that syntactic graphs can use</a:t>
            </a:r>
            <a:r>
              <a:rPr lang="sr-Latn-CS" altLang="en-US" sz="2400" smtClean="0"/>
              <a:t>.</a:t>
            </a:r>
          </a:p>
          <a:p>
            <a:pPr eaLnBrk="1" hangingPunct="1"/>
            <a:r>
              <a:rPr lang="en-US" altLang="en-US" sz="2400" smtClean="0"/>
              <a:t>This graph recognizes interjections in which some letters repeat several times.</a:t>
            </a:r>
            <a:endParaRPr lang="sr-Latn-CS" altLang="en-US" sz="2400" smtClean="0"/>
          </a:p>
          <a:p>
            <a:pPr eaLnBrk="1" hangingPunct="1"/>
            <a:r>
              <a:rPr lang="en-US" altLang="en-US" sz="2400" smtClean="0"/>
              <a:t>What is recognized in text with a lexical mask</a:t>
            </a:r>
            <a:r>
              <a:rPr lang="sr-Latn-CS" altLang="en-US" sz="2400" smtClean="0"/>
              <a:t> </a:t>
            </a:r>
            <a:r>
              <a:rPr lang="sr-Latn-CS" altLang="en-US" sz="2400" b="1" smtClean="0">
                <a:solidFill>
                  <a:schemeClr val="tx2"/>
                </a:solidFill>
                <a:latin typeface="Courier New" pitchFamily="49" charset="0"/>
                <a:hlinkClick r:id="rId2" action="ppaction://hlinkfile"/>
              </a:rPr>
              <a:t>&lt;INT+D&gt;</a:t>
            </a:r>
            <a:r>
              <a:rPr lang="sr-Latn-CS" altLang="en-US" sz="2400" smtClean="0"/>
              <a:t>?</a:t>
            </a:r>
          </a:p>
          <a:p>
            <a:pPr eaLnBrk="1" hangingPunct="1"/>
            <a:r>
              <a:rPr lang="en-US" altLang="en-US" sz="2400" smtClean="0"/>
              <a:t>What is recognized in text with a lexical mask</a:t>
            </a:r>
            <a:r>
              <a:rPr lang="sr-Latn-CS" altLang="en-US" sz="2400" smtClean="0"/>
              <a:t> </a:t>
            </a:r>
            <a:r>
              <a:rPr lang="sr-Latn-CS" altLang="en-US" sz="2400" b="1" smtClean="0">
                <a:solidFill>
                  <a:schemeClr val="tx2"/>
                </a:solidFill>
                <a:latin typeface="Courier New" pitchFamily="49" charset="0"/>
                <a:hlinkClick r:id="rId3" action="ppaction://hlinkfile"/>
              </a:rPr>
              <a:t>&lt;INT+C&gt;</a:t>
            </a:r>
            <a:r>
              <a:rPr lang="sr-Latn-CS" altLang="en-US" sz="2400" smtClean="0"/>
              <a:t>?</a:t>
            </a:r>
            <a:endParaRPr lang="en-US" altLang="en-US" sz="2400" smtClean="0"/>
          </a:p>
        </p:txBody>
      </p:sp>
      <p:pic>
        <p:nvPicPr>
          <p:cNvPr id="27652" name="Picture 9"/>
          <p:cNvPicPr>
            <a:picLocks noGrp="1" noChangeAspect="1" noChangeArrowheads="1"/>
          </p:cNvPicPr>
          <p:nvPr>
            <p:ph type="clipArt" sz="half" idx="4294967295"/>
          </p:nvPr>
        </p:nvPicPr>
        <p:blipFill>
          <a:blip r:embed="rId4"/>
          <a:srcRect/>
          <a:stretch>
            <a:fillRect/>
          </a:stretch>
        </p:blipFill>
        <p:spPr>
          <a:xfrm>
            <a:off x="5302250" y="1965325"/>
            <a:ext cx="6569075" cy="3400425"/>
          </a:xfrm>
          <a:ln w="22225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4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4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4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 </a:t>
            </a:r>
          </a:p>
        </p:txBody>
      </p:sp>
      <p:sp>
        <p:nvSpPr>
          <p:cNvPr id="28674" name="Rectangle 5"/>
          <p:cNvSpPr>
            <a:spLocks noGrp="1"/>
          </p:cNvSpPr>
          <p:nvPr>
            <p:ph type="body" sz="half" idx="4294967295"/>
          </p:nvPr>
        </p:nvSpPr>
        <p:spPr>
          <a:xfrm>
            <a:off x="547688" y="1916113"/>
            <a:ext cx="5181600" cy="4351337"/>
          </a:xfrm>
        </p:spPr>
        <p:txBody>
          <a:bodyPr/>
          <a:lstStyle/>
          <a:p>
            <a:pPr eaLnBrk="1" hangingPunct="1"/>
            <a:r>
              <a:rPr lang="en-US" sz="2600" smtClean="0"/>
              <a:t>The file </a:t>
            </a:r>
            <a:r>
              <a:rPr lang="en-US" sz="2600" b="1" smtClean="0">
                <a:solidFill>
                  <a:srgbClr val="FF0000"/>
                </a:solidFill>
              </a:rPr>
              <a:t>err</a:t>
            </a:r>
            <a:r>
              <a:rPr lang="en-US" sz="2600" smtClean="0"/>
              <a:t> contains: </a:t>
            </a:r>
            <a:r>
              <a:rPr lang="en-US" sz="2600" b="1" smtClean="0"/>
              <a:t>goal</a:t>
            </a:r>
            <a:r>
              <a:rPr lang="en-US" sz="2600" smtClean="0"/>
              <a:t>, </a:t>
            </a:r>
            <a:r>
              <a:rPr lang="en-US" sz="2600" b="1" smtClean="0"/>
              <a:t>goallll</a:t>
            </a:r>
            <a:r>
              <a:rPr lang="en-US" sz="2600" smtClean="0"/>
              <a:t> and </a:t>
            </a:r>
            <a:r>
              <a:rPr lang="en-US" sz="2600" b="1" smtClean="0"/>
              <a:t>nazdraveee</a:t>
            </a:r>
            <a:r>
              <a:rPr lang="en-US" sz="2600" smtClean="0"/>
              <a:t>... </a:t>
            </a:r>
          </a:p>
          <a:p>
            <a:pPr eaLnBrk="1" hangingPunct="1"/>
            <a:r>
              <a:rPr lang="en-US" sz="2600" smtClean="0"/>
              <a:t>If we produce a DELAF type dictionary INT.dic that contains lemmas </a:t>
            </a:r>
            <a:r>
              <a:rPr lang="en-US" sz="2600" b="1" smtClean="0"/>
              <a:t>goal</a:t>
            </a:r>
            <a:r>
              <a:rPr lang="en-US" sz="2600" smtClean="0"/>
              <a:t> and </a:t>
            </a:r>
            <a:r>
              <a:rPr lang="en-US" sz="2600" b="1" smtClean="0"/>
              <a:t>nazdrave</a:t>
            </a:r>
            <a:r>
              <a:rPr lang="en-US" sz="2600" smtClean="0"/>
              <a:t> as interjections. </a:t>
            </a:r>
          </a:p>
          <a:p>
            <a:pPr eaLnBrk="1" hangingPunct="1"/>
            <a:r>
              <a:rPr lang="en-US" sz="2600" smtClean="0"/>
              <a:t>The application of this dictionary to the text recognizes these two interjections, but not </a:t>
            </a:r>
            <a:r>
              <a:rPr lang="en-US" sz="2600" b="1" smtClean="0"/>
              <a:t>nazdraveeee</a:t>
            </a:r>
            <a:r>
              <a:rPr lang="en-US" sz="2600" smtClean="0"/>
              <a:t> and </a:t>
            </a:r>
            <a:r>
              <a:rPr lang="en-US" sz="2600" b="1" smtClean="0"/>
              <a:t>goallll.</a:t>
            </a:r>
          </a:p>
        </p:txBody>
      </p:sp>
      <p:sp>
        <p:nvSpPr>
          <p:cNvPr id="28675" name="Rectangle 6"/>
          <p:cNvSpPr>
            <a:spLocks noGrp="1"/>
          </p:cNvSpPr>
          <p:nvPr>
            <p:ph type="body" sz="half" idx="4294967295"/>
          </p:nvPr>
        </p:nvSpPr>
        <p:spPr>
          <a:xfrm>
            <a:off x="6167438" y="1752600"/>
            <a:ext cx="5256212" cy="4267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2600" smtClean="0"/>
          </a:p>
          <a:p>
            <a:pPr eaLnBrk="1" hangingPunct="1">
              <a:buFont typeface="Wingdings" pitchFamily="2" charset="2"/>
              <a:buNone/>
            </a:pPr>
            <a:endParaRPr lang="en-US" sz="2600" smtClean="0"/>
          </a:p>
        </p:txBody>
      </p:sp>
      <p:pic>
        <p:nvPicPr>
          <p:cNvPr id="28676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27713" y="1928813"/>
            <a:ext cx="6143625" cy="354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4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Morphological filter</a:t>
            </a:r>
          </a:p>
        </p:txBody>
      </p:sp>
      <p:sp>
        <p:nvSpPr>
          <p:cNvPr id="29698" name="Rectangle 5"/>
          <p:cNvSpPr>
            <a:spLocks noGrp="1"/>
          </p:cNvSpPr>
          <p:nvPr>
            <p:ph type="body" sz="half" idx="4294967295"/>
          </p:nvPr>
        </p:nvSpPr>
        <p:spPr>
          <a:xfrm>
            <a:off x="755650" y="1752600"/>
            <a:ext cx="5256213" cy="4267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60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en-US" sz="2600" smtClean="0"/>
          </a:p>
        </p:txBody>
      </p:sp>
      <p:sp>
        <p:nvSpPr>
          <p:cNvPr id="29699" name="Rectangle 6"/>
          <p:cNvSpPr>
            <a:spLocks noGrp="1"/>
          </p:cNvSpPr>
          <p:nvPr>
            <p:ph type="body" sz="half" idx="4294967295"/>
          </p:nvPr>
        </p:nvSpPr>
        <p:spPr>
          <a:xfrm>
            <a:off x="6167438" y="1752600"/>
            <a:ext cx="5256212" cy="4267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2600" smtClean="0"/>
          </a:p>
          <a:p>
            <a:pPr eaLnBrk="1" hangingPunct="1">
              <a:buFont typeface="Wingdings" pitchFamily="2" charset="2"/>
              <a:buNone/>
            </a:pPr>
            <a:endParaRPr lang="en-US" sz="2600" smtClean="0"/>
          </a:p>
        </p:txBody>
      </p:sp>
      <p:pic>
        <p:nvPicPr>
          <p:cNvPr id="29700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3988" y="2014538"/>
            <a:ext cx="4594225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2675" y="4051300"/>
            <a:ext cx="7842250" cy="165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369DCCFC-3667-4959-BE51-85D5E9E407B1}" type="slidenum">
              <a:rPr lang="en-US" altLang="en-US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18</a:t>
            </a:fld>
            <a:endParaRPr lang="en-US" altLang="en-US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en-US" smtClean="0"/>
              <a:t>More on dictionary graphs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066800" y="1760538"/>
            <a:ext cx="9947275" cy="2062162"/>
          </a:xfrm>
        </p:spPr>
        <p:txBody>
          <a:bodyPr/>
          <a:lstStyle/>
          <a:p>
            <a:pPr eaLnBrk="1" hangingPunct="1"/>
            <a:r>
              <a:rPr lang="en-US" altLang="en-US" sz="2300" smtClean="0"/>
              <a:t>Recognition of various compounds in which some components are numerals written with digits</a:t>
            </a:r>
            <a:r>
              <a:rPr lang="sr-Latn-CS" altLang="en-US" sz="2300" smtClean="0"/>
              <a:t>.</a:t>
            </a:r>
          </a:p>
          <a:p>
            <a:pPr eaLnBrk="1" hangingPunct="1"/>
            <a:r>
              <a:rPr lang="en-US" altLang="en-US" sz="2300" smtClean="0"/>
              <a:t>Lemmas and grammatical categories are assigned to recognized compounds.</a:t>
            </a:r>
            <a:endParaRPr lang="sr-Latn-CS" altLang="en-US" sz="2300" smtClean="0"/>
          </a:p>
          <a:p>
            <a:pPr eaLnBrk="1" hangingPunct="1"/>
            <a:r>
              <a:rPr lang="en-US" altLang="en-US" sz="2300" smtClean="0"/>
              <a:t>That way correct DELAF entries are obtained</a:t>
            </a:r>
            <a:r>
              <a:rPr lang="sr-Latn-CS" altLang="en-US" sz="2300" smtClean="0"/>
              <a:t>.</a:t>
            </a:r>
            <a:endParaRPr lang="en-US" altLang="en-US" sz="2300" smtClean="0"/>
          </a:p>
        </p:txBody>
      </p:sp>
      <p:pic>
        <p:nvPicPr>
          <p:cNvPr id="30724" name="Picture 10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2600325" y="3727450"/>
            <a:ext cx="6657975" cy="2849563"/>
          </a:xfrm>
          <a:ln w="22225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9E26BF46-721B-4C83-96CE-387CF6B6B809}" type="slidenum">
              <a:rPr lang="en-US" altLang="en-US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19</a:t>
            </a:fld>
            <a:endParaRPr lang="en-US" altLang="en-US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31746" name="Picture 5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804863" y="1736725"/>
            <a:ext cx="9647237" cy="4262438"/>
          </a:xfrm>
          <a:ln w="22225">
            <a:solidFill>
              <a:schemeClr val="accent1"/>
            </a:solidFill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55763" y="1817688"/>
            <a:ext cx="2844800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Titre 5"/>
          <p:cNvSpPr>
            <a:spLocks noGrp="1"/>
          </p:cNvSpPr>
          <p:nvPr>
            <p:ph type="title" idx="4294967295"/>
          </p:nvPr>
        </p:nvSpPr>
        <p:spPr>
          <a:xfrm>
            <a:off x="687388" y="185738"/>
            <a:ext cx="7281862" cy="1325562"/>
          </a:xfrm>
        </p:spPr>
        <p:txBody>
          <a:bodyPr anchor="ctr"/>
          <a:lstStyle/>
          <a:p>
            <a:pPr eaLnBrk="1" hangingPunct="1"/>
            <a:r>
              <a:rPr lang="en-GB" sz="4000" smtClean="0">
                <a:solidFill>
                  <a:srgbClr val="595959"/>
                </a:solidFill>
              </a:rPr>
              <a:t>Dictionaries of a text</a:t>
            </a:r>
          </a:p>
        </p:txBody>
      </p:sp>
      <p:sp>
        <p:nvSpPr>
          <p:cNvPr id="14339" name="Espace réservé du texte 6"/>
          <p:cNvSpPr>
            <a:spLocks noGrp="1"/>
          </p:cNvSpPr>
          <p:nvPr>
            <p:ph type="body" sz="quarter" idx="4294967295"/>
          </p:nvPr>
        </p:nvSpPr>
        <p:spPr>
          <a:xfrm>
            <a:off x="5929313" y="2378075"/>
            <a:ext cx="4822825" cy="3503613"/>
          </a:xfrm>
        </p:spPr>
        <p:txBody>
          <a:bodyPr/>
          <a:lstStyle/>
          <a:p>
            <a:pPr marL="0" indent="0" eaLnBrk="1" hangingPunct="1">
              <a:buSzPct val="50000"/>
              <a:buFont typeface="Wingdings" pitchFamily="2" charset="2"/>
              <a:buChar char="q"/>
            </a:pPr>
            <a:r>
              <a:rPr lang="en-US" sz="2700" smtClean="0">
                <a:solidFill>
                  <a:srgbClr val="404040"/>
                </a:solidFill>
              </a:rPr>
              <a:t> The words in the text not found in the dictionaries that are usually called „unknown words“ (it is better to call them „unrecognized words“).</a:t>
            </a:r>
          </a:p>
          <a:p>
            <a:pPr marL="0" indent="0" eaLnBrk="1" hangingPunct="1">
              <a:buSzPct val="50000"/>
              <a:buFont typeface="Wingdings" pitchFamily="2" charset="2"/>
              <a:buChar char="q"/>
            </a:pPr>
            <a:r>
              <a:rPr lang="en-US" sz="2700" smtClean="0">
                <a:solidFill>
                  <a:srgbClr val="404040"/>
                </a:solidFill>
              </a:rPr>
              <a:t> They are recoreded in a file </a:t>
            </a:r>
            <a:r>
              <a:rPr lang="en-US" sz="2700" b="1" smtClean="0">
                <a:solidFill>
                  <a:srgbClr val="FF0000"/>
                </a:solidFill>
              </a:rPr>
              <a:t>err</a:t>
            </a:r>
            <a:r>
              <a:rPr lang="en-US" sz="2700" smtClean="0"/>
              <a:t> in a text folder.</a:t>
            </a:r>
          </a:p>
        </p:txBody>
      </p:sp>
      <p:sp>
        <p:nvSpPr>
          <p:cNvPr id="4" name="Espace réservé du numéro de diapositive 3"/>
          <p:cNvSpPr txBox="1">
            <a:spLocks noGrp="1"/>
          </p:cNvSpPr>
          <p:nvPr/>
        </p:nvSpPr>
        <p:spPr>
          <a:xfrm>
            <a:off x="8737600" y="6356350"/>
            <a:ext cx="28448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AF83AE0-8341-4334-A633-EFF61315F8A5}" type="slidenum">
              <a:rPr lang="en-GB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en-GB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cxnSp>
        <p:nvCxnSpPr>
          <p:cNvPr id="14341" name="Connecteur droit avec flèche 8"/>
          <p:cNvCxnSpPr>
            <a:cxnSpLocks noChangeShapeType="1"/>
          </p:cNvCxnSpPr>
          <p:nvPr/>
        </p:nvCxnSpPr>
        <p:spPr bwMode="auto">
          <a:xfrm flipH="1">
            <a:off x="3424238" y="3962400"/>
            <a:ext cx="1862137" cy="1588"/>
          </a:xfrm>
          <a:prstGeom prst="straightConnector1">
            <a:avLst/>
          </a:prstGeom>
          <a:noFill/>
          <a:ln w="38100" algn="ctr">
            <a:solidFill>
              <a:srgbClr val="4A7EBB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AF5220D1-B902-41D0-BC72-F52A9AF782CF}" type="slidenum">
              <a:rPr lang="en-US" altLang="en-US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20</a:t>
            </a:fld>
            <a:endParaRPr lang="en-US" altLang="en-US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en-US" smtClean="0"/>
              <a:t>What does this graph do?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It recognizes multi-word units that begin with a numeral written with digits </a:t>
            </a:r>
            <a:r>
              <a:rPr lang="sr-Latn-CS" altLang="en-US" sz="2400" smtClean="0"/>
              <a:t>(</a:t>
            </a:r>
            <a:r>
              <a:rPr lang="en-US" altLang="en-US" sz="2400" smtClean="0"/>
              <a:t>a sub-graph</a:t>
            </a:r>
            <a:r>
              <a:rPr lang="sr-Latn-CS" altLang="en-US" sz="2400" smtClean="0"/>
              <a:t> </a:t>
            </a:r>
            <a:r>
              <a:rPr lang="sr-Latn-CS" altLang="en-US" sz="2400" b="1" smtClean="0">
                <a:solidFill>
                  <a:schemeClr val="tx2"/>
                </a:solidFill>
                <a:latin typeface="Courier New" pitchFamily="49" charset="0"/>
              </a:rPr>
              <a:t>BrojCifre</a:t>
            </a:r>
            <a:r>
              <a:rPr lang="sr-Latn-CS" altLang="en-US" sz="2400" smtClean="0"/>
              <a:t>) </a:t>
            </a:r>
            <a:r>
              <a:rPr lang="en-US" altLang="en-US" sz="2400" smtClean="0"/>
              <a:t>followed by a hyphen </a:t>
            </a:r>
            <a:r>
              <a:rPr lang="sr-Latn-CS" altLang="en-US" sz="2400" smtClean="0"/>
              <a:t>(</a:t>
            </a:r>
            <a:r>
              <a:rPr lang="en-US" altLang="en-US" sz="2400" smtClean="0"/>
              <a:t>no spaces around a hyphen</a:t>
            </a:r>
            <a:r>
              <a:rPr lang="sr-Latn-CS" altLang="en-US" sz="2400" smtClean="0"/>
              <a:t>) </a:t>
            </a:r>
            <a:r>
              <a:rPr lang="en-US" altLang="en-US" sz="2400" smtClean="0"/>
              <a:t>followed by some form of the adjective </a:t>
            </a:r>
            <a:r>
              <a:rPr lang="sr-Latn-CS" altLang="en-US" sz="2400" b="1" smtClean="0">
                <a:solidFill>
                  <a:schemeClr val="accent2"/>
                </a:solidFill>
              </a:rPr>
              <a:t>minutni</a:t>
            </a:r>
            <a:r>
              <a:rPr lang="sr-Latn-CS" altLang="en-US" sz="240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The recognized numeral becomes a value of a variable</a:t>
            </a:r>
            <a:r>
              <a:rPr lang="sr-Latn-CS" altLang="en-US" sz="2400" smtClean="0"/>
              <a:t> </a:t>
            </a:r>
            <a:r>
              <a:rPr lang="sr-Latn-CS" altLang="en-US" sz="2400" b="1" smtClean="0">
                <a:solidFill>
                  <a:schemeClr val="tx2"/>
                </a:solidFill>
                <a:latin typeface="Courier New" pitchFamily="49" charset="0"/>
              </a:rPr>
              <a:t>$1</a:t>
            </a:r>
            <a:r>
              <a:rPr lang="sr-Latn-CS" altLang="en-US" sz="2400" smtClean="0"/>
              <a:t>, a separator </a:t>
            </a:r>
            <a:r>
              <a:rPr lang="en-US" altLang="en-US" sz="2400" smtClean="0"/>
              <a:t>becomes a value of a variable</a:t>
            </a:r>
            <a:r>
              <a:rPr lang="sr-Latn-CS" altLang="en-US" sz="2400" smtClean="0"/>
              <a:t> </a:t>
            </a:r>
            <a:r>
              <a:rPr lang="sr-Latn-CS" altLang="en-US" sz="2400" b="1" smtClean="0">
                <a:solidFill>
                  <a:schemeClr val="tx2"/>
                </a:solidFill>
                <a:latin typeface="Courier New" pitchFamily="49" charset="0"/>
              </a:rPr>
              <a:t>$2</a:t>
            </a:r>
            <a:r>
              <a:rPr lang="sr-Latn-CS" altLang="en-US" sz="2400" smtClean="0"/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This variables are used in the output of a transducer to form a canonic form (lemma) </a:t>
            </a:r>
            <a:r>
              <a:rPr lang="sr-Latn-CS" altLang="en-US" sz="2400" smtClean="0"/>
              <a:t>- </a:t>
            </a:r>
            <a:r>
              <a:rPr lang="sr-Latn-CS" altLang="en-US" sz="2400" b="1" smtClean="0">
                <a:solidFill>
                  <a:schemeClr val="tx2"/>
                </a:solidFill>
                <a:latin typeface="Courier New" pitchFamily="49" charset="0"/>
              </a:rPr>
              <a:t>$1$$2$minutni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PoS assigned to a canonic form is </a:t>
            </a:r>
            <a:r>
              <a:rPr lang="sr-Latn-CS" altLang="en-US" sz="2400" smtClean="0"/>
              <a:t>– </a:t>
            </a:r>
            <a:r>
              <a:rPr lang="sr-Latn-CS" altLang="en-US" sz="2400" b="1" smtClean="0">
                <a:solidFill>
                  <a:schemeClr val="tx2"/>
                </a:solidFill>
                <a:latin typeface="Courier New" pitchFamily="49" charset="0"/>
              </a:rPr>
              <a:t>A</a:t>
            </a:r>
            <a:r>
              <a:rPr lang="sr-Latn-CS" altLang="en-US" sz="2400" smtClean="0"/>
              <a:t> – </a:t>
            </a:r>
            <a:r>
              <a:rPr lang="en-US" altLang="en-US" sz="2400" smtClean="0"/>
              <a:t>(an adjective) and the additional markers are:</a:t>
            </a:r>
            <a:r>
              <a:rPr lang="sr-Latn-CS" altLang="en-US" sz="2400" smtClean="0"/>
              <a:t> </a:t>
            </a:r>
            <a:r>
              <a:rPr lang="sr-Latn-CS" altLang="en-US" sz="2400" b="1" smtClean="0">
                <a:solidFill>
                  <a:schemeClr val="tx2"/>
                </a:solidFill>
                <a:latin typeface="Courier New" pitchFamily="49" charset="0"/>
              </a:rPr>
              <a:t>+PosQ+C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Every form of the adjective </a:t>
            </a:r>
            <a:r>
              <a:rPr lang="sr-Latn-CS" altLang="en-US" sz="2400" b="1" smtClean="0">
                <a:solidFill>
                  <a:schemeClr val="tx2"/>
                </a:solidFill>
              </a:rPr>
              <a:t>minutni</a:t>
            </a:r>
            <a:r>
              <a:rPr lang="sr-Latn-CS" altLang="en-US" sz="2400" smtClean="0"/>
              <a:t> </a:t>
            </a:r>
            <a:r>
              <a:rPr lang="en-US" altLang="en-US" sz="2400" smtClean="0"/>
              <a:t>is followed by its set of codes of grammatical categories</a:t>
            </a:r>
            <a:r>
              <a:rPr lang="sr-Latn-CS" altLang="en-US" sz="2400" smtClean="0"/>
              <a:t>.</a:t>
            </a:r>
            <a:endParaRPr lang="en-US" altLang="en-US" sz="2400" smtClean="0"/>
          </a:p>
        </p:txBody>
      </p:sp>
      <p:pic>
        <p:nvPicPr>
          <p:cNvPr id="3277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40038" y="5137150"/>
            <a:ext cx="9818687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4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4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4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7078EBA7-6917-46D9-BE50-74EF09354711}" type="slidenum">
              <a:rPr lang="en-US" altLang="en-US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21</a:t>
            </a:fld>
            <a:endParaRPr lang="en-US" altLang="en-US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en-US" sz="3600" smtClean="0"/>
              <a:t>What does such dictionary graphs recognize in a text (used as syntactic graphs)</a:t>
            </a:r>
            <a:r>
              <a:rPr lang="sr-Latn-CS" altLang="en-US" sz="3600" smtClean="0"/>
              <a:t>?</a:t>
            </a:r>
            <a:endParaRPr lang="en-US" altLang="en-US" sz="3600" smtClean="0"/>
          </a:p>
        </p:txBody>
      </p:sp>
      <p:sp>
        <p:nvSpPr>
          <p:cNvPr id="135176" name="Rectangle 8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41350" y="1752600"/>
            <a:ext cx="5375275" cy="42672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A dictionary graph</a:t>
            </a:r>
            <a:r>
              <a:rPr lang="sr-Latn-CS" altLang="en-US" sz="2400" smtClean="0"/>
              <a:t> </a:t>
            </a:r>
            <a:r>
              <a:rPr lang="sr-Latn-CS" altLang="en-US" sz="2400" b="1" smtClean="0">
                <a:solidFill>
                  <a:schemeClr val="tx2"/>
                </a:solidFill>
                <a:latin typeface="Courier New" pitchFamily="49" charset="0"/>
              </a:rPr>
              <a:t>Minutni</a:t>
            </a:r>
            <a:r>
              <a:rPr lang="sr-Latn-CS" altLang="en-US" sz="2400" smtClean="0"/>
              <a:t> </a:t>
            </a:r>
            <a:r>
              <a:rPr lang="en-US" altLang="en-US" sz="2400" smtClean="0"/>
              <a:t>recognizes in a collection </a:t>
            </a:r>
            <a:r>
              <a:rPr lang="sr-Latn-CS" altLang="en-US" sz="2400" b="1" smtClean="0">
                <a:solidFill>
                  <a:schemeClr val="tx2"/>
                </a:solidFill>
                <a:latin typeface="Courier New" pitchFamily="49" charset="0"/>
              </a:rPr>
              <a:t>5izvora</a:t>
            </a:r>
            <a:r>
              <a:rPr lang="sr-Latn-CS" altLang="en-US" sz="2400" smtClean="0"/>
              <a:t> </a:t>
            </a:r>
            <a:r>
              <a:rPr lang="sr-Latn-CS" altLang="en-US" sz="2400" smtClean="0">
                <a:hlinkClick r:id="rId2" action="ppaction://hlinkfile"/>
              </a:rPr>
              <a:t>Minutni</a:t>
            </a:r>
            <a:endParaRPr lang="sr-Latn-CS" altLang="en-US" sz="2400" smtClean="0"/>
          </a:p>
          <a:p>
            <a:pPr eaLnBrk="1" hangingPunct="1"/>
            <a:r>
              <a:rPr lang="en-US" altLang="en-US" sz="2400" smtClean="0"/>
              <a:t>Subordinate graph </a:t>
            </a:r>
            <a:r>
              <a:rPr lang="sr-Latn-CS" altLang="en-US" sz="2400" b="1" smtClean="0">
                <a:solidFill>
                  <a:schemeClr val="tx2"/>
                </a:solidFill>
                <a:latin typeface="Courier New" pitchFamily="49" charset="0"/>
              </a:rPr>
              <a:t>Razno</a:t>
            </a:r>
            <a:r>
              <a:rPr lang="sr-Latn-CS" altLang="en-US" sz="2400" smtClean="0"/>
              <a:t> </a:t>
            </a:r>
            <a:r>
              <a:rPr lang="en-US" altLang="en-US" sz="2400" smtClean="0"/>
              <a:t>recognizes various multiword units formed in a similar way: nouns, adjectives and adverbs</a:t>
            </a:r>
            <a:r>
              <a:rPr lang="sr-Latn-CS" altLang="en-US" sz="2400" smtClean="0"/>
              <a:t>.</a:t>
            </a:r>
          </a:p>
          <a:p>
            <a:pPr eaLnBrk="1" hangingPunct="1"/>
            <a:r>
              <a:rPr lang="en-US" altLang="en-US" sz="2400" smtClean="0"/>
              <a:t>A dictionary graph</a:t>
            </a:r>
            <a:r>
              <a:rPr lang="sr-Latn-CS" altLang="en-US" sz="2400" smtClean="0"/>
              <a:t> </a:t>
            </a:r>
            <a:r>
              <a:rPr lang="sr-Latn-CS" altLang="en-US" sz="2400" b="1" smtClean="0">
                <a:solidFill>
                  <a:schemeClr val="tx2"/>
                </a:solidFill>
                <a:latin typeface="Courier New" pitchFamily="49" charset="0"/>
              </a:rPr>
              <a:t>Razno </a:t>
            </a:r>
            <a:r>
              <a:rPr lang="en-US" altLang="en-US" sz="2400" smtClean="0"/>
              <a:t>recognizes in a collection </a:t>
            </a:r>
            <a:r>
              <a:rPr lang="sr-Latn-CS" altLang="en-US" sz="2400" b="1" smtClean="0">
                <a:solidFill>
                  <a:schemeClr val="tx2"/>
                </a:solidFill>
                <a:latin typeface="Courier New" pitchFamily="49" charset="0"/>
              </a:rPr>
              <a:t>5izvora</a:t>
            </a:r>
            <a:r>
              <a:rPr lang="sr-Latn-CS" altLang="en-US" sz="2400" smtClean="0"/>
              <a:t> </a:t>
            </a:r>
            <a:r>
              <a:rPr lang="en-US" altLang="en-US" sz="2400" smtClean="0">
                <a:hlinkClick r:id="rId3" action="ppaction://hlinkfile"/>
              </a:rPr>
              <a:t>various MWU with digits</a:t>
            </a:r>
            <a:endParaRPr lang="en-US" altLang="en-US" sz="2400" smtClean="0"/>
          </a:p>
          <a:p>
            <a:pPr eaLnBrk="1" hangingPunct="1"/>
            <a:endParaRPr lang="en-US" altLang="en-US" sz="2400" smtClean="0"/>
          </a:p>
        </p:txBody>
      </p:sp>
      <p:pic>
        <p:nvPicPr>
          <p:cNvPr id="33796" name="Picture 10"/>
          <p:cNvPicPr>
            <a:picLocks noGrp="1" noChangeAspect="1" noChangeArrowheads="1"/>
          </p:cNvPicPr>
          <p:nvPr>
            <p:ph type="clipArt" sz="half" idx="4294967295"/>
          </p:nvPr>
        </p:nvPicPr>
        <p:blipFill>
          <a:blip r:embed="rId4"/>
          <a:srcRect/>
          <a:stretch>
            <a:fillRect/>
          </a:stretch>
        </p:blipFill>
        <p:spPr>
          <a:xfrm>
            <a:off x="6161088" y="1889125"/>
            <a:ext cx="5386387" cy="3994150"/>
          </a:xfrm>
          <a:ln w="22225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5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5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5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3FB96E61-36BA-44E9-9D1D-EE9BEF6389AF}" type="slidenum">
              <a:rPr lang="en-US" altLang="en-US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22</a:t>
            </a:fld>
            <a:endParaRPr lang="en-US" altLang="en-US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en-US" sz="3600" smtClean="0"/>
              <a:t>Dictionary graphs – the second example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800100" y="1752600"/>
            <a:ext cx="10955338" cy="15303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 smtClean="0"/>
              <a:t>Recognizes as nouns (the masculine gender, inanimate) all acronyms followed by the case ending</a:t>
            </a:r>
            <a:r>
              <a:rPr lang="sr-Latn-CS" altLang="en-US" sz="200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smtClean="0"/>
              <a:t>Acronyms are recognized by a morphological filter</a:t>
            </a:r>
            <a:r>
              <a:rPr lang="sr-Latn-CS" altLang="en-US" sz="2000" smtClean="0"/>
              <a:t> </a:t>
            </a:r>
            <a:r>
              <a:rPr lang="sr-Latn-CS" altLang="en-US" sz="2000" b="1" smtClean="0">
                <a:solidFill>
                  <a:schemeClr val="tx2"/>
                </a:solidFill>
                <a:latin typeface="Courier New" pitchFamily="49" charset="0"/>
              </a:rPr>
              <a:t>&lt;!DIC&gt;&lt;&lt;^[A-Z]{2,}$&gt;&gt;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smtClean="0"/>
              <a:t>A recognized acronym becomes a value of a variable </a:t>
            </a:r>
            <a:r>
              <a:rPr lang="sr-Latn-CS" altLang="en-US" sz="2000" b="1" smtClean="0">
                <a:solidFill>
                  <a:schemeClr val="tx2"/>
                </a:solidFill>
                <a:latin typeface="Courier New" pitchFamily="49" charset="0"/>
              </a:rPr>
              <a:t>$1</a:t>
            </a:r>
            <a:r>
              <a:rPr lang="sr-Latn-CS" altLang="en-US" sz="2000" smtClean="0"/>
              <a:t> </a:t>
            </a:r>
            <a:r>
              <a:rPr lang="en-US" altLang="en-US" sz="2000" smtClean="0"/>
              <a:t>that is in the transducer’s output used as a canonic form</a:t>
            </a:r>
            <a:r>
              <a:rPr lang="sr-Latn-CS" altLang="en-US" sz="200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smtClean="0"/>
              <a:t>The recognized acronym gets as a PoS a tag </a:t>
            </a:r>
            <a:r>
              <a:rPr lang="sr-Latn-CS" altLang="en-US" sz="2000" b="1" smtClean="0">
                <a:solidFill>
                  <a:schemeClr val="tx2"/>
                </a:solidFill>
                <a:latin typeface="Courier New" pitchFamily="49" charset="0"/>
              </a:rPr>
              <a:t>ABB</a:t>
            </a:r>
            <a:r>
              <a:rPr lang="sr-Latn-CS" altLang="en-US" sz="2000" smtClean="0"/>
              <a:t> </a:t>
            </a:r>
            <a:r>
              <a:rPr lang="en-US" altLang="en-US" sz="2000" smtClean="0"/>
              <a:t>and additional markers</a:t>
            </a:r>
            <a:r>
              <a:rPr lang="sr-Latn-CS" altLang="en-US" sz="2000" smtClean="0"/>
              <a:t> - </a:t>
            </a:r>
            <a:r>
              <a:rPr lang="sr-Latn-CS" altLang="en-US" sz="2000" b="1" smtClean="0">
                <a:solidFill>
                  <a:schemeClr val="tx2"/>
                </a:solidFill>
                <a:latin typeface="Courier New" pitchFamily="49" charset="0"/>
              </a:rPr>
              <a:t>+Acr+Noun+D</a:t>
            </a:r>
            <a:endParaRPr lang="en-US" altLang="en-US" sz="2000" b="1" smtClean="0">
              <a:solidFill>
                <a:schemeClr val="tx2"/>
              </a:solidFill>
              <a:latin typeface="Courier New" pitchFamily="49" charset="0"/>
            </a:endParaRPr>
          </a:p>
        </p:txBody>
      </p:sp>
      <p:pic>
        <p:nvPicPr>
          <p:cNvPr id="34820" name="Picture 1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3090863" y="3321050"/>
            <a:ext cx="6746875" cy="2719388"/>
          </a:xfrm>
          <a:ln w="22225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FF9D64A-4508-458D-985F-517FBF74C686}" type="slidenum">
              <a:rPr lang="en-US" altLang="en-US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23</a:t>
            </a:fld>
            <a:endParaRPr lang="en-US" altLang="en-US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en-US" sz="3600" b="0" smtClean="0"/>
              <a:t>What does such dictionary graphs recognize in a text (used as syntactic graphs)</a:t>
            </a:r>
            <a:r>
              <a:rPr lang="sr-Latn-CS" altLang="en-US" sz="3600" b="0" smtClean="0"/>
              <a:t>?</a:t>
            </a:r>
            <a:endParaRPr lang="en-US" altLang="en-US" sz="3600" b="0" smtClean="0"/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77863" y="1860550"/>
            <a:ext cx="5319712" cy="4267200"/>
          </a:xfrm>
        </p:spPr>
        <p:txBody>
          <a:bodyPr/>
          <a:lstStyle/>
          <a:p>
            <a:pPr eaLnBrk="1" hangingPunct="1"/>
            <a:r>
              <a:rPr lang="en-US" altLang="en-US" sz="2200" smtClean="0"/>
              <a:t>In a text</a:t>
            </a:r>
            <a:r>
              <a:rPr lang="sr-Latn-CS" altLang="en-US" sz="2200" smtClean="0"/>
              <a:t> </a:t>
            </a:r>
            <a:r>
              <a:rPr lang="sr-Latn-CS" altLang="en-US" sz="2200" b="1" smtClean="0">
                <a:solidFill>
                  <a:schemeClr val="tx2"/>
                </a:solidFill>
                <a:latin typeface="Courier New" pitchFamily="49" charset="0"/>
              </a:rPr>
              <a:t>5izvora</a:t>
            </a:r>
            <a:r>
              <a:rPr lang="en-US" altLang="en-US" sz="2200" b="1" smtClean="0">
                <a:solidFill>
                  <a:schemeClr val="tx2"/>
                </a:solidFill>
                <a:latin typeface="Courier New" pitchFamily="49" charset="0"/>
              </a:rPr>
              <a:t>-izvod</a:t>
            </a:r>
            <a:r>
              <a:rPr lang="sr-Latn-CS" altLang="en-US" sz="2200" smtClean="0"/>
              <a:t> </a:t>
            </a:r>
            <a:r>
              <a:rPr lang="en-US" altLang="en-US" sz="2200" smtClean="0"/>
              <a:t>retrieves</a:t>
            </a:r>
            <a:r>
              <a:rPr lang="sr-Latn-CS" altLang="en-US" sz="2200" smtClean="0"/>
              <a:t> </a:t>
            </a:r>
            <a:r>
              <a:rPr lang="en-US" altLang="en-US" sz="2200" smtClean="0">
                <a:hlinkClick r:id="rId2" action="ppaction://hlinkfile"/>
              </a:rPr>
              <a:t>acronyms</a:t>
            </a:r>
            <a:r>
              <a:rPr lang="sr-Latn-CS" altLang="en-US" sz="2200" smtClean="0"/>
              <a:t> </a:t>
            </a:r>
            <a:r>
              <a:rPr lang="en-US" altLang="en-US" sz="2200" smtClean="0"/>
              <a:t>with a dictionary graph</a:t>
            </a:r>
            <a:r>
              <a:rPr lang="sr-Latn-CS" altLang="en-US" sz="2200" smtClean="0"/>
              <a:t> </a:t>
            </a:r>
            <a:r>
              <a:rPr lang="en-US" altLang="en-US" sz="2200" b="1" smtClean="0">
                <a:solidFill>
                  <a:schemeClr val="tx2"/>
                </a:solidFill>
                <a:latin typeface="Courier New" pitchFamily="49" charset="0"/>
              </a:rPr>
              <a:t>Acr+</a:t>
            </a:r>
            <a:r>
              <a:rPr lang="sr-Latn-CS" altLang="en-US" sz="2200" smtClean="0"/>
              <a:t>. </a:t>
            </a:r>
          </a:p>
          <a:p>
            <a:pPr eaLnBrk="1" hangingPunct="1"/>
            <a:r>
              <a:rPr lang="en-US" altLang="en-US" sz="2200" b="1" smtClean="0"/>
              <a:t>Attention-</a:t>
            </a:r>
            <a:r>
              <a:rPr lang="en-US" altLang="en-US" sz="2200" smtClean="0"/>
              <a:t> in order to obtain this output a graph has to be applied to a text for location that has not been processed with it (because of the mask)</a:t>
            </a:r>
            <a:r>
              <a:rPr lang="sr-Latn-CS" altLang="en-US" sz="2200" smtClean="0"/>
              <a:t> </a:t>
            </a:r>
            <a:r>
              <a:rPr lang="sr-Latn-CS" altLang="en-US" sz="2200" b="1" smtClean="0">
                <a:solidFill>
                  <a:schemeClr val="tx2"/>
                </a:solidFill>
                <a:latin typeface="Courier New" pitchFamily="49" charset="0"/>
              </a:rPr>
              <a:t>&lt;!DIC&gt;.</a:t>
            </a:r>
          </a:p>
          <a:p>
            <a:pPr eaLnBrk="1" hangingPunct="1"/>
            <a:r>
              <a:rPr lang="en-US" altLang="en-US" sz="2200" smtClean="0"/>
              <a:t>A subordinate graph </a:t>
            </a:r>
            <a:r>
              <a:rPr lang="sr-Latn-CS" altLang="en-US" sz="2200" b="1" smtClean="0">
                <a:solidFill>
                  <a:schemeClr val="tx2"/>
                </a:solidFill>
                <a:latin typeface="Courier New" pitchFamily="49" charset="0"/>
              </a:rPr>
              <a:t>NaKraju</a:t>
            </a:r>
            <a:r>
              <a:rPr lang="sr-Latn-CS" altLang="en-US" sz="2200" smtClean="0"/>
              <a:t> </a:t>
            </a:r>
            <a:r>
              <a:rPr lang="en-US" altLang="en-US" sz="2200" smtClean="0"/>
              <a:t>recognizes adjectives, noun, roman numerals and various interjection</a:t>
            </a:r>
            <a:r>
              <a:rPr lang="sr-Latn-CS" altLang="en-US" sz="2200" smtClean="0"/>
              <a:t>. </a:t>
            </a:r>
            <a:r>
              <a:rPr lang="en-US" altLang="en-US" sz="2200" smtClean="0"/>
              <a:t>In the same text it recognizes</a:t>
            </a:r>
            <a:r>
              <a:rPr lang="sr-Latn-CS" altLang="en-US" sz="2200" smtClean="0"/>
              <a:t> </a:t>
            </a:r>
            <a:r>
              <a:rPr lang="en-US" altLang="en-US" sz="2200" smtClean="0">
                <a:hlinkClick r:id="rId3" action="ppaction://hlinkfile"/>
              </a:rPr>
              <a:t>at the end.</a:t>
            </a:r>
            <a:r>
              <a:rPr lang="en-US" altLang="en-US" sz="2200" smtClean="0"/>
              <a:t>.</a:t>
            </a:r>
          </a:p>
        </p:txBody>
      </p:sp>
      <p:pic>
        <p:nvPicPr>
          <p:cNvPr id="35844" name="Picture 11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4"/>
          <a:srcRect/>
          <a:stretch>
            <a:fillRect/>
          </a:stretch>
        </p:blipFill>
        <p:spPr>
          <a:xfrm>
            <a:off x="6143625" y="1990725"/>
            <a:ext cx="5457825" cy="3271838"/>
          </a:xfrm>
          <a:ln w="15875">
            <a:solidFill>
              <a:srgbClr val="3366FF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3815BD3-60F0-4720-8575-5BEF1634DE88}" type="slidenum">
              <a:rPr lang="en-US" altLang="en-US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24</a:t>
            </a:fld>
            <a:endParaRPr lang="en-US" altLang="en-US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58838" y="304800"/>
            <a:ext cx="9240837" cy="922338"/>
          </a:xfrm>
        </p:spPr>
        <p:txBody>
          <a:bodyPr anchor="ctr"/>
          <a:lstStyle/>
          <a:p>
            <a:pPr eaLnBrk="1" hangingPunct="1"/>
            <a:r>
              <a:rPr lang="en-US" altLang="en-US" sz="4000" smtClean="0"/>
              <a:t>Dictionary graphs – the third example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927100" y="1676400"/>
            <a:ext cx="10828338" cy="1752600"/>
          </a:xfrm>
        </p:spPr>
        <p:txBody>
          <a:bodyPr/>
          <a:lstStyle/>
          <a:p>
            <a:pPr eaLnBrk="1" hangingPunct="1"/>
            <a:r>
              <a:rPr lang="en-US" altLang="en-US" sz="2700" smtClean="0"/>
              <a:t>Dictionary graphs recognize numerals written with digits, words and their combination.</a:t>
            </a:r>
            <a:endParaRPr lang="sr-Latn-CS" altLang="en-US" sz="2700" smtClean="0"/>
          </a:p>
          <a:p>
            <a:pPr eaLnBrk="1" hangingPunct="1"/>
            <a:r>
              <a:rPr lang="en-US" altLang="en-US" sz="2700" smtClean="0"/>
              <a:t>They take care about the agreement various numerals impose. </a:t>
            </a:r>
            <a:endParaRPr lang="sr-Latn-CS" altLang="en-US" sz="2700" smtClean="0"/>
          </a:p>
        </p:txBody>
      </p:sp>
      <p:pic>
        <p:nvPicPr>
          <p:cNvPr id="36868" name="Picture 15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2155825" y="3186113"/>
            <a:ext cx="7823200" cy="3384550"/>
          </a:xfrm>
          <a:ln w="22225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3A34FC7B-C323-4468-83E1-C92A8B430D4D}" type="slidenum">
              <a:rPr lang="en-US" altLang="en-US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25</a:t>
            </a:fld>
            <a:endParaRPr lang="en-US" altLang="en-US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98550" y="228600"/>
            <a:ext cx="9264650" cy="1219200"/>
          </a:xfrm>
        </p:spPr>
        <p:txBody>
          <a:bodyPr anchor="ctr"/>
          <a:lstStyle/>
          <a:p>
            <a:pPr eaLnBrk="1" hangingPunct="1"/>
            <a:r>
              <a:rPr lang="en-US" altLang="en-US" sz="3600" b="0" smtClean="0"/>
              <a:t>A sub-graph of a dictionary graph</a:t>
            </a:r>
            <a:r>
              <a:rPr lang="sr-Latn-CS" altLang="en-US" sz="3600" b="0" smtClean="0"/>
              <a:t> </a:t>
            </a:r>
            <a:r>
              <a:rPr lang="en-US" altLang="en-US" sz="3600" b="0" smtClean="0"/>
              <a:t>for numerals</a:t>
            </a:r>
            <a:r>
              <a:rPr lang="sr-Latn-CS" altLang="en-US" sz="3600" b="0" smtClean="0"/>
              <a:t>–</a:t>
            </a:r>
            <a:r>
              <a:rPr lang="en-US" altLang="en-US" sz="3600" b="0" smtClean="0"/>
              <a:t> </a:t>
            </a:r>
            <a:r>
              <a:rPr lang="sr-Latn-CS" altLang="en-US" sz="3600" b="0" smtClean="0"/>
              <a:t> BrojSamoSifreJ.grf</a:t>
            </a:r>
            <a:endParaRPr lang="en-US" altLang="en-US" sz="3600" b="0" smtClean="0"/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858838" y="1752600"/>
            <a:ext cx="10536237" cy="13414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200" smtClean="0"/>
              <a:t>Recognizes all numerals written with digits that end with a digit </a:t>
            </a:r>
            <a:r>
              <a:rPr lang="sr-Latn-CS" altLang="en-US" sz="2200" b="1" smtClean="0">
                <a:solidFill>
                  <a:schemeClr val="tx2"/>
                </a:solidFill>
              </a:rPr>
              <a:t>1</a:t>
            </a:r>
            <a:r>
              <a:rPr lang="sr-Latn-CS" altLang="en-US" sz="2200" smtClean="0"/>
              <a:t> (</a:t>
            </a:r>
            <a:r>
              <a:rPr lang="en-US" altLang="en-US" sz="2200" smtClean="0"/>
              <a:t>but not</a:t>
            </a:r>
            <a:r>
              <a:rPr lang="sr-Latn-CS" altLang="en-US" sz="2200" smtClean="0"/>
              <a:t> </a:t>
            </a:r>
            <a:r>
              <a:rPr lang="sr-Latn-CS" altLang="en-US" sz="2200" b="1" smtClean="0">
                <a:solidFill>
                  <a:schemeClr val="tx2"/>
                </a:solidFill>
              </a:rPr>
              <a:t>11</a:t>
            </a:r>
            <a:r>
              <a:rPr lang="sr-Latn-CS" altLang="en-US" sz="2200" smtClean="0"/>
              <a:t>).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smtClean="0"/>
              <a:t>Includes a recognition of decimal numbers with a decimal comma.</a:t>
            </a:r>
            <a:endParaRPr lang="sr-Latn-CS" altLang="en-US" sz="22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200" smtClean="0"/>
              <a:t>Includes a recognition of great numbers with digits grouped three by three (separated by a point or a space).</a:t>
            </a:r>
            <a:endParaRPr lang="sr-Latn-CS" altLang="en-US" sz="2200" smtClean="0"/>
          </a:p>
          <a:p>
            <a:pPr eaLnBrk="1" hangingPunct="1">
              <a:lnSpc>
                <a:spcPct val="80000"/>
              </a:lnSpc>
            </a:pPr>
            <a:endParaRPr lang="sr-Latn-CS" altLang="en-US" sz="2200" smtClean="0"/>
          </a:p>
        </p:txBody>
      </p:sp>
      <p:pic>
        <p:nvPicPr>
          <p:cNvPr id="37892" name="Picture 7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2128838" y="3041650"/>
            <a:ext cx="8001000" cy="3460750"/>
          </a:xfrm>
          <a:ln w="22225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B987B5BB-6E82-4658-AB24-1243B3C483E0}" type="slidenum">
              <a:rPr lang="en-US" altLang="en-US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26</a:t>
            </a:fld>
            <a:endParaRPr lang="en-US" altLang="en-US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en-US" sz="3600" b="0" smtClean="0"/>
              <a:t>What else contains a dictionary graph for recognition of numerals</a:t>
            </a:r>
            <a:r>
              <a:rPr lang="sr-Latn-CS" altLang="en-US" sz="3600" b="0" smtClean="0"/>
              <a:t>?</a:t>
            </a:r>
            <a:endParaRPr lang="en-US" altLang="en-US" sz="3600" b="0" smtClean="0"/>
          </a:p>
        </p:txBody>
      </p:sp>
      <p:sp>
        <p:nvSpPr>
          <p:cNvPr id="9236" name="Rectangle 20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165850" y="1752600"/>
            <a:ext cx="4044950" cy="4267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600" smtClean="0"/>
              <a:t>A subordinate graph </a:t>
            </a:r>
            <a:r>
              <a:rPr lang="sr-Latn-CS" altLang="en-US" sz="2600" b="1" smtClean="0">
                <a:solidFill>
                  <a:schemeClr val="tx2"/>
                </a:solidFill>
                <a:latin typeface="Courier New" pitchFamily="49" charset="0"/>
              </a:rPr>
              <a:t>NoviBrojSlovJ.grf </a:t>
            </a:r>
            <a:r>
              <a:rPr lang="en-US" altLang="en-US" sz="2600" smtClean="0">
                <a:solidFill>
                  <a:schemeClr val="tx2"/>
                </a:solidFill>
              </a:rPr>
              <a:t>recognizes all numerals that impose agreement as a numeral</a:t>
            </a:r>
            <a:r>
              <a:rPr lang="sr-Latn-CS" altLang="en-US" sz="2600" smtClean="0"/>
              <a:t> </a:t>
            </a:r>
            <a:r>
              <a:rPr lang="sr-Latn-CS" altLang="en-US" sz="2600" b="1" smtClean="0">
                <a:solidFill>
                  <a:schemeClr val="tx2"/>
                </a:solidFill>
              </a:rPr>
              <a:t>1</a:t>
            </a:r>
            <a:r>
              <a:rPr lang="sr-Latn-CS" altLang="en-US" sz="2600" smtClean="0"/>
              <a:t> </a:t>
            </a:r>
            <a:r>
              <a:rPr lang="en-US" altLang="en-US" sz="2600" smtClean="0"/>
              <a:t>and which can be written with digits, words or their combination</a:t>
            </a:r>
            <a:r>
              <a:rPr lang="sr-Latn-CS" altLang="en-US" sz="260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600" smtClean="0"/>
              <a:t>A subordinate graph </a:t>
            </a:r>
            <a:r>
              <a:rPr lang="sr-Latn-CS" altLang="en-US" sz="2600" b="1" smtClean="0">
                <a:solidFill>
                  <a:schemeClr val="tx2"/>
                </a:solidFill>
                <a:latin typeface="Courier New" pitchFamily="49" charset="0"/>
              </a:rPr>
              <a:t>NoviBrojSlovima </a:t>
            </a:r>
            <a:r>
              <a:rPr lang="en-US" altLang="en-US" sz="2600" smtClean="0"/>
              <a:t>recognizes all numerals, written in any possible way, with various types of agreement</a:t>
            </a:r>
            <a:r>
              <a:rPr lang="sr-Latn-CS" altLang="en-US" sz="2600" smtClean="0"/>
              <a:t>.</a:t>
            </a:r>
            <a:endParaRPr lang="en-US" altLang="en-US" sz="2600" smtClean="0">
              <a:latin typeface="Calibri" pitchFamily="34" charset="0"/>
            </a:endParaRPr>
          </a:p>
        </p:txBody>
      </p:sp>
      <p:pic>
        <p:nvPicPr>
          <p:cNvPr id="9246" name="Picture 30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2025650" y="1892300"/>
            <a:ext cx="3983038" cy="1533525"/>
          </a:xfrm>
          <a:ln w="22225">
            <a:solidFill>
              <a:schemeClr val="accent1"/>
            </a:solidFill>
          </a:ln>
        </p:spPr>
      </p:pic>
      <p:pic>
        <p:nvPicPr>
          <p:cNvPr id="9247" name="Picture 31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2097088" y="4022725"/>
            <a:ext cx="3843337" cy="1662113"/>
          </a:xfrm>
          <a:ln w="22225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E3DD39A9-80F8-46EF-9CBD-AD037424ADFC}" type="slidenum">
              <a:rPr lang="en-US" altLang="en-US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27</a:t>
            </a:fld>
            <a:endParaRPr lang="en-US" altLang="en-US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en-US" sz="3600" smtClean="0"/>
              <a:t>What is recognizes by the graph</a:t>
            </a:r>
            <a:r>
              <a:rPr lang="sr-Latn-CS" altLang="en-US" sz="3600" smtClean="0"/>
              <a:t> NoviBrojSlovima?</a:t>
            </a:r>
            <a:endParaRPr lang="en-US" altLang="en-US" sz="3600" smtClean="0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 a short text</a:t>
            </a:r>
            <a:r>
              <a:rPr lang="sr-Latn-CS" altLang="en-US" smtClean="0"/>
              <a:t> </a:t>
            </a:r>
            <a:r>
              <a:rPr lang="sr-Latn-CS" altLang="en-US" b="1" smtClean="0">
                <a:solidFill>
                  <a:schemeClr val="tx2"/>
                </a:solidFill>
                <a:latin typeface="Courier New" pitchFamily="49" charset="0"/>
              </a:rPr>
              <a:t>5izvora</a:t>
            </a:r>
            <a:r>
              <a:rPr lang="en-US" altLang="en-US" b="1" smtClean="0">
                <a:solidFill>
                  <a:schemeClr val="tx2"/>
                </a:solidFill>
                <a:latin typeface="Courier New" pitchFamily="49" charset="0"/>
              </a:rPr>
              <a:t>-izvod</a:t>
            </a:r>
            <a:r>
              <a:rPr lang="sr-Latn-CS" altLang="en-US" smtClean="0"/>
              <a:t> </a:t>
            </a:r>
            <a:r>
              <a:rPr lang="en-US" altLang="en-US" smtClean="0"/>
              <a:t>recognizes and tags following </a:t>
            </a:r>
            <a:r>
              <a:rPr lang="en-US" altLang="en-US" smtClean="0">
                <a:hlinkClick r:id="rId2" action="ppaction://hlinkfile"/>
              </a:rPr>
              <a:t>numerals</a:t>
            </a:r>
            <a:r>
              <a:rPr lang="sr-Latn-CS" altLang="en-US" smtClean="0"/>
              <a:t>.</a:t>
            </a:r>
          </a:p>
          <a:p>
            <a:pPr eaLnBrk="1" hangingPunct="1"/>
            <a:r>
              <a:rPr lang="en-US" altLang="en-US" smtClean="0"/>
              <a:t>Sub-graphs cannot be used on their own, there is a lot of false </a:t>
            </a:r>
            <a:r>
              <a:rPr lang="sr-Latn-CS" altLang="en-US" smtClean="0"/>
              <a:t>– </a:t>
            </a:r>
            <a:r>
              <a:rPr lang="en-US" altLang="en-US" smtClean="0">
                <a:hlinkClick r:id="rId3" action="ppaction://hlinkfile"/>
              </a:rPr>
              <a:t>strange recognitions</a:t>
            </a:r>
            <a:r>
              <a:rPr lang="sr-Latn-CS" altLang="en-US" smtClean="0"/>
              <a:t>. </a:t>
            </a:r>
            <a:r>
              <a:rPr lang="en-US" altLang="en-US" smtClean="0"/>
              <a:t>They are useful only when used together</a:t>
            </a:r>
            <a:r>
              <a:rPr lang="sr-Latn-CS" altLang="en-US" smtClean="0"/>
              <a:t>.</a:t>
            </a:r>
          </a:p>
          <a:p>
            <a:pPr eaLnBrk="1" hangingPunct="1"/>
            <a:r>
              <a:rPr lang="en-US" altLang="en-US" smtClean="0"/>
              <a:t>There are other errors, what about them</a:t>
            </a:r>
            <a:r>
              <a:rPr lang="sr-Latn-CS" altLang="en-US" smtClean="0"/>
              <a:t>? </a:t>
            </a:r>
            <a:r>
              <a:rPr lang="en-US" altLang="en-US" smtClean="0"/>
              <a:t>Other graphs – e.g. for recognition of dates – will remove them</a:t>
            </a:r>
            <a:r>
              <a:rPr lang="sr-Latn-CS" altLang="en-US" smtClean="0"/>
              <a:t>.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A0393745-167D-437A-B35F-A943E73E72BE}" type="slidenum">
              <a:rPr lang="en-US" altLang="en-US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28</a:t>
            </a:fld>
            <a:endParaRPr lang="en-US" altLang="en-US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en-US" sz="3600" smtClean="0"/>
              <a:t>A local grammar (a syntactic graph) for recognition of dates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039813" y="1752600"/>
            <a:ext cx="10509250" cy="1579563"/>
          </a:xfrm>
        </p:spPr>
        <p:txBody>
          <a:bodyPr/>
          <a:lstStyle/>
          <a:p>
            <a:pPr marL="571500" indent="-571500" eaLnBrk="1" hangingPunct="1"/>
            <a:r>
              <a:rPr lang="en-US" altLang="en-US" sz="2300" smtClean="0"/>
              <a:t>It is not a dictionary graph. </a:t>
            </a:r>
            <a:endParaRPr lang="sr-Latn-CS" altLang="en-US" sz="2300" smtClean="0"/>
          </a:p>
          <a:p>
            <a:pPr marL="571500" indent="-571500" eaLnBrk="1" hangingPunct="1"/>
            <a:r>
              <a:rPr lang="en-US" altLang="en-US" sz="2300" smtClean="0"/>
              <a:t>It is a transducer that produces </a:t>
            </a:r>
            <a:r>
              <a:rPr lang="sr-Latn-CS" altLang="en-US" sz="2300" smtClean="0"/>
              <a:t>XML </a:t>
            </a:r>
            <a:r>
              <a:rPr lang="en-US" altLang="en-US" sz="2300" smtClean="0"/>
              <a:t>tags</a:t>
            </a:r>
            <a:r>
              <a:rPr lang="sr-Latn-CS" altLang="en-US" sz="2300" smtClean="0"/>
              <a:t>.</a:t>
            </a:r>
          </a:p>
          <a:p>
            <a:pPr marL="571500" indent="-571500" eaLnBrk="1" hangingPunct="1"/>
            <a:r>
              <a:rPr lang="en-US" altLang="en-US" sz="2300" smtClean="0"/>
              <a:t>It could become a dictionary graph if we would delimit our recognitions only to, for instance, adverbial constructions.</a:t>
            </a:r>
            <a:endParaRPr lang="sr-Latn-CS" altLang="en-US" sz="2300" smtClean="0"/>
          </a:p>
        </p:txBody>
      </p:sp>
      <p:pic>
        <p:nvPicPr>
          <p:cNvPr id="40964" name="Picture 6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3186113" y="3433763"/>
            <a:ext cx="6765925" cy="3292475"/>
          </a:xfrm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73FBB40B-DADD-4934-A1EB-FCFB4F915FC5}" type="slidenum">
              <a:rPr lang="en-US" altLang="en-US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29</a:t>
            </a:fld>
            <a:endParaRPr lang="en-US" altLang="en-US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en-US" sz="3600" b="0" smtClean="0"/>
              <a:t>One sub-graph of a syntactic graph Datum</a:t>
            </a:r>
          </a:p>
        </p:txBody>
      </p:sp>
      <p:sp>
        <p:nvSpPr>
          <p:cNvPr id="41987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846263" y="1716088"/>
            <a:ext cx="8851900" cy="914400"/>
          </a:xfrm>
        </p:spPr>
        <p:txBody>
          <a:bodyPr/>
          <a:lstStyle/>
          <a:p>
            <a:pPr eaLnBrk="1" hangingPunct="1"/>
            <a:r>
              <a:rPr lang="en-US" altLang="en-US" sz="2800" smtClean="0">
                <a:latin typeface="Calibri" pitchFamily="34" charset="0"/>
              </a:rPr>
              <a:t>It recognizes a date – precisely or vaguely expressed</a:t>
            </a:r>
          </a:p>
        </p:txBody>
      </p:sp>
      <p:pic>
        <p:nvPicPr>
          <p:cNvPr id="41988" name="Picture 8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1943100" y="2427288"/>
            <a:ext cx="8201025" cy="3487737"/>
          </a:xfrm>
          <a:ln w="22225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What are unrecognized words</a:t>
            </a:r>
          </a:p>
        </p:txBody>
      </p:sp>
      <p:sp>
        <p:nvSpPr>
          <p:cNvPr id="1536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Proper names as </a:t>
            </a:r>
            <a:r>
              <a:rPr lang="en-US" sz="2400" b="1" i="1" smtClean="0">
                <a:solidFill>
                  <a:srgbClr val="FF0000"/>
                </a:solidFill>
              </a:rPr>
              <a:t>Gluck</a:t>
            </a:r>
            <a:r>
              <a:rPr lang="en-US" sz="2400" b="1" i="1" smtClean="0"/>
              <a:t>,</a:t>
            </a:r>
            <a:r>
              <a:rPr lang="en-US" sz="2400" b="1" i="1" smtClean="0">
                <a:solidFill>
                  <a:srgbClr val="FF0000"/>
                </a:solidFill>
              </a:rPr>
              <a:t> Goethe</a:t>
            </a:r>
            <a:r>
              <a:rPr lang="en-US" sz="2400" b="1" i="1" smtClean="0"/>
              <a:t>,</a:t>
            </a:r>
            <a:r>
              <a:rPr lang="en-US" sz="2400" b="1" i="1" smtClean="0">
                <a:solidFill>
                  <a:srgbClr val="FF0000"/>
                </a:solidFill>
              </a:rPr>
              <a:t> Gohr</a:t>
            </a:r>
            <a:r>
              <a:rPr lang="en-US" sz="2400" b="1" i="1" smtClean="0"/>
              <a:t>,</a:t>
            </a:r>
            <a:r>
              <a:rPr lang="en-US" sz="2400" b="1" i="1" smtClean="0">
                <a:solidFill>
                  <a:srgbClr val="FF0000"/>
                </a:solidFill>
              </a:rPr>
              <a:t> Glindebourne</a:t>
            </a:r>
            <a:r>
              <a:rPr lang="en-US" sz="2400" smtClean="0"/>
              <a:t>...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Acronyms as </a:t>
            </a:r>
            <a:r>
              <a:rPr lang="en-US" sz="2400" b="1" i="1" smtClean="0">
                <a:solidFill>
                  <a:srgbClr val="FF0000"/>
                </a:solidFill>
              </a:rPr>
              <a:t>GMBH</a:t>
            </a:r>
            <a:r>
              <a:rPr lang="en-US" sz="2400" b="1" i="1" smtClean="0"/>
              <a:t>,</a:t>
            </a:r>
            <a:r>
              <a:rPr lang="en-US" sz="2400" b="1" i="1" smtClean="0">
                <a:solidFill>
                  <a:srgbClr val="FF0000"/>
                </a:solidFill>
              </a:rPr>
              <a:t> GmbH</a:t>
            </a:r>
            <a:r>
              <a:rPr lang="en-US" sz="2400" b="1" i="1" smtClean="0"/>
              <a:t>,</a:t>
            </a:r>
            <a:r>
              <a:rPr lang="en-US" sz="2400" b="1" i="1" smtClean="0">
                <a:solidFill>
                  <a:srgbClr val="FF0000"/>
                </a:solidFill>
              </a:rPr>
              <a:t> GNP</a:t>
            </a:r>
            <a:r>
              <a:rPr lang="en-US" sz="2400" smtClean="0"/>
              <a:t>...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Occasional elements as </a:t>
            </a:r>
            <a:r>
              <a:rPr lang="en-US" sz="2400" b="1" i="1" smtClean="0">
                <a:solidFill>
                  <a:srgbClr val="FF0000"/>
                </a:solidFill>
              </a:rPr>
              <a:t>Goallllll</a:t>
            </a:r>
            <a:r>
              <a:rPr lang="en-US" sz="2400" smtClean="0"/>
              <a:t>,... (</a:t>
            </a:r>
            <a:r>
              <a:rPr lang="en-US" sz="1600" smtClean="0">
                <a:hlinkClick r:id="rId2"/>
              </a:rPr>
              <a:t>https://www.facebook.com/media/set/?set=a.135749786435603.23668.134710763206172</a:t>
            </a:r>
            <a:r>
              <a:rPr lang="en-US" sz="2400" smtClean="0"/>
              <a:t>)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	or in Bulgarian, as </a:t>
            </a:r>
            <a:r>
              <a:rPr lang="en-US" sz="2400" b="1" i="1" smtClean="0">
                <a:solidFill>
                  <a:srgbClr val="FF0000"/>
                </a:solidFill>
              </a:rPr>
              <a:t>наздравеее</a:t>
            </a:r>
            <a:r>
              <a:rPr lang="en-US" sz="2400" i="1" smtClean="0"/>
              <a:t>!</a:t>
            </a:r>
            <a:r>
              <a:rPr lang="en-US" sz="2400" smtClean="0"/>
              <a:t> (</a:t>
            </a:r>
            <a:r>
              <a:rPr lang="en-US" sz="1600" smtClean="0">
                <a:hlinkClick r:id="rId3"/>
              </a:rPr>
              <a:t>https://twitter.com/benkovski/status/408941544406663168</a:t>
            </a:r>
            <a:r>
              <a:rPr lang="en-US" sz="2400" smtClean="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Typographic errors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Deriavtional elemenst, like in Seribian </a:t>
            </a:r>
            <a:r>
              <a:rPr lang="en-US" sz="2400" b="1" i="1" smtClean="0">
                <a:solidFill>
                  <a:srgbClr val="FF0000"/>
                </a:solidFill>
              </a:rPr>
              <a:t>aviotransport</a:t>
            </a:r>
            <a:r>
              <a:rPr lang="en-US" sz="2400" i="1" smtClean="0"/>
              <a:t>, </a:t>
            </a:r>
            <a:r>
              <a:rPr lang="en-US" sz="2400" b="1" i="1" smtClean="0">
                <a:solidFill>
                  <a:srgbClr val="FF0000"/>
                </a:solidFill>
              </a:rPr>
              <a:t>osmostruki</a:t>
            </a:r>
            <a:r>
              <a:rPr lang="en-US" sz="2400" i="1" smtClean="0"/>
              <a:t>, 	</a:t>
            </a:r>
            <a:r>
              <a:rPr lang="en-US" sz="2400" b="1" i="1" smtClean="0">
                <a:solidFill>
                  <a:srgbClr val="FF0000"/>
                </a:solidFill>
              </a:rPr>
              <a:t>devedestodnevni</a:t>
            </a:r>
            <a:r>
              <a:rPr lang="en-US" sz="2400" smtClean="0"/>
              <a:t>... but also </a:t>
            </a:r>
            <a:r>
              <a:rPr lang="en-US" sz="2400" b="1" i="1" smtClean="0">
                <a:solidFill>
                  <a:srgbClr val="FF0000"/>
                </a:solidFill>
              </a:rPr>
              <a:t>28-godišnji</a:t>
            </a:r>
            <a:r>
              <a:rPr lang="en-US" sz="2400" i="1" smtClean="0"/>
              <a:t>, </a:t>
            </a:r>
            <a:r>
              <a:rPr lang="en-US" sz="2400" b="1" i="1" smtClean="0">
                <a:solidFill>
                  <a:srgbClr val="FF0000"/>
                </a:solidFill>
              </a:rPr>
              <a:t>1.5%-tni</a:t>
            </a:r>
            <a:r>
              <a:rPr lang="en-US" sz="2400" smtClean="0"/>
              <a:t>...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Words from other languages as in Serbian texts </a:t>
            </a:r>
            <a:r>
              <a:rPr lang="en-US" sz="2400" b="1" i="1" smtClean="0">
                <a:solidFill>
                  <a:srgbClr val="FF0000"/>
                </a:solidFill>
              </a:rPr>
              <a:t>offshore</a:t>
            </a:r>
            <a:r>
              <a:rPr lang="en-US" sz="2400" i="1" smtClean="0"/>
              <a:t>, </a:t>
            </a:r>
            <a:r>
              <a:rPr lang="en-US" sz="2400" b="1" i="1" smtClean="0">
                <a:solidFill>
                  <a:srgbClr val="FF0000"/>
                </a:solidFill>
              </a:rPr>
              <a:t>tabacum</a:t>
            </a:r>
            <a:r>
              <a:rPr lang="en-US" sz="2400" smtClean="0"/>
              <a:t>,...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...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3B0DA89-D649-4C01-BA67-D724420D0331}" type="slidenum">
              <a:rPr lang="en-US" altLang="en-US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30</a:t>
            </a:fld>
            <a:endParaRPr lang="en-US" altLang="en-US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en-US" sz="3600" smtClean="0"/>
              <a:t>What does this graph recognize</a:t>
            </a:r>
            <a:r>
              <a:rPr lang="sr-Latn-CS" altLang="en-US" sz="3600" smtClean="0"/>
              <a:t>?</a:t>
            </a:r>
            <a:endParaRPr lang="en-US" altLang="en-US" sz="3600" smtClean="0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mtClean="0"/>
              <a:t>In a text </a:t>
            </a:r>
            <a:r>
              <a:rPr lang="sr-Latn-CS" altLang="en-US" b="1" smtClean="0">
                <a:solidFill>
                  <a:schemeClr val="tx2"/>
                </a:solidFill>
                <a:latin typeface="Courier New" pitchFamily="49" charset="0"/>
              </a:rPr>
              <a:t>5izvora</a:t>
            </a:r>
            <a:r>
              <a:rPr lang="sr-Latn-CS" altLang="en-US" smtClean="0"/>
              <a:t> </a:t>
            </a:r>
            <a:r>
              <a:rPr lang="en-US" altLang="en-US" smtClean="0"/>
              <a:t>recognizes and tags following </a:t>
            </a:r>
            <a:r>
              <a:rPr lang="en-US" altLang="en-US" smtClean="0">
                <a:hlinkClick r:id="rId2" action="ppaction://hlinkfile"/>
              </a:rPr>
              <a:t>dates</a:t>
            </a:r>
            <a:r>
              <a:rPr lang="en-US" altLang="en-US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mtClean="0"/>
              <a:t>A tagged text looks like this</a:t>
            </a:r>
            <a:r>
              <a:rPr lang="sr-Latn-CS" altLang="en-US" smtClean="0"/>
              <a:t>: </a:t>
            </a:r>
            <a:r>
              <a:rPr lang="en-US" altLang="en-US" smtClean="0">
                <a:hlinkClick r:id="rId3" action="ppaction://hlinkfile"/>
              </a:rPr>
              <a:t>XML text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0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06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Finally, compounds</a:t>
            </a:r>
          </a:p>
        </p:txBody>
      </p:sp>
      <p:sp>
        <p:nvSpPr>
          <p:cNvPr id="44034" name="Rectangle 5"/>
          <p:cNvSpPr>
            <a:spLocks noGrp="1"/>
          </p:cNvSpPr>
          <p:nvPr>
            <p:ph type="body" sz="half" idx="4294967295"/>
          </p:nvPr>
        </p:nvSpPr>
        <p:spPr>
          <a:xfrm>
            <a:off x="755650" y="1752600"/>
            <a:ext cx="5256213" cy="4267200"/>
          </a:xfrm>
        </p:spPr>
        <p:txBody>
          <a:bodyPr/>
          <a:lstStyle/>
          <a:p>
            <a:pPr eaLnBrk="1" hangingPunct="1"/>
            <a:r>
              <a:rPr lang="en-US" sz="2600" b="1" smtClean="0">
                <a:solidFill>
                  <a:srgbClr val="FF0000"/>
                </a:solidFill>
              </a:rPr>
              <a:t>err</a:t>
            </a:r>
            <a:r>
              <a:rPr lang="en-US" sz="2600" smtClean="0"/>
              <a:t> contains also compounds that can be approximated by the content of DELAF dictionaries when using morphological dictionary graphs (dictionary graphs used in morphological mode) </a:t>
            </a:r>
          </a:p>
          <a:p>
            <a:pPr eaLnBrk="1" hangingPunct="1"/>
            <a:r>
              <a:rPr lang="en-US" sz="2600" smtClean="0"/>
              <a:t>One such pattern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2600" b="1" smtClean="0">
                <a:solidFill>
                  <a:srgbClr val="FF0000"/>
                </a:solidFill>
              </a:rPr>
              <a:t>A(&lt;E&gt;+-)(N+V+A)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600" smtClean="0"/>
              <a:t>Can be used for examples as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600" i="1" smtClean="0"/>
              <a:t>visokotehnički, visokotehnološki, prvospomenuti, devedesetodnevni,...</a:t>
            </a:r>
          </a:p>
          <a:p>
            <a:pPr eaLnBrk="1" hangingPunct="1">
              <a:buFont typeface="Wingdings" pitchFamily="2" charset="2"/>
              <a:buNone/>
            </a:pPr>
            <a:endParaRPr lang="en-US" sz="2600" i="1" smtClean="0"/>
          </a:p>
        </p:txBody>
      </p:sp>
      <p:sp>
        <p:nvSpPr>
          <p:cNvPr id="44035" name="Rectangle 6"/>
          <p:cNvSpPr>
            <a:spLocks noGrp="1"/>
          </p:cNvSpPr>
          <p:nvPr>
            <p:ph type="body" sz="half" idx="4294967295"/>
          </p:nvPr>
        </p:nvSpPr>
        <p:spPr>
          <a:xfrm>
            <a:off x="6167438" y="1752600"/>
            <a:ext cx="5256212" cy="4267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60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en-US" sz="2600" smtClean="0"/>
          </a:p>
        </p:txBody>
      </p:sp>
      <p:pic>
        <p:nvPicPr>
          <p:cNvPr id="4403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53138" y="2092325"/>
            <a:ext cx="5984875" cy="360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7" name="Rectangle 7"/>
          <p:cNvSpPr>
            <a:spLocks noChangeArrowheads="1"/>
          </p:cNvSpPr>
          <p:nvPr/>
        </p:nvSpPr>
        <p:spPr bwMode="auto">
          <a:xfrm>
            <a:off x="8899525" y="3076575"/>
            <a:ext cx="1900238" cy="148272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8" name="Line 8"/>
          <p:cNvSpPr>
            <a:spLocks noChangeShapeType="1"/>
          </p:cNvSpPr>
          <p:nvPr/>
        </p:nvSpPr>
        <p:spPr bwMode="auto">
          <a:xfrm flipH="1">
            <a:off x="9072563" y="1520825"/>
            <a:ext cx="1331912" cy="12493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One morphological dictionary graph</a:t>
            </a:r>
          </a:p>
        </p:txBody>
      </p:sp>
      <p:sp>
        <p:nvSpPr>
          <p:cNvPr id="4505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pic>
        <p:nvPicPr>
          <p:cNvPr id="4505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8838" y="2636838"/>
            <a:ext cx="7373937" cy="260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5064" name="Group 12"/>
          <p:cNvGrpSpPr>
            <a:grpSpLocks/>
          </p:cNvGrpSpPr>
          <p:nvPr/>
        </p:nvGrpSpPr>
        <p:grpSpPr bwMode="auto">
          <a:xfrm>
            <a:off x="4283075" y="3105150"/>
            <a:ext cx="5022850" cy="1349375"/>
            <a:chOff x="2698" y="1956"/>
            <a:chExt cx="3164" cy="850"/>
          </a:xfrm>
        </p:grpSpPr>
        <p:sp>
          <p:nvSpPr>
            <p:cNvPr id="45066" name="Rectangle 9"/>
            <p:cNvSpPr>
              <a:spLocks noChangeArrowheads="1"/>
            </p:cNvSpPr>
            <p:nvPr/>
          </p:nvSpPr>
          <p:spPr bwMode="auto">
            <a:xfrm>
              <a:off x="4590" y="1956"/>
              <a:ext cx="1272" cy="274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7" name="Rectangle 10"/>
            <p:cNvSpPr>
              <a:spLocks noChangeArrowheads="1"/>
            </p:cNvSpPr>
            <p:nvPr/>
          </p:nvSpPr>
          <p:spPr bwMode="auto">
            <a:xfrm>
              <a:off x="2698" y="2606"/>
              <a:ext cx="410" cy="200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68" name="Line 11"/>
            <p:cNvSpPr>
              <a:spLocks noChangeShapeType="1"/>
            </p:cNvSpPr>
            <p:nvPr/>
          </p:nvSpPr>
          <p:spPr bwMode="auto">
            <a:xfrm flipV="1">
              <a:off x="3120" y="2236"/>
              <a:ext cx="1465" cy="365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5071" name="Group 15"/>
          <p:cNvGrpSpPr>
            <a:grpSpLocks/>
          </p:cNvGrpSpPr>
          <p:nvPr/>
        </p:nvGrpSpPr>
        <p:grpSpPr bwMode="auto">
          <a:xfrm>
            <a:off x="642938" y="1673225"/>
            <a:ext cx="7342187" cy="1169988"/>
            <a:chOff x="405" y="1054"/>
            <a:chExt cx="4625" cy="737"/>
          </a:xfrm>
        </p:grpSpPr>
        <p:sp>
          <p:nvSpPr>
            <p:cNvPr id="45060" name="Text Box 5"/>
            <p:cNvSpPr txBox="1">
              <a:spLocks noChangeArrowheads="1"/>
            </p:cNvSpPr>
            <p:nvPr/>
          </p:nvSpPr>
          <p:spPr bwMode="auto">
            <a:xfrm>
              <a:off x="405" y="1054"/>
              <a:ext cx="4625" cy="25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Graph has at the begining </a:t>
              </a:r>
              <a:r>
                <a:rPr lang="en-US" sz="2000" b="1"/>
                <a:t>/</a:t>
              </a:r>
              <a:r>
                <a:rPr lang="en-US" sz="2000"/>
                <a:t> as a marker that it is a morphological graph</a:t>
              </a:r>
            </a:p>
          </p:txBody>
        </p:sp>
        <p:sp>
          <p:nvSpPr>
            <p:cNvPr id="45070" name="Line 14"/>
            <p:cNvSpPr>
              <a:spLocks noChangeShapeType="1"/>
            </p:cNvSpPr>
            <p:nvPr/>
          </p:nvSpPr>
          <p:spPr bwMode="auto">
            <a:xfrm flipH="1">
              <a:off x="1768" y="1272"/>
              <a:ext cx="12" cy="519"/>
            </a:xfrm>
            <a:prstGeom prst="line">
              <a:avLst/>
            </a:prstGeom>
            <a:noFill/>
            <a:ln w="57150">
              <a:solidFill>
                <a:srgbClr val="3366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5073" name="Group 17"/>
          <p:cNvGrpSpPr>
            <a:grpSpLocks/>
          </p:cNvGrpSpPr>
          <p:nvPr/>
        </p:nvGrpSpPr>
        <p:grpSpPr bwMode="auto">
          <a:xfrm>
            <a:off x="4764088" y="2036763"/>
            <a:ext cx="7427912" cy="787400"/>
            <a:chOff x="3001" y="1283"/>
            <a:chExt cx="4679" cy="496"/>
          </a:xfrm>
        </p:grpSpPr>
        <p:sp>
          <p:nvSpPr>
            <p:cNvPr id="45061" name="Text Box 6"/>
            <p:cNvSpPr txBox="1">
              <a:spLocks noChangeArrowheads="1"/>
            </p:cNvSpPr>
            <p:nvPr/>
          </p:nvSpPr>
          <p:spPr bwMode="auto">
            <a:xfrm>
              <a:off x="4585" y="1283"/>
              <a:ext cx="3095" cy="231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Words that are not in applied dictionaries: </a:t>
              </a:r>
              <a:r>
                <a:rPr lang="en-US" b="1">
                  <a:solidFill>
                    <a:srgbClr val="33CC33"/>
                  </a:solidFill>
                </a:rPr>
                <a:t>![</a:t>
              </a:r>
              <a:r>
                <a:rPr lang="en-US" b="1"/>
                <a:t>&lt;DIC&gt;</a:t>
              </a:r>
              <a:r>
                <a:rPr lang="en-US" b="1">
                  <a:solidFill>
                    <a:srgbClr val="33CC33"/>
                  </a:solidFill>
                </a:rPr>
                <a:t>]</a:t>
              </a:r>
            </a:p>
          </p:txBody>
        </p:sp>
        <p:sp>
          <p:nvSpPr>
            <p:cNvPr id="45072" name="Line 16"/>
            <p:cNvSpPr>
              <a:spLocks noChangeShapeType="1"/>
            </p:cNvSpPr>
            <p:nvPr/>
          </p:nvSpPr>
          <p:spPr bwMode="auto">
            <a:xfrm flipH="1">
              <a:off x="3001" y="1459"/>
              <a:ext cx="1573" cy="320"/>
            </a:xfrm>
            <a:prstGeom prst="line">
              <a:avLst/>
            </a:prstGeom>
            <a:noFill/>
            <a:ln w="57150">
              <a:solidFill>
                <a:srgbClr val="3366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5075" name="Group 19"/>
          <p:cNvGrpSpPr>
            <a:grpSpLocks/>
          </p:cNvGrpSpPr>
          <p:nvPr/>
        </p:nvGrpSpPr>
        <p:grpSpPr bwMode="auto">
          <a:xfrm>
            <a:off x="142875" y="3965575"/>
            <a:ext cx="2911475" cy="650875"/>
            <a:chOff x="90" y="2498"/>
            <a:chExt cx="1834" cy="410"/>
          </a:xfrm>
        </p:grpSpPr>
        <p:sp>
          <p:nvSpPr>
            <p:cNvPr id="45062" name="Text Box 7"/>
            <p:cNvSpPr txBox="1">
              <a:spLocks noChangeArrowheads="1"/>
            </p:cNvSpPr>
            <p:nvPr/>
          </p:nvSpPr>
          <p:spPr bwMode="auto">
            <a:xfrm>
              <a:off x="90" y="2677"/>
              <a:ext cx="1834" cy="231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Switch to morphological mode</a:t>
              </a:r>
            </a:p>
          </p:txBody>
        </p:sp>
        <p:sp>
          <p:nvSpPr>
            <p:cNvPr id="45074" name="Line 18"/>
            <p:cNvSpPr>
              <a:spLocks noChangeShapeType="1"/>
            </p:cNvSpPr>
            <p:nvPr/>
          </p:nvSpPr>
          <p:spPr bwMode="auto">
            <a:xfrm flipV="1">
              <a:off x="1038" y="2498"/>
              <a:ext cx="456" cy="160"/>
            </a:xfrm>
            <a:prstGeom prst="line">
              <a:avLst/>
            </a:prstGeom>
            <a:noFill/>
            <a:ln w="57150">
              <a:solidFill>
                <a:srgbClr val="3366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5078" name="Group 22"/>
          <p:cNvGrpSpPr>
            <a:grpSpLocks/>
          </p:cNvGrpSpPr>
          <p:nvPr/>
        </p:nvGrpSpPr>
        <p:grpSpPr bwMode="auto">
          <a:xfrm>
            <a:off x="558800" y="4254500"/>
            <a:ext cx="6188075" cy="1017588"/>
            <a:chOff x="352" y="2680"/>
            <a:chExt cx="3898" cy="641"/>
          </a:xfrm>
        </p:grpSpPr>
        <p:sp>
          <p:nvSpPr>
            <p:cNvPr id="45063" name="Text Box 8"/>
            <p:cNvSpPr txBox="1">
              <a:spLocks noChangeArrowheads="1"/>
            </p:cNvSpPr>
            <p:nvPr/>
          </p:nvSpPr>
          <p:spPr bwMode="auto">
            <a:xfrm>
              <a:off x="352" y="3088"/>
              <a:ext cx="3898" cy="233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$p$, $a$, $b$, $c$ - variables that keep the recognized part of input</a:t>
              </a:r>
            </a:p>
          </p:txBody>
        </p:sp>
        <p:sp>
          <p:nvSpPr>
            <p:cNvPr id="45076" name="Line 20"/>
            <p:cNvSpPr>
              <a:spLocks noChangeShapeType="1"/>
            </p:cNvSpPr>
            <p:nvPr/>
          </p:nvSpPr>
          <p:spPr bwMode="auto">
            <a:xfrm flipH="1" flipV="1">
              <a:off x="2082" y="2680"/>
              <a:ext cx="205" cy="394"/>
            </a:xfrm>
            <a:prstGeom prst="line">
              <a:avLst/>
            </a:prstGeom>
            <a:noFill/>
            <a:ln w="57150">
              <a:solidFill>
                <a:srgbClr val="3366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077" name="Line 21"/>
            <p:cNvSpPr>
              <a:spLocks noChangeShapeType="1"/>
            </p:cNvSpPr>
            <p:nvPr/>
          </p:nvSpPr>
          <p:spPr bwMode="auto">
            <a:xfrm flipV="1">
              <a:off x="2275" y="2737"/>
              <a:ext cx="400" cy="354"/>
            </a:xfrm>
            <a:prstGeom prst="line">
              <a:avLst/>
            </a:prstGeom>
            <a:noFill/>
            <a:ln w="57150">
              <a:solidFill>
                <a:srgbClr val="3366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5080" name="Group 24"/>
          <p:cNvGrpSpPr>
            <a:grpSpLocks/>
          </p:cNvGrpSpPr>
          <p:nvPr/>
        </p:nvGrpSpPr>
        <p:grpSpPr bwMode="auto">
          <a:xfrm>
            <a:off x="5778500" y="3603625"/>
            <a:ext cx="6270625" cy="2525713"/>
            <a:chOff x="3640" y="2270"/>
            <a:chExt cx="3950" cy="1591"/>
          </a:xfrm>
        </p:grpSpPr>
        <p:sp>
          <p:nvSpPr>
            <p:cNvPr id="45065" name="Text Box 13"/>
            <p:cNvSpPr txBox="1">
              <a:spLocks noChangeArrowheads="1"/>
            </p:cNvSpPr>
            <p:nvPr/>
          </p:nvSpPr>
          <p:spPr bwMode="auto">
            <a:xfrm>
              <a:off x="3640" y="3453"/>
              <a:ext cx="3950" cy="40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Value of the variable </a:t>
              </a:r>
              <a:r>
                <a:rPr lang="en-US" b="1"/>
                <a:t>p</a:t>
              </a:r>
              <a:r>
                <a:rPr lang="en-US"/>
                <a:t>, followed by a lemma and grammatical code </a:t>
              </a:r>
            </a:p>
            <a:p>
              <a:r>
                <a:rPr lang="en-US"/>
                <a:t>of variables </a:t>
              </a:r>
              <a:r>
                <a:rPr lang="en-US" b="1"/>
                <a:t>a</a:t>
              </a:r>
              <a:r>
                <a:rPr lang="en-US"/>
                <a:t>, </a:t>
              </a:r>
              <a:r>
                <a:rPr lang="en-US" b="1"/>
                <a:t>b</a:t>
              </a:r>
              <a:r>
                <a:rPr lang="en-US"/>
                <a:t> or </a:t>
              </a:r>
              <a:r>
                <a:rPr lang="en-US" b="1"/>
                <a:t>c</a:t>
              </a:r>
              <a:r>
                <a:rPr lang="en-US"/>
                <a:t> is produced as an output.</a:t>
              </a:r>
            </a:p>
          </p:txBody>
        </p:sp>
        <p:sp>
          <p:nvSpPr>
            <p:cNvPr id="45079" name="Line 23"/>
            <p:cNvSpPr>
              <a:spLocks noChangeShapeType="1"/>
            </p:cNvSpPr>
            <p:nvPr/>
          </p:nvSpPr>
          <p:spPr bwMode="auto">
            <a:xfrm flipV="1">
              <a:off x="5195" y="2270"/>
              <a:ext cx="29" cy="1175"/>
            </a:xfrm>
            <a:prstGeom prst="line">
              <a:avLst/>
            </a:prstGeom>
            <a:noFill/>
            <a:ln w="57150">
              <a:solidFill>
                <a:srgbClr val="3366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5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5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5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 tags.ind </a:t>
            </a:r>
          </a:p>
        </p:txBody>
      </p:sp>
      <p:sp>
        <p:nvSpPr>
          <p:cNvPr id="4608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pic>
        <p:nvPicPr>
          <p:cNvPr id="4608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9125" y="1903413"/>
            <a:ext cx="7373938" cy="260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4" name="Text Box 6"/>
          <p:cNvSpPr txBox="1">
            <a:spLocks noChangeArrowheads="1"/>
          </p:cNvSpPr>
          <p:nvPr/>
        </p:nvSpPr>
        <p:spPr bwMode="auto">
          <a:xfrm>
            <a:off x="5607050" y="4405313"/>
            <a:ext cx="5910263" cy="20145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      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$p$                $a$,      $a.LEMMA$ $a.CODE$</a:t>
            </a:r>
          </a:p>
          <a:p>
            <a:r>
              <a:rPr lang="en-US">
                <a:latin typeface="Arial" charset="0"/>
              </a:rPr>
              <a:t>{високо,A}{технолошки,технолошки.A+PosQ:aems4q}</a:t>
            </a:r>
          </a:p>
          <a:p>
            <a:r>
              <a:rPr lang="en-US">
                <a:latin typeface="Arial" charset="0"/>
              </a:rPr>
              <a:t>{високо,A}{технолошки,технолошки.A+PosQ:aems5g}</a:t>
            </a:r>
          </a:p>
          <a:p>
            <a:r>
              <a:rPr lang="en-US">
                <a:latin typeface="Arial" charset="0"/>
              </a:rPr>
              <a:t>{високо,A}{техничког,технички.A+PosQ:adms2g}</a:t>
            </a:r>
          </a:p>
          <a:p>
            <a:r>
              <a:rPr lang="en-US">
                <a:latin typeface="Arial" charset="0"/>
              </a:rPr>
              <a:t>{високо,A}{техничког,технички.A+PosQ:adms4v}</a:t>
            </a:r>
          </a:p>
          <a:p>
            <a:r>
              <a:rPr lang="en-US">
                <a:latin typeface="Arial" charset="0"/>
              </a:rPr>
              <a:t>{високо,A}{техничког,технички.A+PosQ:adns2g}</a:t>
            </a:r>
          </a:p>
          <a:p>
            <a:r>
              <a:rPr lang="en-US">
                <a:latin typeface="Arial" charset="0"/>
              </a:rPr>
              <a:t>{високо,A}{технолошког,технолошки.A+PosQ:adms2g}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Elimination of unrecognized words from </a:t>
            </a:r>
            <a:r>
              <a:rPr lang="en-US" sz="4400" smtClean="0">
                <a:solidFill>
                  <a:srgbClr val="FF0000"/>
                </a:solidFill>
              </a:rPr>
              <a:t>err</a:t>
            </a:r>
          </a:p>
        </p:txBody>
      </p:sp>
      <p:sp>
        <p:nvSpPr>
          <p:cNvPr id="47106" name="Rectangle 3"/>
          <p:cNvSpPr>
            <a:spLocks noGrp="1"/>
          </p:cNvSpPr>
          <p:nvPr>
            <p:ph type="body" idx="4294967295"/>
          </p:nvPr>
        </p:nvSpPr>
        <p:spPr>
          <a:xfrm>
            <a:off x="755650" y="1762125"/>
            <a:ext cx="10668000" cy="4267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 </a:t>
            </a:r>
          </a:p>
        </p:txBody>
      </p:sp>
      <p:pic>
        <p:nvPicPr>
          <p:cNvPr id="4710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24088" y="2014538"/>
            <a:ext cx="4830762" cy="330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08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34250" y="3517900"/>
            <a:ext cx="3595688" cy="198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09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61275" y="1997075"/>
            <a:ext cx="26543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7110" name="Group 11"/>
          <p:cNvGrpSpPr>
            <a:grpSpLocks/>
          </p:cNvGrpSpPr>
          <p:nvPr/>
        </p:nvGrpSpPr>
        <p:grpSpPr bwMode="auto">
          <a:xfrm>
            <a:off x="4608513" y="4889500"/>
            <a:ext cx="2987675" cy="533400"/>
            <a:chOff x="2903" y="3080"/>
            <a:chExt cx="1882" cy="336"/>
          </a:xfrm>
        </p:grpSpPr>
        <p:sp>
          <p:nvSpPr>
            <p:cNvPr id="47114" name="Rectangle 9"/>
            <p:cNvSpPr>
              <a:spLocks noChangeArrowheads="1"/>
            </p:cNvSpPr>
            <p:nvPr/>
          </p:nvSpPr>
          <p:spPr bwMode="auto">
            <a:xfrm>
              <a:off x="2903" y="3085"/>
              <a:ext cx="524" cy="109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5" name="Line 10"/>
            <p:cNvSpPr>
              <a:spLocks noChangeShapeType="1"/>
            </p:cNvSpPr>
            <p:nvPr/>
          </p:nvSpPr>
          <p:spPr bwMode="auto">
            <a:xfrm>
              <a:off x="3427" y="3080"/>
              <a:ext cx="1358" cy="33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7111" name="Group 16"/>
          <p:cNvGrpSpPr>
            <a:grpSpLocks/>
          </p:cNvGrpSpPr>
          <p:nvPr/>
        </p:nvGrpSpPr>
        <p:grpSpPr bwMode="auto">
          <a:xfrm>
            <a:off x="4525963" y="2154238"/>
            <a:ext cx="3251200" cy="542925"/>
            <a:chOff x="2851" y="1357"/>
            <a:chExt cx="2048" cy="342"/>
          </a:xfrm>
        </p:grpSpPr>
        <p:sp>
          <p:nvSpPr>
            <p:cNvPr id="47112" name="Rectangle 13"/>
            <p:cNvSpPr>
              <a:spLocks noChangeArrowheads="1"/>
            </p:cNvSpPr>
            <p:nvPr/>
          </p:nvSpPr>
          <p:spPr bwMode="auto">
            <a:xfrm>
              <a:off x="2851" y="1420"/>
              <a:ext cx="1523" cy="279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3" name="Line 15"/>
            <p:cNvSpPr>
              <a:spLocks noChangeShapeType="1"/>
            </p:cNvSpPr>
            <p:nvPr/>
          </p:nvSpPr>
          <p:spPr bwMode="auto">
            <a:xfrm flipH="1">
              <a:off x="4368" y="1357"/>
              <a:ext cx="531" cy="22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</a:p>
        </p:txBody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sz="4400" b="1" smtClean="0"/>
              <a:t>Thanks!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Dictionary graphs 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4294967295"/>
          </p:nvPr>
        </p:nvSpPr>
        <p:spPr>
          <a:xfrm>
            <a:off x="6146800" y="1752600"/>
            <a:ext cx="5276850" cy="4267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>
                <a:solidFill>
                  <a:srgbClr val="FF0000"/>
                </a:solidFill>
              </a:rPr>
              <a:t>Dictionary graphs</a:t>
            </a:r>
            <a:r>
              <a:rPr lang="en-US" sz="2800" smtClean="0"/>
              <a:t> – </a:t>
            </a:r>
            <a:r>
              <a:rPr lang="en-US" altLang="en-US" sz="2800" smtClean="0"/>
              <a:t>they are transducers that if applied for searching a pattern in a text </a:t>
            </a:r>
            <a:r>
              <a:rPr lang="sr-Latn-CS" altLang="en-US" sz="2800" smtClean="0"/>
              <a:t>(</a:t>
            </a:r>
            <a:r>
              <a:rPr lang="en-US" altLang="en-US" sz="2800" smtClean="0"/>
              <a:t>option</a:t>
            </a:r>
            <a:r>
              <a:rPr lang="sr-Latn-CS" altLang="en-US" sz="2800" smtClean="0"/>
              <a:t> </a:t>
            </a:r>
            <a:r>
              <a:rPr lang="sr-Latn-CS" altLang="en-US" sz="2800" b="1" smtClean="0">
                <a:solidFill>
                  <a:schemeClr val="tx2"/>
                </a:solidFill>
              </a:rPr>
              <a:t>Locate pattern</a:t>
            </a:r>
            <a:r>
              <a:rPr lang="sr-Latn-CS" altLang="en-US" sz="2800" smtClean="0"/>
              <a:t>) </a:t>
            </a:r>
            <a:r>
              <a:rPr lang="en-US" altLang="en-US" sz="2800" smtClean="0"/>
              <a:t>in a mode</a:t>
            </a:r>
            <a:r>
              <a:rPr lang="sr-Latn-CS" altLang="en-US" sz="2800" smtClean="0"/>
              <a:t> </a:t>
            </a:r>
            <a:r>
              <a:rPr lang="sr-Latn-CS" altLang="en-US" sz="2800" b="1" smtClean="0">
                <a:solidFill>
                  <a:schemeClr val="tx2"/>
                </a:solidFill>
              </a:rPr>
              <a:t>M</a:t>
            </a:r>
            <a:r>
              <a:rPr lang="en-US" altLang="en-US" sz="2800" b="1" smtClean="0">
                <a:solidFill>
                  <a:schemeClr val="tx2"/>
                </a:solidFill>
              </a:rPr>
              <a:t>erge</a:t>
            </a:r>
            <a:r>
              <a:rPr lang="sr-Latn-CS" altLang="en-US" sz="2800" smtClean="0"/>
              <a:t>, </a:t>
            </a:r>
            <a:r>
              <a:rPr lang="en-US" altLang="en-US" sz="2800" smtClean="0"/>
              <a:t>produce sequences that are valid </a:t>
            </a:r>
            <a:r>
              <a:rPr lang="sr-Latn-CS" altLang="en-US" sz="2800" smtClean="0"/>
              <a:t>DELAF </a:t>
            </a:r>
            <a:r>
              <a:rPr lang="en-US" altLang="en-US" sz="2800" smtClean="0"/>
              <a:t>entries</a:t>
            </a:r>
            <a:r>
              <a:rPr lang="sr-Latn-CS" altLang="en-US" sz="2800" smtClean="0"/>
              <a:t>.</a:t>
            </a:r>
            <a:endParaRPr lang="en-US" sz="2800" smtClean="0"/>
          </a:p>
          <a:p>
            <a:pPr eaLnBrk="1" hangingPunct="1">
              <a:buFont typeface="Wingdings" pitchFamily="2" charset="2"/>
              <a:buNone/>
            </a:pPr>
            <a:endParaRPr lang="en-US" sz="2800" b="1" i="1" smtClean="0"/>
          </a:p>
        </p:txBody>
      </p:sp>
      <p:pic>
        <p:nvPicPr>
          <p:cNvPr id="16387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97063" y="1671638"/>
            <a:ext cx="3771900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6388" name="Group 10"/>
          <p:cNvGrpSpPr>
            <a:grpSpLocks/>
          </p:cNvGrpSpPr>
          <p:nvPr/>
        </p:nvGrpSpPr>
        <p:grpSpPr bwMode="auto">
          <a:xfrm>
            <a:off x="3057525" y="3638550"/>
            <a:ext cx="4800600" cy="827088"/>
            <a:chOff x="1926" y="2292"/>
            <a:chExt cx="3024" cy="521"/>
          </a:xfrm>
        </p:grpSpPr>
        <p:sp>
          <p:nvSpPr>
            <p:cNvPr id="16390" name="Oval 5"/>
            <p:cNvSpPr>
              <a:spLocks noChangeArrowheads="1"/>
            </p:cNvSpPr>
            <p:nvPr/>
          </p:nvSpPr>
          <p:spPr bwMode="auto">
            <a:xfrm>
              <a:off x="1926" y="2292"/>
              <a:ext cx="1581" cy="521"/>
            </a:xfrm>
            <a:prstGeom prst="ellips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1" name="Line 7"/>
            <p:cNvSpPr>
              <a:spLocks noChangeShapeType="1"/>
            </p:cNvSpPr>
            <p:nvPr/>
          </p:nvSpPr>
          <p:spPr bwMode="auto">
            <a:xfrm flipH="1" flipV="1">
              <a:off x="3465" y="2595"/>
              <a:ext cx="1485" cy="11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389" name="Line 11"/>
          <p:cNvSpPr>
            <a:spLocks noChangeShapeType="1"/>
          </p:cNvSpPr>
          <p:nvPr/>
        </p:nvSpPr>
        <p:spPr bwMode="auto">
          <a:xfrm flipH="1">
            <a:off x="4748213" y="2235200"/>
            <a:ext cx="1520825" cy="7747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Problem</a:t>
            </a:r>
          </a:p>
        </p:txBody>
      </p:sp>
      <p:sp>
        <p:nvSpPr>
          <p:cNvPr id="17410" name="Rectangle 3"/>
          <p:cNvSpPr>
            <a:spLocks noGrp="1"/>
          </p:cNvSpPr>
          <p:nvPr>
            <p:ph type="body" sz="half" idx="4294967295"/>
          </p:nvPr>
        </p:nvSpPr>
        <p:spPr>
          <a:xfrm>
            <a:off x="755650" y="1752600"/>
            <a:ext cx="5256213" cy="4267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Is it possible to approximate a unrecognized word on the basis of its structure (that is, elements already in e-dictionaries)? </a:t>
            </a:r>
          </a:p>
          <a:p>
            <a:pPr eaLnBrk="1" hangingPunct="1">
              <a:buFont typeface="Wingdings" pitchFamily="2" charset="2"/>
              <a:buNone/>
            </a:pPr>
            <a:endParaRPr lang="en-US" sz="28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Text contains words that are listed in the </a:t>
            </a:r>
            <a:r>
              <a:rPr lang="en-US" sz="2800" b="1" smtClean="0">
                <a:solidFill>
                  <a:srgbClr val="FF0000"/>
                </a:solidFill>
              </a:rPr>
              <a:t>err</a:t>
            </a:r>
            <a:r>
              <a:rPr lang="en-US" sz="2800" smtClean="0">
                <a:solidFill>
                  <a:srgbClr val="FF0000"/>
                </a:solidFill>
              </a:rPr>
              <a:t> </a:t>
            </a:r>
            <a:r>
              <a:rPr lang="en-US" sz="2800" smtClean="0"/>
              <a:t>file.</a:t>
            </a:r>
          </a:p>
        </p:txBody>
      </p:sp>
      <p:sp>
        <p:nvSpPr>
          <p:cNvPr id="17411" name="Rectangle 5"/>
          <p:cNvSpPr>
            <a:spLocks noGrp="1"/>
          </p:cNvSpPr>
          <p:nvPr>
            <p:ph type="body" sz="half" idx="4294967295"/>
          </p:nvPr>
        </p:nvSpPr>
        <p:spPr>
          <a:xfrm>
            <a:off x="6167438" y="1752600"/>
            <a:ext cx="5256212" cy="4267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2600" smtClean="0"/>
          </a:p>
          <a:p>
            <a:pPr eaLnBrk="1" hangingPunct="1">
              <a:buFont typeface="Wingdings" pitchFamily="2" charset="2"/>
              <a:buNone/>
            </a:pPr>
            <a:endParaRPr lang="en-US" sz="2600" smtClean="0"/>
          </a:p>
        </p:txBody>
      </p:sp>
      <p:pic>
        <p:nvPicPr>
          <p:cNvPr id="17412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9175" y="1931988"/>
            <a:ext cx="6092825" cy="316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 idx="4294967295"/>
          </p:nvPr>
        </p:nvSpPr>
        <p:spPr>
          <a:xfrm>
            <a:off x="838200" y="211138"/>
            <a:ext cx="10515600" cy="1325562"/>
          </a:xfrm>
        </p:spPr>
        <p:txBody>
          <a:bodyPr anchor="ctr"/>
          <a:lstStyle/>
          <a:p>
            <a:pPr eaLnBrk="1" hangingPunct="1"/>
            <a:r>
              <a:rPr lang="en-US" smtClean="0"/>
              <a:t>The first approximation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4294967295"/>
          </p:nvPr>
        </p:nvSpPr>
        <p:spPr>
          <a:xfrm>
            <a:off x="838200" y="1741488"/>
            <a:ext cx="10515600" cy="4435475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srgbClr val="404040"/>
                </a:solidFill>
              </a:rPr>
              <a:t>&lt;MAJ&gt; recognize any sequence of letters in upper case, a graphs name is </a:t>
            </a:r>
            <a:r>
              <a:rPr lang="en-US" b="1" smtClean="0">
                <a:solidFill>
                  <a:srgbClr val="404040"/>
                </a:solidFill>
              </a:rPr>
              <a:t>Acr</a:t>
            </a:r>
            <a:r>
              <a:rPr lang="en-US" b="1" smtClean="0">
                <a:solidFill>
                  <a:srgbClr val="FF0000"/>
                </a:solidFill>
              </a:rPr>
              <a:t>+</a:t>
            </a:r>
            <a:r>
              <a:rPr lang="en-US" b="1" smtClean="0">
                <a:solidFill>
                  <a:srgbClr val="404040"/>
                </a:solidFill>
              </a:rPr>
              <a:t>.grf</a:t>
            </a:r>
            <a:r>
              <a:rPr lang="en-US" smtClean="0">
                <a:solidFill>
                  <a:srgbClr val="404040"/>
                </a:solidFill>
              </a:rPr>
              <a:t>  (lower priority)</a:t>
            </a:r>
            <a:endParaRPr lang="en-GB" smtClean="0">
              <a:solidFill>
                <a:srgbClr val="40404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pic>
        <p:nvPicPr>
          <p:cNvPr id="1843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7813" y="2690813"/>
            <a:ext cx="7451725" cy="145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76338" y="4165600"/>
            <a:ext cx="8331200" cy="186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4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3400" smtClean="0"/>
              <a:t> </a:t>
            </a:r>
            <a:br>
              <a:rPr lang="en-US" sz="3400" smtClean="0"/>
            </a:br>
            <a:endParaRPr lang="en-US" sz="3400" smtClean="0"/>
          </a:p>
        </p:txBody>
      </p:sp>
      <p:sp>
        <p:nvSpPr>
          <p:cNvPr id="19458" name="Rectangle 5"/>
          <p:cNvSpPr>
            <a:spLocks noGrp="1"/>
          </p:cNvSpPr>
          <p:nvPr>
            <p:ph type="body" sz="half" idx="4294967295"/>
          </p:nvPr>
        </p:nvSpPr>
        <p:spPr>
          <a:xfrm>
            <a:off x="755650" y="1752600"/>
            <a:ext cx="5256213" cy="4267200"/>
          </a:xfrm>
        </p:spPr>
        <p:txBody>
          <a:bodyPr/>
          <a:lstStyle/>
          <a:p>
            <a:pPr indent="-241300" eaLnBrk="1" hangingPunct="1">
              <a:buFont typeface="Wingdings" pitchFamily="2" charset="2"/>
              <a:buNone/>
            </a:pPr>
            <a:r>
              <a:rPr lang="en-US" sz="2800" smtClean="0"/>
              <a:t>If a compiled graph Acr+.fst2 is put in a directory </a:t>
            </a:r>
            <a:r>
              <a:rPr lang="en-US" sz="2800" b="1" smtClean="0"/>
              <a:t>DELA</a:t>
            </a:r>
            <a:r>
              <a:rPr lang="en-US" sz="2800" smtClean="0"/>
              <a:t> (that contains dictionaries), than the forms recognized by a graph will be listed among recognized words!</a:t>
            </a:r>
          </a:p>
        </p:txBody>
      </p:sp>
      <p:sp>
        <p:nvSpPr>
          <p:cNvPr id="19459" name="Rectangle 6"/>
          <p:cNvSpPr>
            <a:spLocks noGrp="1"/>
          </p:cNvSpPr>
          <p:nvPr>
            <p:ph type="body" sz="half" idx="4294967295"/>
          </p:nvPr>
        </p:nvSpPr>
        <p:spPr>
          <a:xfrm>
            <a:off x="6167438" y="1752600"/>
            <a:ext cx="5256212" cy="4267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600" smtClean="0"/>
              <a:t> </a:t>
            </a:r>
          </a:p>
        </p:txBody>
      </p:sp>
      <p:pic>
        <p:nvPicPr>
          <p:cNvPr id="19460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5363" y="1998663"/>
            <a:ext cx="5753100" cy="3795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Oval 8"/>
          <p:cNvSpPr>
            <a:spLocks noChangeArrowheads="1"/>
          </p:cNvSpPr>
          <p:nvPr/>
        </p:nvSpPr>
        <p:spPr bwMode="auto">
          <a:xfrm>
            <a:off x="6073775" y="2460625"/>
            <a:ext cx="2281238" cy="83502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Oval 9"/>
          <p:cNvSpPr>
            <a:spLocks noChangeArrowheads="1"/>
          </p:cNvSpPr>
          <p:nvPr/>
        </p:nvSpPr>
        <p:spPr bwMode="auto">
          <a:xfrm>
            <a:off x="8836025" y="3684588"/>
            <a:ext cx="968375" cy="4349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Proper Names</a:t>
            </a:r>
          </a:p>
        </p:txBody>
      </p:sp>
      <p:sp>
        <p:nvSpPr>
          <p:cNvPr id="2048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GB" sz="2400" i="1" smtClean="0">
                <a:solidFill>
                  <a:srgbClr val="404040"/>
                </a:solidFill>
              </a:rPr>
              <a:t>&lt;PRE&gt;</a:t>
            </a:r>
            <a:r>
              <a:rPr lang="en-GB" sz="2400" smtClean="0">
                <a:solidFill>
                  <a:srgbClr val="404040"/>
                </a:solidFill>
              </a:rPr>
              <a:t> any simple word with capitalized first letter</a:t>
            </a:r>
            <a:r>
              <a:rPr lang="en-US" sz="2400" smtClean="0">
                <a:solidFill>
                  <a:srgbClr val="404040"/>
                </a:solidFill>
              </a:rPr>
              <a:t> (NProp+.grf)</a:t>
            </a:r>
          </a:p>
        </p:txBody>
      </p:sp>
      <p:pic>
        <p:nvPicPr>
          <p:cNvPr id="20483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81213" y="2301875"/>
            <a:ext cx="6750050" cy="13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0835" name="Rectangle 3"/>
          <p:cNvSpPr>
            <a:spLocks noChangeArrowheads="1"/>
          </p:cNvSpPr>
          <p:nvPr/>
        </p:nvSpPr>
        <p:spPr bwMode="auto">
          <a:xfrm>
            <a:off x="733425" y="3457575"/>
            <a:ext cx="10537825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600" indent="-228600">
              <a:lnSpc>
                <a:spcPct val="80000"/>
              </a:lnSpc>
              <a:spcBef>
                <a:spcPts val="1000"/>
              </a:spcBef>
              <a:buFont typeface="Arial" charset="0"/>
              <a:buChar char="•"/>
            </a:pPr>
            <a:r>
              <a:rPr lang="en-US" altLang="en-US" sz="2400"/>
              <a:t>They can use the results of previously applied dictionaries.</a:t>
            </a:r>
            <a:endParaRPr lang="sr-Latn-CS" altLang="en-US" sz="2400"/>
          </a:p>
          <a:p>
            <a:pPr marL="228600" indent="-228600">
              <a:lnSpc>
                <a:spcPct val="80000"/>
              </a:lnSpc>
              <a:spcBef>
                <a:spcPts val="1000"/>
              </a:spcBef>
              <a:buFont typeface="Arial" charset="0"/>
              <a:buChar char="•"/>
            </a:pPr>
            <a:r>
              <a:rPr lang="en-US" altLang="en-US" sz="2400"/>
              <a:t>As a matter of fact, a dictionary graph can be given a lower priority and it is then applied only to simple word forms that standard dictionaries didn’t cover.</a:t>
            </a:r>
            <a:endParaRPr lang="sr-Latn-CS" altLang="en-US" sz="2400"/>
          </a:p>
          <a:p>
            <a:pPr marL="228600" indent="-228600">
              <a:lnSpc>
                <a:spcPct val="80000"/>
              </a:lnSpc>
              <a:spcBef>
                <a:spcPts val="1000"/>
              </a:spcBef>
              <a:buFont typeface="Arial" charset="0"/>
              <a:buChar char="•"/>
            </a:pPr>
            <a:r>
              <a:rPr lang="en-US" altLang="en-US" sz="2400"/>
              <a:t>This graph tags as nouns all simple word forms with an upper-case initial that are not in the dictionary of simple forms. This words receive semantic tags </a:t>
            </a:r>
            <a:r>
              <a:rPr lang="sr-Latn-CS" altLang="en-US" sz="2400" b="1">
                <a:solidFill>
                  <a:schemeClr val="tx2"/>
                </a:solidFill>
              </a:rPr>
              <a:t>+NProp</a:t>
            </a:r>
            <a:r>
              <a:rPr lang="sr-Latn-CS" altLang="en-US" sz="2400"/>
              <a:t> (</a:t>
            </a:r>
            <a:r>
              <a:rPr lang="en-US" altLang="en-US" sz="2400"/>
              <a:t>a proper name</a:t>
            </a:r>
            <a:r>
              <a:rPr lang="sr-Latn-CS" altLang="en-US" sz="2400"/>
              <a:t>) </a:t>
            </a:r>
            <a:r>
              <a:rPr lang="en-US" altLang="en-US" sz="2400"/>
              <a:t>and</a:t>
            </a:r>
            <a:r>
              <a:rPr lang="sr-Latn-CS" altLang="en-US" sz="2400"/>
              <a:t> </a:t>
            </a:r>
            <a:r>
              <a:rPr lang="sr-Latn-CS" altLang="en-US" sz="2400" b="1">
                <a:solidFill>
                  <a:schemeClr val="tx2"/>
                </a:solidFill>
              </a:rPr>
              <a:t>+Unknown</a:t>
            </a:r>
            <a:r>
              <a:rPr lang="sr-Latn-CS" altLang="en-US" sz="2400"/>
              <a:t> </a:t>
            </a:r>
            <a:r>
              <a:rPr lang="en-US" altLang="en-US" sz="2400"/>
              <a:t>(of unknown kind)</a:t>
            </a:r>
            <a:r>
              <a:rPr lang="sr-Latn-CS" altLang="en-US" sz="2400"/>
              <a:t>.</a:t>
            </a:r>
          </a:p>
          <a:p>
            <a:pPr marL="228600" indent="-228600">
              <a:lnSpc>
                <a:spcPct val="80000"/>
              </a:lnSpc>
              <a:spcBef>
                <a:spcPts val="1000"/>
              </a:spcBef>
              <a:buFont typeface="Arial" charset="0"/>
              <a:buChar char="•"/>
            </a:pPr>
            <a:r>
              <a:rPr lang="en-US" altLang="en-US" sz="2400"/>
              <a:t>Green brackets define a context (later)</a:t>
            </a:r>
            <a:r>
              <a:rPr lang="sr-Latn-CS" altLang="en-US" sz="2400"/>
              <a:t>.</a:t>
            </a: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 txBox="1">
            <a:spLocks noGrp="1"/>
          </p:cNvSpPr>
          <p:nvPr/>
        </p:nvSpPr>
        <p:spPr>
          <a:xfrm>
            <a:off x="8737600" y="6245225"/>
            <a:ext cx="2641600" cy="476250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089A064-A614-45C7-95B9-E91D6F91B816}" type="slidenum">
              <a:rPr lang="en-US" alt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en-US" altLang="en-US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en-US" smtClean="0"/>
              <a:t>Other advantages of dictionary graphs</a:t>
            </a:r>
          </a:p>
        </p:txBody>
      </p:sp>
      <p:pic>
        <p:nvPicPr>
          <p:cNvPr id="21507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78075" y="1587500"/>
            <a:ext cx="6750050" cy="13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84275" y="2974975"/>
            <a:ext cx="8943975" cy="264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Oval 8"/>
          <p:cNvSpPr>
            <a:spLocks noChangeArrowheads="1"/>
          </p:cNvSpPr>
          <p:nvPr/>
        </p:nvSpPr>
        <p:spPr bwMode="auto">
          <a:xfrm>
            <a:off x="5407025" y="4095750"/>
            <a:ext cx="3359150" cy="5715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993</TotalTime>
  <Words>1477</Words>
  <Application>Microsoft Office PowerPoint</Application>
  <PresentationFormat>Custom</PresentationFormat>
  <Paragraphs>166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35</vt:i4>
      </vt:variant>
    </vt:vector>
  </HeadingPairs>
  <TitlesOfParts>
    <vt:vector size="44" baseType="lpstr">
      <vt:lpstr>Garamond</vt:lpstr>
      <vt:lpstr>Arial</vt:lpstr>
      <vt:lpstr>Wingdings</vt:lpstr>
      <vt:lpstr>Calibri</vt:lpstr>
      <vt:lpstr>Times New Roman</vt:lpstr>
      <vt:lpstr>Verdana</vt:lpstr>
      <vt:lpstr>Courier New</vt:lpstr>
      <vt:lpstr>Profile</vt:lpstr>
      <vt:lpstr>Profile</vt:lpstr>
      <vt:lpstr>Dictionary graphs</vt:lpstr>
      <vt:lpstr>Dictionaries of a text</vt:lpstr>
      <vt:lpstr>What are unrecognized words</vt:lpstr>
      <vt:lpstr>Dictionary graphs </vt:lpstr>
      <vt:lpstr>Problem</vt:lpstr>
      <vt:lpstr>The first approximation</vt:lpstr>
      <vt:lpstr>  </vt:lpstr>
      <vt:lpstr>Proper Names</vt:lpstr>
      <vt:lpstr>Other advantages of dictionary graphs</vt:lpstr>
      <vt:lpstr>Priority</vt:lpstr>
      <vt:lpstr>Forcing case</vt:lpstr>
      <vt:lpstr>An example of a dictionary graph  that recognizes some chemical elements</vt:lpstr>
      <vt:lpstr>One dictionary graph – compound interjections</vt:lpstr>
      <vt:lpstr>Appication of dictionary graphs</vt:lpstr>
      <vt:lpstr>Dictionary graphs that use morphological filters</vt:lpstr>
      <vt:lpstr> </vt:lpstr>
      <vt:lpstr>Morphological filter</vt:lpstr>
      <vt:lpstr>More on dictionary graphs</vt:lpstr>
      <vt:lpstr>Slide 19</vt:lpstr>
      <vt:lpstr>What does this graph do?</vt:lpstr>
      <vt:lpstr>What does such dictionary graphs recognize in a text (used as syntactic graphs)?</vt:lpstr>
      <vt:lpstr>Dictionary graphs – the second example</vt:lpstr>
      <vt:lpstr>What does such dictionary graphs recognize in a text (used as syntactic graphs)?</vt:lpstr>
      <vt:lpstr>Dictionary graphs – the third example</vt:lpstr>
      <vt:lpstr>A sub-graph of a dictionary graph for numerals–  BrojSamoSifreJ.grf</vt:lpstr>
      <vt:lpstr>What else contains a dictionary graph for recognition of numerals?</vt:lpstr>
      <vt:lpstr>What is recognizes by the graph NoviBrojSlovima?</vt:lpstr>
      <vt:lpstr>A local grammar (a syntactic graph) for recognition of dates</vt:lpstr>
      <vt:lpstr>One sub-graph of a syntactic graph Datum</vt:lpstr>
      <vt:lpstr>What does this graph recognize?</vt:lpstr>
      <vt:lpstr>Finally, compounds</vt:lpstr>
      <vt:lpstr>One morphological dictionary graph</vt:lpstr>
      <vt:lpstr> tags.ind </vt:lpstr>
      <vt:lpstr>Elimination of unrecognized words from err</vt:lpstr>
      <vt:lpstr>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Dictionary graphs</dc:title>
  <dc:creator>Цветана</dc:creator>
  <cp:lastModifiedBy>Vitas</cp:lastModifiedBy>
  <cp:revision>17</cp:revision>
  <dcterms:created xsi:type="dcterms:W3CDTF">2014-07-20T21:35:24Z</dcterms:created>
  <dcterms:modified xsi:type="dcterms:W3CDTF">2014-08-30T21:30:14Z</dcterms:modified>
</cp:coreProperties>
</file>